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05" r:id="rId2"/>
    <p:sldId id="436" r:id="rId3"/>
    <p:sldId id="394" r:id="rId4"/>
    <p:sldId id="444" r:id="rId5"/>
    <p:sldId id="446" r:id="rId6"/>
    <p:sldId id="450" r:id="rId7"/>
    <p:sldId id="440" r:id="rId8"/>
    <p:sldId id="441" r:id="rId9"/>
    <p:sldId id="482" r:id="rId10"/>
    <p:sldId id="464" r:id="rId11"/>
    <p:sldId id="462" r:id="rId12"/>
    <p:sldId id="492" r:id="rId13"/>
    <p:sldId id="493" r:id="rId14"/>
    <p:sldId id="516" r:id="rId15"/>
    <p:sldId id="452" r:id="rId16"/>
    <p:sldId id="483" r:id="rId17"/>
    <p:sldId id="476" r:id="rId18"/>
    <p:sldId id="517" r:id="rId19"/>
    <p:sldId id="484" r:id="rId20"/>
    <p:sldId id="491" r:id="rId21"/>
    <p:sldId id="487" r:id="rId22"/>
    <p:sldId id="497" r:id="rId23"/>
    <p:sldId id="457" r:id="rId24"/>
    <p:sldId id="489" r:id="rId25"/>
    <p:sldId id="488" r:id="rId26"/>
    <p:sldId id="424" r:id="rId27"/>
    <p:sldId id="490" r:id="rId28"/>
    <p:sldId id="471" r:id="rId29"/>
    <p:sldId id="498" r:id="rId30"/>
    <p:sldId id="499" r:id="rId31"/>
    <p:sldId id="454" r:id="rId32"/>
    <p:sldId id="524" r:id="rId33"/>
    <p:sldId id="506" r:id="rId34"/>
    <p:sldId id="507" r:id="rId35"/>
    <p:sldId id="480" r:id="rId36"/>
    <p:sldId id="468" r:id="rId37"/>
    <p:sldId id="514" r:id="rId38"/>
    <p:sldId id="523" r:id="rId39"/>
    <p:sldId id="512" r:id="rId40"/>
    <p:sldId id="518" r:id="rId41"/>
    <p:sldId id="519" r:id="rId42"/>
    <p:sldId id="508" r:id="rId43"/>
    <p:sldId id="509" r:id="rId44"/>
    <p:sldId id="510" r:id="rId45"/>
    <p:sldId id="511" r:id="rId46"/>
  </p:sldIdLst>
  <p:sldSz cx="9144000" cy="6858000" type="screen4x3"/>
  <p:notesSz cx="7315200" cy="9601200"/>
  <p:embeddedFontLst>
    <p:embeddedFont>
      <p:font typeface="Bookman Old Style" panose="02050604050505020204" pitchFamily="18" charset="0"/>
      <p:regular r:id="rId49"/>
      <p:bold r:id="rId50"/>
      <p:italic r:id="rId51"/>
      <p:boldItalic r:id="rId52"/>
    </p:embeddedFont>
    <p:embeddedFont>
      <p:font typeface="Comic Sans MS" panose="030F0702030302020204" pitchFamily="66" charset="0"/>
      <p:regular r:id="rId53"/>
      <p:bold r:id="rId54"/>
      <p:italic r:id="rId55"/>
      <p:boldItalic r:id="rId56"/>
    </p:embeddedFont>
    <p:embeddedFont>
      <p:font typeface="Britannic Bold" panose="020B0903060703020204" pitchFamily="34" charset="0"/>
      <p:regular r:id="rId57"/>
    </p:embeddedFont>
    <p:embeddedFont>
      <p:font typeface="Baskerville Old Face" panose="02020602080505020303" pitchFamily="18" charset="0"/>
      <p:regular r:id="rId58"/>
    </p:embeddedFont>
    <p:embeddedFont>
      <p:font typeface="Showcard Gothic" panose="04020904020102020604" pitchFamily="82" charset="0"/>
      <p:regular r:id="rId59"/>
    </p:embeddedFont>
    <p:embeddedFont>
      <p:font typeface="Arial Black" panose="020B0A04020102020204" pitchFamily="34" charset="0"/>
      <p:bold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DDDDDD"/>
    <a:srgbClr val="996600"/>
    <a:srgbClr val="996633"/>
    <a:srgbClr val="FF0000"/>
    <a:srgbClr val="FF9966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E04401-6B59-45D8-9523-31317B588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738DEA-834B-405F-9E66-63944B0AB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7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354F3-B535-4D16-B640-7EC1C184A1DB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4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D315-3397-49E7-A04C-472B221FA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FF6CE-25E4-46C4-AF1D-4A5999BDF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D6E1-B70F-444C-AE6F-5ED0E22BC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6182-1028-4F9D-A8EF-E2AE4583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9E2B-4D6E-4634-89E2-E0B067159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B85C-102B-49A5-B1A1-FAF64D43A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E705-EAE6-4D83-8263-06E1B7CD1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6DDF2-9A4B-42BB-9DE2-F65BC03EC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E43D6-6A63-4213-9DCF-B7EAFAC59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B3B0-6019-4221-8B0C-4E6D4C8DF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AB7B-7BA1-4B35-BEDD-08F1BB93C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ABB6AB-6D8F-4950-97F4-5055E4768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9LylshaZdA&amp;safety_mode=true&amp;persist_safety_mode=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a/USS_Panay_sinking_after_Japanese_air_attack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aytQJzdhILM&amp;safety_mode=true&amp;persist_safety_mode=1" TargetMode="Externa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Monday November 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In the bell ringer section of your notebook- please make a list of things you ALREADY KNOW about World War II (Can be things from movies, other classes, pop culture, </a:t>
            </a:r>
            <a:r>
              <a:rPr lang="en-US" dirty="0" err="1" smtClean="0">
                <a:sym typeface="Wingdings" panose="05000000000000000000" pitchFamily="2" charset="2"/>
              </a:rPr>
              <a:t>etc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107" y="1562469"/>
            <a:ext cx="4305670" cy="4696287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Spain- Francisco Franco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24815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General 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Francisco Franco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leads rebels into civil war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Backed by Mussolini </a:t>
            </a:r>
          </a:p>
          <a:p>
            <a:pPr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500,000</a:t>
            </a:r>
            <a:r>
              <a:rPr lang="en-US" sz="2400" dirty="0" smtClean="0">
                <a:latin typeface="Comic Sans MS" pitchFamily="66" charset="0"/>
              </a:rPr>
              <a:t> dead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Franco declared victory in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1939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established another totalitarian government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endParaRPr lang="en-US" dirty="0" smtClean="0"/>
          </a:p>
        </p:txBody>
      </p:sp>
      <p:pic>
        <p:nvPicPr>
          <p:cNvPr id="7170" name="Picture 2" descr="http://rds.yahoo.com/_ylt=A0WTb_nB8dZLFmUAwfujzbkF/SIG=12q9cegp2/EXP=1272464193/**http%3a/www.auburn.edu/forlang/Spanish/buck/index/civ/images/fr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693" y="1411549"/>
            <a:ext cx="3451250" cy="5251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115" y="1873189"/>
            <a:ext cx="3085062" cy="39150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2043" y="736846"/>
            <a:ext cx="5717219" cy="5974671"/>
          </a:xfrm>
          <a:prstGeom prst="rect">
            <a:avLst/>
          </a:prstGeom>
          <a:solidFill>
            <a:schemeClr val="accent3">
              <a:lumMod val="8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4204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Germany – Adolf Hitler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698" y="772358"/>
            <a:ext cx="5610686" cy="522951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Unemployed drifter after WWI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Joined National Socialist German Worker’s Party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(NAZI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Known as powerful speaker and </a:t>
            </a:r>
            <a:br>
              <a:rPr lang="en-US" sz="2400" dirty="0" smtClean="0">
                <a:latin typeface="Comic Sans MS" pitchFamily="66" charset="0"/>
                <a:sym typeface="Wingdings" pitchFamily="2" charset="2"/>
              </a:rPr>
            </a:b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became </a:t>
            </a:r>
            <a:r>
              <a:rPr lang="en-US" sz="2400" i="1" dirty="0" err="1" smtClean="0">
                <a:latin typeface="Comic Sans MS" pitchFamily="66" charset="0"/>
                <a:sym typeface="Wingdings" pitchFamily="2" charset="2"/>
              </a:rPr>
              <a:t>Der</a:t>
            </a:r>
            <a:r>
              <a:rPr lang="en-US" sz="2400" i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Comic Sans MS" pitchFamily="66" charset="0"/>
                <a:sym typeface="Wingdings" pitchFamily="2" charset="2"/>
              </a:rPr>
              <a:t>Fuher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– “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Leader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” of Party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Nazism: extreme nationalism – based on racial purification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Hitler’s goal was to re unite all German Speaking People</a:t>
            </a:r>
            <a:endParaRPr lang="en-US" sz="2400" i="1" dirty="0" smtClean="0">
              <a:latin typeface="Comic Sans MS" pitchFamily="66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1933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: Millions unemployed – elected Hitler chancellor of Germany. Replaces democracy with the Third Reich</a:t>
            </a:r>
            <a:r>
              <a:rPr lang="en-US" sz="1800" dirty="0" smtClean="0">
                <a:latin typeface="Comic Sans MS" pitchFamily="66" charset="0"/>
                <a:sym typeface="Wingdings" pitchFamily="2" charset="2"/>
              </a:rPr>
              <a:t/>
            </a:r>
            <a:br>
              <a:rPr lang="en-US" sz="1800" dirty="0" smtClean="0">
                <a:latin typeface="Comic Sans MS" pitchFamily="66" charset="0"/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/>
            </a:r>
            <a:br>
              <a:rPr lang="en-US" sz="1800" dirty="0" smtClean="0">
                <a:sym typeface="Wingdings" pitchFamily="2" charset="2"/>
              </a:rPr>
            </a:br>
            <a:endParaRPr lang="en-US" sz="1800" dirty="0"/>
          </a:p>
        </p:txBody>
      </p:sp>
      <p:pic>
        <p:nvPicPr>
          <p:cNvPr id="17410" name="Picture 2" descr="http://cdn-www.i-am-bored.com/media/tvwonderwo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6677" y="190500"/>
            <a:ext cx="216217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2.bp.blogspot.com/_ItGjjxhZJc0/S-qthNNhITI/AAAAAAAAABY/bYSP0dPXBu0/s1600/Harmony_Bo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21" y="0"/>
            <a:ext cx="8737702" cy="726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politicalcartoon.co.uk/media/gallery/artist_46-978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7833" y="0"/>
            <a:ext cx="4593406" cy="6767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Hitler Came to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85750"/>
            <a:ext cx="7162800" cy="9715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Bookman Old Style" pitchFamily="18" charset="0"/>
              </a:rPr>
              <a:t>Failure of Appeasement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DD214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28800" y="1905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/>
            <a:r>
              <a:rPr lang="en-US" b="1"/>
              <a:t>  </a:t>
            </a:r>
            <a:endParaRPr lang="en-US" sz="2000" b="1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8206" y="1448065"/>
            <a:ext cx="3834582" cy="440120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Comic Sans MS" pitchFamily="66" charset="0"/>
              </a:rPr>
              <a:t>Appeasement</a:t>
            </a:r>
            <a:r>
              <a:rPr lang="en-US" sz="2800" b="1" dirty="0">
                <a:solidFill>
                  <a:schemeClr val="bg2"/>
                </a:solidFill>
                <a:latin typeface="Comic Sans MS" pitchFamily="66" charset="0"/>
              </a:rPr>
              <a:t>:</a:t>
            </a:r>
            <a:r>
              <a:rPr lang="en-US" sz="2800" b="1" dirty="0">
                <a:latin typeface="Comic Sans MS" pitchFamily="66" charset="0"/>
              </a:rPr>
              <a:t> giving dictators what they want and hope that they won’t want anything </a:t>
            </a:r>
            <a:r>
              <a:rPr lang="en-US" sz="2800" b="1" dirty="0" smtClean="0">
                <a:latin typeface="Comic Sans MS" pitchFamily="66" charset="0"/>
              </a:rPr>
              <a:t>else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/>
              <a:t>“giving a bully what he wants”</a:t>
            </a:r>
            <a:endParaRPr lang="en-US" sz="2800" b="1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n-US" sz="2800" b="1" dirty="0">
              <a:latin typeface="Comic Sans MS" pitchFamily="66" charset="0"/>
            </a:endParaRPr>
          </a:p>
          <a:p>
            <a:pPr>
              <a:buClr>
                <a:schemeClr val="tx1"/>
              </a:buClr>
            </a:pPr>
            <a:endParaRPr lang="en-US" sz="2800" b="1" dirty="0" smtClean="0">
              <a:latin typeface="Comic Sans MS" pitchFamily="66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95600" y="3657600"/>
            <a:ext cx="23399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endParaRPr lang="en-US">
              <a:latin typeface="Times New Roman" pitchFamily="18" charset="0"/>
            </a:endParaRPr>
          </a:p>
        </p:txBody>
      </p:sp>
      <p:pic>
        <p:nvPicPr>
          <p:cNvPr id="7" name="Picture 2" descr="http://rds.yahoo.com/_ylt=A0WTefdBT9dL_msAU0ejzbkF/SIG=12dcsghtn/EXP=1272488129/**http%3a/orpheus.ucsd.edu/speccoll/dspolitic/pm/10813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619" y="1819921"/>
            <a:ext cx="4538488" cy="381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rds.yahoo.com/_ylt=A0WTefdBT9dL_msAU0ejzbkF/SIG=12dcsghtn/EXP=1272488129/**http%3a/orpheus.ucsd.edu/speccoll/dspolitic/pm/10813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50" y="0"/>
            <a:ext cx="8200103" cy="6898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989" y="1781175"/>
            <a:ext cx="58769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89935" y="186148"/>
            <a:ext cx="3259394" cy="1143000"/>
          </a:xfrm>
        </p:spPr>
        <p:txBody>
          <a:bodyPr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latin typeface="Baskerville Old Face" pitchFamily="18" charset="0"/>
              </a:rPr>
              <a:t>Germany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-1" y="1356852"/>
            <a:ext cx="6120581" cy="5501148"/>
          </a:xfr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Hitler violates Treaty of Versailles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Send Military into Rhineland</a:t>
            </a:r>
          </a:p>
          <a:p>
            <a:pPr lvl="1">
              <a:buNone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Takes Sudetenland from Czechoslovakia 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Annexes Austria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L.O.N. Nations does nothing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Britain actually sign agreement allowing Germany to rebuilt a portion of their navy </a:t>
            </a:r>
          </a:p>
          <a:p>
            <a:pPr lvl="2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2125" y="176980"/>
            <a:ext cx="4554024" cy="181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learnnc.org/lp/media/collections/nc/ww2/WWIIEurope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228600"/>
            <a:ext cx="85661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s.google.com/url?q=http://cairsweb.llgc.org.uk/images/ilw1/ilw0092.gif&amp;usg=AFQjCNEcTCV-23hdwp5Aqgi2JhAmZbQg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8"/>
          <p:cNvSpPr>
            <a:spLocks noChangeArrowheads="1" noChangeShapeType="1" noTextEdit="1"/>
          </p:cNvSpPr>
          <p:nvPr/>
        </p:nvSpPr>
        <p:spPr bwMode="auto">
          <a:xfrm>
            <a:off x="184150" y="230188"/>
            <a:ext cx="407035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801"/>
              </a:avLst>
            </a:prstTxWarp>
          </a:bodyPr>
          <a:lstStyle/>
          <a:p>
            <a:pPr algn="ctr"/>
            <a:endParaRPr lang="en-US" sz="3600" kern="10">
              <a:ln w="571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89803" dir="2700000" algn="ctr" rotWithShape="0">
                  <a:schemeClr val="tx1"/>
                </a:outerShdw>
              </a:effectLst>
              <a:latin typeface="Showcard Gothic"/>
            </a:endParaRPr>
          </a:p>
        </p:txBody>
      </p:sp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217488" y="3992563"/>
            <a:ext cx="8626475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514"/>
              </a:avLst>
            </a:prstTxWarp>
          </a:bodyPr>
          <a:lstStyle/>
          <a:p>
            <a:pPr algn="ctr"/>
            <a:endParaRPr lang="en-US" sz="3600" b="1" kern="10">
              <a:ln w="571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17088" dir="2436078" algn="ctr" rotWithShape="0">
                  <a:schemeClr val="tx1"/>
                </a:outerShdw>
              </a:effectLst>
              <a:latin typeface="Showcard Gothic"/>
            </a:endParaRPr>
          </a:p>
        </p:txBody>
      </p:sp>
      <p:sp>
        <p:nvSpPr>
          <p:cNvPr id="2052" name="WordArt 16"/>
          <p:cNvSpPr>
            <a:spLocks noChangeArrowheads="1" noChangeShapeType="1" noTextEdit="1"/>
          </p:cNvSpPr>
          <p:nvPr/>
        </p:nvSpPr>
        <p:spPr bwMode="auto">
          <a:xfrm>
            <a:off x="5410200" y="6248400"/>
            <a:ext cx="350520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3264"/>
              </a:avLst>
            </a:prstTxWarp>
          </a:bodyPr>
          <a:lstStyle/>
          <a:p>
            <a:pPr algn="ctr"/>
            <a:endParaRPr lang="en-US" sz="3600" kern="1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tx1"/>
                </a:outerShdw>
              </a:effectLst>
              <a:latin typeface="Showcard Gothic"/>
            </a:endParaRPr>
          </a:p>
        </p:txBody>
      </p:sp>
      <p:sp>
        <p:nvSpPr>
          <p:cNvPr id="2053" name="Rectangle 76"/>
          <p:cNvSpPr>
            <a:spLocks noChangeArrowheads="1"/>
          </p:cNvSpPr>
          <p:nvPr/>
        </p:nvSpPr>
        <p:spPr bwMode="auto">
          <a:xfrm>
            <a:off x="1643063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" name="WordArt 84"/>
          <p:cNvSpPr>
            <a:spLocks noChangeArrowheads="1" noChangeShapeType="1" noTextEdit="1"/>
          </p:cNvSpPr>
          <p:nvPr/>
        </p:nvSpPr>
        <p:spPr bwMode="auto">
          <a:xfrm>
            <a:off x="227013" y="5059363"/>
            <a:ext cx="8626475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514"/>
              </a:avLst>
            </a:prstTxWarp>
          </a:bodyPr>
          <a:lstStyle/>
          <a:p>
            <a:pPr algn="ctr"/>
            <a:endParaRPr lang="en-US" sz="3600" b="1" kern="10">
              <a:ln w="571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17088" dir="2436078" algn="ctr" rotWithShape="0">
                  <a:schemeClr val="tx1"/>
                </a:outerShdw>
              </a:effectLst>
              <a:latin typeface="Showcard Gothic"/>
            </a:endParaRPr>
          </a:p>
        </p:txBody>
      </p:sp>
      <p:pic>
        <p:nvPicPr>
          <p:cNvPr id="2055" name="Picture 2" descr="http://farm1.static.flickr.com/55/124743492_95f77c925e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01" y="146049"/>
            <a:ext cx="88392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43263" y="3244850"/>
            <a:ext cx="26574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b="1" kern="10" dirty="0">
              <a:ln w="571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17088" dir="2436078" algn="ctr" rotWithShape="0">
                  <a:schemeClr val="tx1"/>
                </a:outerShdw>
              </a:effectLst>
              <a:latin typeface="Showcard Gothic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412596"/>
            <a:ext cx="7772400" cy="1572322"/>
          </a:xfrm>
        </p:spPr>
        <p:txBody>
          <a:bodyPr/>
          <a:lstStyle/>
          <a:p>
            <a:pPr>
              <a:defRPr/>
            </a:pPr>
            <a:r>
              <a:rPr lang="en-US" sz="5400" b="1" kern="1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howcard Gothic"/>
              </a:rPr>
              <a:t>Dictators Threaten</a:t>
            </a:r>
            <a:endParaRPr lang="en-US" sz="5400" b="1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2000250"/>
            <a:ext cx="6400800" cy="798706"/>
          </a:xfrm>
        </p:spPr>
        <p:txBody>
          <a:bodyPr/>
          <a:lstStyle/>
          <a:p>
            <a:pPr>
              <a:defRPr/>
            </a:pPr>
            <a:r>
              <a:rPr lang="en-US" sz="4800" b="1" kern="1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howcard Gothic"/>
              </a:rPr>
              <a:t>World Peace</a:t>
            </a:r>
          </a:p>
          <a:p>
            <a:pPr>
              <a:defRPr/>
            </a:pPr>
            <a:r>
              <a:rPr lang="en-US" sz="4800" b="1" kern="1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Showcard Gothic"/>
              </a:rPr>
              <a:t>Focus Question: Why does WWII Begin?</a:t>
            </a:r>
          </a:p>
          <a:p>
            <a:pPr>
              <a:defRPr/>
            </a:pPr>
            <a:endParaRPr lang="en-US" sz="4800" b="1" kern="10" dirty="0" smtClean="0">
              <a:ln w="571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17088" dir="2436078" algn="ctr" rotWithShape="0">
                  <a:schemeClr val="tx1"/>
                </a:outerShdw>
              </a:effectLst>
              <a:latin typeface="Showcard Gothic"/>
            </a:endParaRPr>
          </a:p>
          <a:p>
            <a:pPr>
              <a:defRPr/>
            </a:pPr>
            <a:endParaRPr lang="en-US" sz="4800" b="1" kern="10" dirty="0" smtClean="0">
              <a:ln w="571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17088" dir="2436078" algn="ctr" rotWithShape="0">
                  <a:schemeClr val="tx1"/>
                </a:outerShdw>
              </a:effectLst>
              <a:latin typeface="Showcard Gothic"/>
            </a:endParaRPr>
          </a:p>
          <a:p>
            <a:pPr>
              <a:defRPr/>
            </a:pPr>
            <a:endParaRPr lang="en-US" sz="4800" b="1" kern="10" dirty="0" smtClean="0">
              <a:ln w="571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17088" dir="2436078" algn="ctr" rotWithShape="0">
                  <a:schemeClr val="tx1"/>
                </a:outerShdw>
              </a:effectLst>
              <a:latin typeface="Showcard Gothic"/>
            </a:endParaRPr>
          </a:p>
          <a:p>
            <a:pPr algn="r">
              <a:defRPr/>
            </a:pPr>
            <a:r>
              <a:rPr lang="en-US" sz="4800" b="1" kern="1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17088" dir="2436078" algn="ctr" rotWithShape="0">
                    <a:schemeClr val="tx1"/>
                  </a:outerShdw>
                </a:effectLst>
                <a:latin typeface="Showcard Gothic"/>
              </a:rPr>
              <a:t>   </a:t>
            </a:r>
            <a:endParaRPr lang="en-US" sz="4800" b="1" kern="10" dirty="0" smtClean="0">
              <a:ln w="571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FF0000"/>
                  </a:gs>
                </a:gsLst>
                <a:lin ang="5400000" scaled="1"/>
              </a:gradFill>
              <a:latin typeface="Showcard Gothic"/>
            </a:endParaRPr>
          </a:p>
          <a:p>
            <a:pPr algn="r">
              <a:defRPr/>
            </a:pPr>
            <a:endParaRPr lang="en-US" sz="4800" b="1" kern="10" dirty="0" smtClean="0">
              <a:ln w="571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117088" dir="2436078" algn="ctr" rotWithShape="0">
                  <a:schemeClr val="tx1"/>
                </a:outerShdw>
              </a:effectLst>
              <a:latin typeface="Showcard Gothic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amhist.ist.unomaha.edu/module_files/Hitler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9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89935" y="186148"/>
            <a:ext cx="3259394" cy="1143000"/>
          </a:xfrm>
        </p:spPr>
        <p:txBody>
          <a:bodyPr/>
          <a:lstStyle/>
          <a:p>
            <a:pPr algn="l"/>
            <a:r>
              <a:rPr lang="en-US" sz="6000" b="1" dirty="0" smtClean="0">
                <a:solidFill>
                  <a:srgbClr val="00B050"/>
                </a:solidFill>
                <a:latin typeface="Baskerville Old Face" pitchFamily="18" charset="0"/>
              </a:rPr>
              <a:t>Italy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-1" y="1356852"/>
            <a:ext cx="6120581" cy="5501148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Invades Northern Africa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First takes Ethiopia (1835)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Wants access to Mediterranean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Wished to expand Empire</a:t>
            </a:r>
          </a:p>
          <a:p>
            <a:pPr lvl="2"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Rome-Berlin Axis Pact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Peace agreement between                       Hitler and Mussolini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Despite plea from Ethiopia, L.O.N. does nothing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“It is us today, it will be you tomorrow” – 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Haile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Selassie</a:t>
            </a:r>
            <a:r>
              <a:rPr lang="en-US" sz="2000" dirty="0" smtClean="0">
                <a:solidFill>
                  <a:srgbClr val="00B050"/>
                </a:solidFill>
                <a:latin typeface="Comic Sans MS" pitchFamily="66" charset="0"/>
              </a:rPr>
              <a:t> (ousted emperor of Ethiopia)   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2050" name="Picture 2" descr="http://upload.wikimedia.org/wikipedia/en/thumb/c/c0/WWII-Mediterranean-v1.PNG/300px-WWII-Mediterranean-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446" y="0"/>
            <a:ext cx="6445044" cy="3521194"/>
          </a:xfrm>
          <a:prstGeom prst="rect">
            <a:avLst/>
          </a:prstGeom>
          <a:noFill/>
        </p:spPr>
      </p:pic>
      <p:pic>
        <p:nvPicPr>
          <p:cNvPr id="2052" name="Picture 4" descr="http://1.bp.blogspot.com/_ItGjjxhZJc0/S-qtPhliL8I/AAAAAAAAABQ/LbkqzUYvTQo/s320/Best-of-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963" y="3011692"/>
            <a:ext cx="5699534" cy="413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89935" y="0"/>
            <a:ext cx="3259394" cy="1143000"/>
          </a:xfrm>
        </p:spPr>
        <p:txBody>
          <a:bodyPr/>
          <a:lstStyle/>
          <a:p>
            <a:pPr algn="l"/>
            <a:r>
              <a:rPr lang="en-US" sz="6000" b="1" dirty="0" smtClean="0">
                <a:solidFill>
                  <a:srgbClr val="C00000"/>
                </a:solidFill>
                <a:latin typeface="Baskerville Old Face" pitchFamily="18" charset="0"/>
              </a:rPr>
              <a:t>Japan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106129"/>
            <a:ext cx="5220930" cy="5501148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Moves into SE Asia and China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First move into Manchuria 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Expands into modern day </a:t>
            </a:r>
          </a:p>
          <a:p>
            <a:pPr lvl="1">
              <a:buNone/>
            </a:pPr>
            <a:r>
              <a:rPr lang="en-US" sz="2400" dirty="0" smtClean="0">
                <a:latin typeface="Comic Sans MS" pitchFamily="66" charset="0"/>
              </a:rPr>
              <a:t>Vietnam, Korea, and China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Sinks U.S. Ship in international waterway in China 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Panay Incident (1937)</a:t>
            </a:r>
          </a:p>
          <a:p>
            <a:pPr lvl="2"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U.S. does nothing</a:t>
            </a:r>
          </a:p>
          <a:p>
            <a:pPr lvl="2">
              <a:buNone/>
            </a:pPr>
            <a:endParaRPr lang="en-US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6" name="Picture 2" descr="http://www.pbs.org/wgbh/amex/pacific/maps/images/maps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890" y="2669279"/>
            <a:ext cx="6805794" cy="485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File:USS Panay sinking after Japanese air atta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639" y="0"/>
            <a:ext cx="4023361" cy="268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bs.org/wgbh/amex/pacific/maps/images/maps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84" y="896928"/>
            <a:ext cx="8348936" cy="596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Bookman Old Style" pitchFamily="18" charset="0"/>
              </a:rPr>
              <a:t>Japan invades Manchuria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itler, Hirohito, and Mussol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80" y="0"/>
            <a:ext cx="8674920" cy="6824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loc.gov/rr/print/swann/herblock/images/hbloc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394" y="0"/>
            <a:ext cx="5995874" cy="749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Sbattlefla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53403"/>
            <a:ext cx="914400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" y="304800"/>
            <a:ext cx="4297680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2D2D8A"/>
                </a:solidFill>
                <a:latin typeface="Bookman Old Style" pitchFamily="18" charset="0"/>
              </a:rPr>
              <a:t>The U.S. Responds Cautiously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Neutrality </a:t>
            </a:r>
            <a:r>
              <a:rPr lang="en-US" sz="2800" dirty="0">
                <a:latin typeface="Comic Sans MS" pitchFamily="66" charset="0"/>
              </a:rPr>
              <a:t>Acts </a:t>
            </a:r>
            <a:r>
              <a:rPr lang="en-US" sz="2800" dirty="0" smtClean="0">
                <a:latin typeface="Comic Sans MS" pitchFamily="66" charset="0"/>
              </a:rPr>
              <a:t>(1935)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Passed to please Isolationists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Placed “Moral Embargo”  on all countries involved in confrontations</a:t>
            </a:r>
            <a:r>
              <a:rPr lang="en-US" sz="2800" dirty="0" smtClean="0">
                <a:latin typeface="Arial Black" pitchFamily="34" charset="0"/>
              </a:rPr>
              <a:t>           </a:t>
            </a:r>
            <a:endParaRPr lang="en-US" sz="2800" dirty="0"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 Black" pitchFamily="34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 Black" pitchFamily="34" charset="0"/>
              </a:rPr>
              <a:t>           </a:t>
            </a:r>
            <a:r>
              <a:rPr lang="en-US" sz="3600" dirty="0">
                <a:latin typeface="Arial Black" pitchFamily="34" charset="0"/>
              </a:rPr>
              <a:t>  </a:t>
            </a:r>
            <a:endParaRPr lang="en-US" sz="3600" dirty="0"/>
          </a:p>
        </p:txBody>
      </p:sp>
      <p:pic>
        <p:nvPicPr>
          <p:cNvPr id="4" name="Picture 2" descr="http://www.mtholyoke.edu/~rapte22p/classweb/interwarperiod/images/US_iso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947" y="0"/>
            <a:ext cx="5345573" cy="683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tfaoi.com/am/8am/8am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148" y="-280219"/>
            <a:ext cx="5561164" cy="765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2880" y="1981200"/>
            <a:ext cx="870204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FDR Recognizes the                                                             Soviet Union (1933)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buFont typeface="Wingdings" pitchFamily="2" charset="2"/>
              <a:buChar char="Ø"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FDR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felt that recognizing Moscow might bolster the US against </a:t>
            </a:r>
            <a:r>
              <a:rPr lang="en-US" sz="2400" b="1" u="sng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Japan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  <a:sym typeface="Wingdings" pitchFamily="2" charset="2"/>
              </a:rPr>
              <a:t>Maybe trade with the USSR would help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  <a:sym typeface="Wingdings" pitchFamily="2" charset="2"/>
              </a:rPr>
              <a:t>US economy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  <a:sym typeface="Wingdings" pitchFamily="2" charset="2"/>
              </a:rPr>
              <a:t> during the Depression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  <a:sym typeface="Wingdings" pitchFamily="2" charset="2"/>
              </a:rPr>
              <a:t>.</a:t>
            </a:r>
          </a:p>
          <a:p>
            <a:pPr marL="804863" lvl="1" indent="-347663">
              <a:spcBef>
                <a:spcPct val="50000"/>
              </a:spcBef>
              <a:buClr>
                <a:srgbClr val="C00000"/>
              </a:buClr>
              <a:buSzPct val="110000"/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  <a:sym typeface="Wingdings" pitchFamily="2" charset="2"/>
              </a:rPr>
              <a:t>Shift from Isolationism to Neutrality</a:t>
            </a:r>
          </a:p>
          <a:p>
            <a:pPr marL="347663" indent="-347663">
              <a:spcBef>
                <a:spcPct val="50000"/>
              </a:spcBef>
              <a:buClr>
                <a:srgbClr val="C00000"/>
              </a:buClr>
              <a:buSzPct val="110000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  <a:sym typeface="Wingdings" pitchFamily="2" charset="2"/>
              </a:rPr>
              <a:t>		- Is there a difference?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044"/>
            <a:ext cx="4130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Neutrality Breaks Down</a:t>
            </a:r>
          </a:p>
          <a:p>
            <a:pPr>
              <a:spcBef>
                <a:spcPct val="50000"/>
              </a:spcBef>
            </a:pP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355" y="182880"/>
            <a:ext cx="5271207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blogs.the-american-interest.com/wrm/files/2010/03/Neutrality_Act_Theodore_Gei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410" y="1196970"/>
            <a:ext cx="5863590" cy="566103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240804"/>
            <a:ext cx="4937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Neutrality Breaks Down</a:t>
            </a:r>
          </a:p>
          <a:p>
            <a:pPr>
              <a:spcBef>
                <a:spcPct val="50000"/>
              </a:spcBef>
            </a:pP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56591"/>
            <a:ext cx="44921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endParaRPr lang="en-US" sz="24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Neutrality Act of 1937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FDR’s Idea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Renews  “Cash and Carry” basis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Passed after Sino-Japanese War begins (China vs. Japan)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Places “Moral Embargo” on Japan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Shift from Isolation to Neutrality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USbattlefla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33165"/>
            <a:ext cx="9144000" cy="656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0" y="244279"/>
            <a:ext cx="9006348" cy="7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Bookman Old Style" pitchFamily="18" charset="0"/>
              </a:rPr>
              <a:t>Long Term Causes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en-US" sz="4800" b="1" dirty="0">
                <a:solidFill>
                  <a:schemeClr val="accent2"/>
                </a:solidFill>
                <a:latin typeface="Bookman Old Style" pitchFamily="18" charset="0"/>
              </a:rPr>
              <a:t>of World War II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latin typeface="Comic Sans MS" pitchFamily="66" charset="0"/>
              </a:rPr>
              <a:t>1. World War I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2. Economic instability in Europe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latin typeface="Comic Sans MS" pitchFamily="66" charset="0"/>
              </a:rPr>
              <a:t>3. Rise of </a:t>
            </a:r>
            <a:r>
              <a:rPr lang="en-US" sz="4400" dirty="0" smtClean="0">
                <a:latin typeface="Comic Sans MS" pitchFamily="66" charset="0"/>
              </a:rPr>
              <a:t>totalitarianism  </a:t>
            </a:r>
            <a:endParaRPr lang="en-US" sz="44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4. Failure of appeasement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amhist.ist.unomaha.edu/module_files/fireside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935" y="0"/>
            <a:ext cx="5208905" cy="7126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400" b="1" dirty="0" smtClean="0">
                <a:solidFill>
                  <a:schemeClr val="accent2"/>
                </a:solidFill>
                <a:latin typeface="Bookman Old Style" pitchFamily="18" charset="0"/>
              </a:rPr>
              <a:t>German invasion of Poland 1939</a:t>
            </a:r>
            <a:endParaRPr lang="en-US" dirty="0" smtClean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60" y="1131570"/>
            <a:ext cx="7251700" cy="8556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Return of German Speaking Lands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425440" y="1788795"/>
            <a:ext cx="304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/>
              <a:t> </a:t>
            </a:r>
            <a:r>
              <a:rPr lang="en-US" sz="2000" b="1" u="sng" dirty="0">
                <a:solidFill>
                  <a:srgbClr val="FF0000"/>
                </a:solidFill>
                <a:latin typeface="Comic Sans MS" pitchFamily="66" charset="0"/>
              </a:rPr>
              <a:t>Nonaggression Pact</a:t>
            </a:r>
            <a:r>
              <a:rPr lang="en-US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Russia stays out of the war in return for 1/2 of </a:t>
            </a:r>
            <a:r>
              <a:rPr lang="en-US" sz="2000" dirty="0" smtClean="0">
                <a:latin typeface="Comic Sans MS" pitchFamily="66" charset="0"/>
              </a:rPr>
              <a:t>Poland</a:t>
            </a:r>
            <a:endParaRPr lang="en-US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Prevents a war on two fronts 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5455920" y="4242435"/>
            <a:ext cx="36880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b="1" u="sng" dirty="0">
                <a:solidFill>
                  <a:srgbClr val="FF0000"/>
                </a:solidFill>
                <a:latin typeface="Comic Sans MS" pitchFamily="66" charset="0"/>
              </a:rPr>
              <a:t>Great Britain &amp; France</a:t>
            </a:r>
            <a:r>
              <a:rPr lang="en-US" sz="2000" dirty="0">
                <a:latin typeface="Comic Sans MS" pitchFamily="66" charset="0"/>
              </a:rPr>
              <a:t> declare war on Germany </a:t>
            </a: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omic Sans MS" pitchFamily="66" charset="0"/>
              </a:rPr>
              <a:t>League of Nations fails to prevent another world war.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499" y="2194752"/>
            <a:ext cx="3867306" cy="436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720" y="2313329"/>
            <a:ext cx="3819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 descr="TASv3_240428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44850"/>
            <a:ext cx="5230189" cy="43584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89266" y="6107668"/>
            <a:ext cx="21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Lil Hitler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Aggression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textbook (both hard copy and online are fine)- see assignment sheet for page #s to complete the German Aggression Map. </a:t>
            </a:r>
          </a:p>
          <a:p>
            <a:r>
              <a:rPr lang="en-US" dirty="0" smtClean="0"/>
              <a:t>You need six different colors</a:t>
            </a:r>
          </a:p>
          <a:p>
            <a:r>
              <a:rPr lang="en-US" dirty="0" smtClean="0"/>
              <a:t>Don’t forget a key!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Don’t forget to also answer the questions on the front of the map once you are finished.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lafauciwh.wikispaces.com/file/view/map.PNG/317570146/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64"/>
            <a:ext cx="8857674" cy="65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learnnc.org/lp/media/collections/nc/ww2/WWIIEurope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3" y="228599"/>
            <a:ext cx="8565847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nkrmodels.com.au/az-4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047750"/>
            <a:ext cx="8567737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274638"/>
            <a:ext cx="9144000" cy="18716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sz="2400" b="1" kern="0" dirty="0">
                <a:solidFill>
                  <a:schemeClr val="accent6"/>
                </a:solidFill>
                <a:latin typeface="Bookman Old Style" pitchFamily="18" charset="0"/>
                <a:ea typeface="+mj-ea"/>
                <a:cs typeface="+mj-cs"/>
              </a:rPr>
              <a:t>France and Great Britain go to war against Germany</a:t>
            </a:r>
            <a:r>
              <a:rPr lang="en-US" sz="28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8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   </a:t>
            </a: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 Neutrality</a:t>
            </a:r>
          </a:p>
        </p:txBody>
      </p:sp>
      <p:pic>
        <p:nvPicPr>
          <p:cNvPr id="26627" name="Picture 5" descr="Isolationism"/>
          <p:cNvPicPr>
            <a:picLocks noChangeAspect="1" noChangeArrowheads="1"/>
          </p:cNvPicPr>
          <p:nvPr/>
        </p:nvPicPr>
        <p:blipFill>
          <a:blip r:embed="rId2" cstate="print">
            <a:lum bright="-8000" contrast="28000"/>
          </a:blip>
          <a:srcRect/>
          <a:stretch>
            <a:fillRect/>
          </a:stretch>
        </p:blipFill>
        <p:spPr bwMode="auto">
          <a:xfrm>
            <a:off x="2030413" y="1371600"/>
            <a:ext cx="4675187" cy="4953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Alliances of World War II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04800" y="1219200"/>
          <a:ext cx="8610600" cy="4665662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Allied Powers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Axis Powers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8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Great Britain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Neville Chamberlain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Germany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Adolf Hitler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France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Charles de Gualle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Italy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Benito Mussolini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United States (1941)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FDR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Japan (1940)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Emperor Hirohito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Soviet Union (1941)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Joseph Stalin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6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 America on the Sidelines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52682" cy="4710448"/>
          </a:xfrm>
        </p:spPr>
        <p:txBody>
          <a:bodyPr/>
          <a:lstStyle/>
          <a:p>
            <a:r>
              <a:rPr lang="en-US" sz="2400" dirty="0" smtClean="0"/>
              <a:t>You will need a laptop.  Go to my website and look under AHII, Unit 6 for the link.</a:t>
            </a:r>
          </a:p>
          <a:p>
            <a:r>
              <a:rPr lang="en-US" sz="2400" dirty="0" smtClean="0"/>
              <a:t>Complete the chart as you go through the interactive timeline.  Be sure to also pay attention to the map.</a:t>
            </a:r>
          </a:p>
          <a:p>
            <a:r>
              <a:rPr lang="en-US" sz="2400" dirty="0" smtClean="0"/>
              <a:t>As you work through the timeline, record your choice of action as well as U.S. Response. 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5228823" y="1712890"/>
            <a:ext cx="3457977" cy="4121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Please also complete the 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 Quarter student survey on my website.  Go to my site and click “classroom resources”- from there you will see the link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62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Holocaust DBQ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DBQ due at beginning of class tomorrow. These documents are a class set- so write your answers on a separate sheet of paper.</a:t>
            </a:r>
          </a:p>
          <a:p>
            <a:r>
              <a:rPr lang="en-US" dirty="0" smtClean="0"/>
              <a:t>Don’t forget to do final thought question in form of essay.  Needs to be at least one page in length.</a:t>
            </a:r>
          </a:p>
          <a:p>
            <a:r>
              <a:rPr lang="en-US" dirty="0" smtClean="0"/>
              <a:t>Documents are linked to my website (AHII, Unit 6) if you need to access them tonight.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0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287" y="763480"/>
            <a:ext cx="6027937" cy="594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79525"/>
          </a:xfrm>
        </p:spPr>
        <p:txBody>
          <a:bodyPr/>
          <a:lstStyle/>
          <a:p>
            <a:r>
              <a:rPr lang="en-US" sz="3800" b="1" dirty="0" smtClean="0">
                <a:solidFill>
                  <a:schemeClr val="accent2"/>
                </a:solidFill>
                <a:latin typeface="Bookman Old Style" pitchFamily="18" charset="0"/>
              </a:rPr>
              <a:t>World War I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136994" y="1074198"/>
            <a:ext cx="4778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  <a:tabLst>
                <a:tab pos="838200" algn="l"/>
              </a:tabLst>
            </a:pPr>
            <a:r>
              <a:rPr lang="en-US" sz="2800" b="1" dirty="0">
                <a:solidFill>
                  <a:srgbClr val="DD2140"/>
                </a:solidFill>
              </a:rPr>
              <a:t>    </a:t>
            </a:r>
            <a:r>
              <a:rPr lang="en-US" sz="2800" b="1" u="sng" dirty="0">
                <a:solidFill>
                  <a:srgbClr val="DD2140"/>
                </a:solidFill>
              </a:rPr>
              <a:t>Treaty of Versailles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7207" y="1917578"/>
            <a:ext cx="38795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Germany loses surrounding lands</a:t>
            </a:r>
          </a:p>
          <a:p>
            <a:pPr marL="342900" indent="-342900"/>
            <a:endParaRPr lang="en-US" sz="2400" dirty="0" smtClean="0"/>
          </a:p>
          <a:p>
            <a:pPr marL="342900" indent="-342900">
              <a:buAutoNum type="arabicPeriod" startAt="2"/>
            </a:pPr>
            <a:r>
              <a:rPr lang="en-US" sz="2400" dirty="0" smtClean="0"/>
              <a:t>Germany forced to pay $33 billion in reparations</a:t>
            </a:r>
          </a:p>
          <a:p>
            <a:pPr marL="342900" indent="-342900">
              <a:buAutoNum type="arabicPeriod" startAt="2"/>
            </a:pPr>
            <a:endParaRPr lang="en-US" sz="2400" dirty="0" smtClean="0"/>
          </a:p>
          <a:p>
            <a:pPr marL="342900" indent="-342900">
              <a:buAutoNum type="arabicPeriod" startAt="2"/>
            </a:pPr>
            <a:r>
              <a:rPr lang="en-US" sz="2400" dirty="0" smtClean="0"/>
              <a:t>Forced to sign War Guilt Clause </a:t>
            </a:r>
          </a:p>
          <a:p>
            <a:pPr marL="342900" indent="-342900">
              <a:buAutoNum type="arabicPeriod" startAt="2"/>
            </a:pPr>
            <a:endParaRPr lang="en-US" sz="2400" dirty="0" smtClean="0"/>
          </a:p>
          <a:p>
            <a:pPr marL="342900" indent="-342900">
              <a:buAutoNum type="arabicPeriod" startAt="2"/>
            </a:pPr>
            <a:r>
              <a:rPr lang="en-US" sz="2400" dirty="0" smtClean="0"/>
              <a:t>Germans are Angry and Embarrassed </a:t>
            </a:r>
          </a:p>
          <a:p>
            <a:pPr marL="342900" indent="-342900">
              <a:buAutoNum type="arabicPeriod" startAt="2"/>
            </a:pPr>
            <a:endParaRPr lang="en-US" sz="2400" dirty="0" smtClean="0"/>
          </a:p>
          <a:p>
            <a:pPr marL="800100" lvl="1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DBQ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Using the information from all 11 documents, write a min. 1 page essay in which you: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Describe three examples of human rights violations during the Holocaust </a:t>
            </a:r>
            <a:r>
              <a:rPr lang="en-US" sz="2800" dirty="0" smtClean="0"/>
              <a:t>(3 things Nazis were doing to Jews) </a:t>
            </a:r>
            <a:r>
              <a:rPr lang="en-US" sz="2800" b="1" dirty="0" smtClean="0">
                <a:solidFill>
                  <a:srgbClr val="FF0000"/>
                </a:solidFill>
              </a:rPr>
              <a:t>AND three reasons for this</a:t>
            </a:r>
            <a:r>
              <a:rPr lang="en-US" sz="2800" dirty="0" smtClean="0"/>
              <a:t> (</a:t>
            </a:r>
            <a:r>
              <a:rPr lang="en-US" sz="2800" dirty="0" err="1" smtClean="0"/>
              <a:t>ie:if</a:t>
            </a:r>
            <a:r>
              <a:rPr lang="en-US" sz="2800" dirty="0" smtClean="0"/>
              <a:t> one of your examples of a rights violation is the fact that Jews had to wear an ID badge– why would Nazis do this)</a:t>
            </a:r>
          </a:p>
          <a:p>
            <a:r>
              <a:rPr lang="en-US" sz="2800" dirty="0" smtClean="0"/>
              <a:t>In your conclusion- </a:t>
            </a:r>
            <a:r>
              <a:rPr lang="en-US" sz="2800" dirty="0" smtClean="0">
                <a:solidFill>
                  <a:srgbClr val="FF0000"/>
                </a:solidFill>
              </a:rPr>
              <a:t>include the reaction of the international community</a:t>
            </a:r>
            <a:r>
              <a:rPr lang="en-US" sz="2800" dirty="0" smtClean="0"/>
              <a:t>… what were they doing? If anything?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DBQ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13" y="1236215"/>
            <a:ext cx="8229600" cy="4525963"/>
          </a:xfrm>
        </p:spPr>
        <p:txBody>
          <a:bodyPr/>
          <a:lstStyle/>
          <a:p>
            <a:r>
              <a:rPr lang="en-US" sz="2800" dirty="0" smtClean="0"/>
              <a:t>Using the information from all 11 documents, writ ea minimum 1 page essay in which you:</a:t>
            </a:r>
          </a:p>
          <a:p>
            <a:r>
              <a:rPr lang="en-US" sz="2800" b="1" i="1" dirty="0" smtClean="0"/>
              <a:t>How the Nazi’s changed life for Jews living in Europe- politically, economically and socially</a:t>
            </a:r>
          </a:p>
          <a:p>
            <a:r>
              <a:rPr lang="en-US" sz="2800" b="1" i="1" dirty="0" smtClean="0"/>
              <a:t>How the Jews were treated in Nazi Germany</a:t>
            </a:r>
          </a:p>
          <a:p>
            <a:r>
              <a:rPr lang="en-US" sz="2800" b="1" i="1" dirty="0" smtClean="0"/>
              <a:t>How the Nazi’s implemented their “final solution”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*Make sure to reference at least three specific documents in your essay.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Discussion Question # 1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Was Germany being aggressive prior to WWII? Were the justified in behaving this way? Explain. </a:t>
            </a:r>
          </a:p>
        </p:txBody>
      </p:sp>
    </p:spTree>
    <p:extLst>
      <p:ext uri="{BB962C8B-B14F-4D97-AF65-F5344CB8AC3E}">
        <p14:creationId xmlns:p14="http://schemas.microsoft.com/office/powerpoint/2010/main" val="7741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Discussion Question 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you think the British strategy of appeasement was appropriate? Why or Why not? If you were the leader of Great Britain what would you have done?</a:t>
            </a:r>
          </a:p>
        </p:txBody>
      </p:sp>
    </p:spTree>
    <p:extLst>
      <p:ext uri="{BB962C8B-B14F-4D97-AF65-F5344CB8AC3E}">
        <p14:creationId xmlns:p14="http://schemas.microsoft.com/office/powerpoint/2010/main" val="4261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Discussion #3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 Germany was becoming increasingly more aggressive, America remained neutral. If you were an American citizen in 1939, would you have supported an isolationist strategy or a more interventionist approach? Why?</a:t>
            </a:r>
          </a:p>
        </p:txBody>
      </p:sp>
    </p:spTree>
    <p:extLst>
      <p:ext uri="{BB962C8B-B14F-4D97-AF65-F5344CB8AC3E}">
        <p14:creationId xmlns:p14="http://schemas.microsoft.com/office/powerpoint/2010/main" val="28789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Discussion #4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Was WWII inevitable? Explain your reasoning. </a:t>
            </a:r>
          </a:p>
        </p:txBody>
      </p:sp>
    </p:spTree>
    <p:extLst>
      <p:ext uri="{BB962C8B-B14F-4D97-AF65-F5344CB8AC3E}">
        <p14:creationId xmlns:p14="http://schemas.microsoft.com/office/powerpoint/2010/main" val="29162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ds.yahoo.com/_ylt=A0WTefSZ5tZLWVoAAH2jzbkF/SIG=144c9j35j/EXP=1272461337/**http%3a/einestages.spiegel.de/hund-images/2008/01/23/26/da1310416d31be6146349d0dda991d07_image_document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396" y="2743199"/>
            <a:ext cx="3946463" cy="3946463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accent2"/>
                </a:solidFill>
              </a:rPr>
              <a:t> </a:t>
            </a:r>
            <a:r>
              <a:rPr lang="en-US" sz="3200" b="1" smtClean="0">
                <a:solidFill>
                  <a:schemeClr val="accent2"/>
                </a:solidFill>
                <a:latin typeface="Bookman Old Style" pitchFamily="18" charset="0"/>
              </a:rPr>
              <a:t>Economic Instability in Europe</a:t>
            </a:r>
            <a:endParaRPr lang="en-US" sz="3200" smtClean="0">
              <a:latin typeface="Bookman Old Style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021584" y="1009650"/>
            <a:ext cx="5122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  <a:tabLst>
                <a:tab pos="838200" algn="l"/>
              </a:tabLst>
            </a:pP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400" b="1" dirty="0">
                <a:latin typeface="Comic Sans MS" pitchFamily="66" charset="0"/>
              </a:rPr>
              <a:t>World Wide Depression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836111" y="1761293"/>
            <a:ext cx="418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tabLst>
                <a:tab pos="838200" algn="l"/>
              </a:tabLst>
            </a:pPr>
            <a:r>
              <a:rPr lang="en-US" sz="2000" dirty="0" smtClean="0">
                <a:latin typeface="Comic Sans MS" pitchFamily="66" charset="0"/>
              </a:rPr>
              <a:t> Depression extends outside of the U.S… Especially in Germany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878279" y="2725445"/>
            <a:ext cx="388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tabLst>
                <a:tab pos="838200" algn="l"/>
              </a:tabLst>
            </a:pPr>
            <a:r>
              <a:rPr lang="en-US" sz="2000" dirty="0" smtClean="0">
                <a:latin typeface="Comic Sans MS" pitchFamily="66" charset="0"/>
              </a:rPr>
              <a:t>European Desperation leads allows outspoken dictators to rise to power</a:t>
            </a:r>
          </a:p>
          <a:p>
            <a:pPr lvl="1">
              <a:buFontTx/>
              <a:buChar char="-"/>
              <a:tabLst>
                <a:tab pos="838200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Germany</a:t>
            </a:r>
          </a:p>
          <a:p>
            <a:pPr lvl="1">
              <a:buFontTx/>
              <a:buChar char="-"/>
              <a:tabLst>
                <a:tab pos="838200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Russia</a:t>
            </a:r>
          </a:p>
          <a:p>
            <a:pPr lvl="1">
              <a:buFontTx/>
              <a:buChar char="-"/>
              <a:tabLst>
                <a:tab pos="838200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Spain </a:t>
            </a:r>
          </a:p>
          <a:p>
            <a:pPr lvl="1">
              <a:buFontTx/>
              <a:buChar char="-"/>
              <a:tabLst>
                <a:tab pos="838200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Italy</a:t>
            </a:r>
          </a:p>
          <a:p>
            <a:pPr>
              <a:tabLst>
                <a:tab pos="838200" algn="l"/>
              </a:tabLst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tabLst>
                <a:tab pos="838200" algn="l"/>
              </a:tabLst>
            </a:pPr>
            <a:r>
              <a:rPr lang="en-US" sz="2000" dirty="0" smtClean="0">
                <a:latin typeface="Comic Sans MS" pitchFamily="66" charset="0"/>
              </a:rPr>
              <a:t>These leaders find a </a:t>
            </a:r>
            <a:r>
              <a:rPr lang="en-US" sz="2000" i="1" dirty="0" smtClean="0">
                <a:solidFill>
                  <a:srgbClr val="0070C0"/>
                </a:solidFill>
                <a:latin typeface="Comic Sans MS" pitchFamily="66" charset="0"/>
              </a:rPr>
              <a:t>scapegoat</a:t>
            </a:r>
            <a:r>
              <a:rPr lang="en-US" sz="2000" dirty="0" smtClean="0">
                <a:latin typeface="Comic Sans MS" pitchFamily="66" charset="0"/>
              </a:rPr>
              <a:t> to blame for their struggles. </a:t>
            </a:r>
          </a:p>
          <a:p>
            <a:pPr lvl="1">
              <a:buFont typeface="Wingdings" pitchFamily="2" charset="2"/>
              <a:buChar char="Ø"/>
              <a:tabLst>
                <a:tab pos="838200" algn="l"/>
              </a:tabLst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157926" y="3497062"/>
            <a:ext cx="36191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tabLst>
                <a:tab pos="838200" algn="l"/>
              </a:tabLst>
              <a:defRPr/>
            </a:pP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tabLst>
                <a:tab pos="838200" algn="l"/>
              </a:tabLst>
              <a:defRPr/>
            </a:pPr>
            <a:endParaRPr lang="en-US" dirty="0">
              <a:cs typeface="+mn-cs"/>
            </a:endParaRPr>
          </a:p>
        </p:txBody>
      </p:sp>
      <p:pic>
        <p:nvPicPr>
          <p:cNvPr id="6151" name="Picture 11" descr="C:\Documents and Settings\elyssa\Desktop\wwii\wallpap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1" y="1085851"/>
            <a:ext cx="2668456" cy="316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  <p:bldP spid="73733" grpId="0" autoUpdateAnimBg="0"/>
      <p:bldP spid="737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6556283" y="4603992"/>
            <a:ext cx="1712646" cy="110855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Franco</a:t>
            </a:r>
            <a:endParaRPr lang="en-US" sz="2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ctr">
              <a:defRPr/>
            </a:pPr>
            <a:fld id="{D1C8D209-CED0-4C5C-817A-DEC8CED3B536}" type="slidenum">
              <a:rPr lang="en-US" altLang="en-US" smtClean="0">
                <a:latin typeface="Arial" pitchFamily="34" charset="0"/>
              </a:rPr>
              <a:pPr algn="ctr">
                <a:defRPr/>
              </a:pPr>
              <a:t>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47650"/>
            <a:ext cx="6781800" cy="5524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Bookman Old Style" pitchFamily="18" charset="0"/>
              </a:rPr>
              <a:t>Rise of Totalitarianism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9660" y="917266"/>
            <a:ext cx="8267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>
                <a:latin typeface="Comic Sans MS" pitchFamily="66" charset="0"/>
              </a:rPr>
              <a:t>In a </a:t>
            </a:r>
            <a:r>
              <a:rPr lang="en-US" sz="2000" b="1" u="sng" dirty="0">
                <a:solidFill>
                  <a:srgbClr val="0070C0"/>
                </a:solidFill>
                <a:latin typeface="Comic Sans MS" pitchFamily="66" charset="0"/>
              </a:rPr>
              <a:t>Totalitarian</a:t>
            </a:r>
            <a:r>
              <a:rPr lang="en-US" sz="2000" dirty="0">
                <a:latin typeface="Comic Sans MS" pitchFamily="66" charset="0"/>
              </a:rPr>
              <a:t> country, individual rights are not viewed as important as the needs of the nation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818878" y="3514077"/>
            <a:ext cx="2133600" cy="1676400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86200" y="4114800"/>
            <a:ext cx="20574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Totalitarianism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206245" y="2651996"/>
            <a:ext cx="1924050" cy="76944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Communist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USSR)</a:t>
            </a:r>
            <a:endParaRPr lang="en-US" sz="2000" dirty="0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6172200" y="2819400"/>
            <a:ext cx="2362200" cy="10156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Fascism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Germany, </a:t>
            </a:r>
            <a:r>
              <a:rPr lang="en-US" sz="2000" dirty="0" smtClean="0">
                <a:solidFill>
                  <a:schemeClr val="bg1"/>
                </a:solidFill>
              </a:rPr>
              <a:t>Italy, Spain)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1710812" y="5284816"/>
            <a:ext cx="2219633" cy="7078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Military </a:t>
            </a:r>
            <a:r>
              <a:rPr lang="en-US" sz="2000" dirty="0" smtClean="0">
                <a:solidFill>
                  <a:schemeClr val="bg1"/>
                </a:solidFill>
              </a:rPr>
              <a:t>Rule </a:t>
            </a:r>
            <a:r>
              <a:rPr lang="en-US" sz="2000" dirty="0">
                <a:solidFill>
                  <a:schemeClr val="bg1"/>
                </a:solidFill>
              </a:rPr>
              <a:t>(Japan)</a:t>
            </a:r>
            <a:endParaRPr lang="en-US" sz="2000" dirty="0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 flipH="1" flipV="1">
            <a:off x="3907929" y="3319997"/>
            <a:ext cx="349437" cy="3867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V="1">
            <a:off x="5791200" y="3581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1222" y="1763021"/>
            <a:ext cx="1238250" cy="10287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Stalin</a:t>
            </a:r>
          </a:p>
        </p:txBody>
      </p:sp>
      <p:sp>
        <p:nvSpPr>
          <p:cNvPr id="24" name="Oval 23"/>
          <p:cNvSpPr/>
          <p:nvPr/>
        </p:nvSpPr>
        <p:spPr>
          <a:xfrm>
            <a:off x="286244" y="5665842"/>
            <a:ext cx="1200150" cy="914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</a:rPr>
              <a:t>Tojo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78207" y="1511747"/>
            <a:ext cx="1520916" cy="985645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Hitler</a:t>
            </a:r>
          </a:p>
        </p:txBody>
      </p:sp>
      <p:sp>
        <p:nvSpPr>
          <p:cNvPr id="26" name="Oval 25"/>
          <p:cNvSpPr/>
          <p:nvPr/>
        </p:nvSpPr>
        <p:spPr>
          <a:xfrm>
            <a:off x="6825583" y="1373686"/>
            <a:ext cx="2000250" cy="914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Mussolini</a:t>
            </a:r>
          </a:p>
        </p:txBody>
      </p:sp>
      <p:sp>
        <p:nvSpPr>
          <p:cNvPr id="30" name="Right Arrow 29"/>
          <p:cNvSpPr/>
          <p:nvPr/>
        </p:nvSpPr>
        <p:spPr>
          <a:xfrm rot="9167662">
            <a:off x="1260587" y="5930758"/>
            <a:ext cx="694814" cy="1706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3216405">
            <a:off x="1878872" y="2490001"/>
            <a:ext cx="406563" cy="1381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5772232" flipH="1" flipV="1">
            <a:off x="7705629" y="2532519"/>
            <a:ext cx="943036" cy="1474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4416710">
            <a:off x="5611865" y="2638043"/>
            <a:ext cx="899196" cy="1535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3952566" y="4916128"/>
            <a:ext cx="304801" cy="344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6843573" y="4198696"/>
            <a:ext cx="1082672" cy="1752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740" y="1473693"/>
            <a:ext cx="5797118" cy="4847208"/>
          </a:xfrm>
          <a:prstGeom prst="rect">
            <a:avLst/>
          </a:prstGeom>
          <a:solidFill>
            <a:schemeClr val="accent3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mstal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856" y="2796081"/>
            <a:ext cx="26543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itchFamily="34" charset="0"/>
                <a:cs typeface="Arial" charset="0"/>
              </a:rPr>
              <a:t>Soviet Union – Joseph Stalin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itchFamily="34" charset="0"/>
                <a:cs typeface="Arial" charset="0"/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774924" cy="5040297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Death of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V.I. Lenin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(1924)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 Communist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Against all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private enterprise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–                               	state owns everything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 Leads U.S.S.R. to become Industrial Power (2</a:t>
            </a:r>
            <a:r>
              <a:rPr lang="en-US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nd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 only to the U.S.)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Kills anyone who stands in the way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(13-20 million)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 Stalin’s last name means                    “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charset="0"/>
              </a:rPr>
              <a:t>Man of Steel”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5309" y="1207363"/>
            <a:ext cx="4785064" cy="52644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Bookman Old Style" pitchFamily="18" charset="0"/>
              </a:rPr>
              <a:t>Italy – Benito Mussolini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9646" y="1449280"/>
            <a:ext cx="4665216" cy="4525963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1921 – forms the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Fascist Party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Played on fears of economic collapse and communism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With thousands of his                followers, marches on Rome               where the king appoints him as head of the government.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Known as </a:t>
            </a:r>
            <a:r>
              <a:rPr lang="en-US" sz="2400" b="1" i="1" dirty="0" smtClean="0">
                <a:latin typeface="Comic Sans MS" pitchFamily="66" charset="0"/>
              </a:rPr>
              <a:t>Il Duce – </a:t>
            </a:r>
            <a:r>
              <a:rPr lang="en-US" sz="2400" b="1" dirty="0" smtClean="0">
                <a:latin typeface="Comic Sans MS" pitchFamily="66" charset="0"/>
              </a:rPr>
              <a:t>“the leader” </a:t>
            </a:r>
          </a:p>
          <a:p>
            <a:endParaRPr lang="en-US" dirty="0"/>
          </a:p>
        </p:txBody>
      </p:sp>
      <p:pic>
        <p:nvPicPr>
          <p:cNvPr id="16386" name="Picture 2" descr="http://rds.yahoo.com/_ylt=A0WTeffE7tZLqxYAB8OjzbkF/SIG=12ei5jfef/EXP=1272463428/**http%3a/www.humanipedia.org/media/images/5/5c/Mussol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160" y="1328290"/>
            <a:ext cx="33528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5005" y="1633491"/>
            <a:ext cx="4012707" cy="4385569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49"/>
            <a:ext cx="8229600" cy="1143000"/>
          </a:xfrm>
        </p:spPr>
        <p:txBody>
          <a:bodyPr/>
          <a:lstStyle/>
          <a:p>
            <a:r>
              <a:rPr lang="en-US" dirty="0" smtClean="0"/>
              <a:t>Japan- Hideki </a:t>
            </a:r>
            <a:r>
              <a:rPr lang="en-US" dirty="0" err="1" smtClean="0"/>
              <a:t>Tojo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6" y="1926455"/>
            <a:ext cx="4040188" cy="4696858"/>
          </a:xfrm>
        </p:spPr>
        <p:txBody>
          <a:bodyPr/>
          <a:lstStyle/>
          <a:p>
            <a:r>
              <a:rPr lang="en-US" dirty="0" smtClean="0"/>
              <a:t>Japanese military leaders wish to expand empire</a:t>
            </a:r>
          </a:p>
          <a:p>
            <a:endParaRPr lang="en-US" dirty="0" smtClean="0"/>
          </a:p>
          <a:p>
            <a:r>
              <a:rPr lang="en-US" dirty="0" smtClean="0"/>
              <a:t>Military Leader Hideki </a:t>
            </a:r>
            <a:r>
              <a:rPr lang="en-US" dirty="0" err="1" smtClean="0"/>
              <a:t>Tojo</a:t>
            </a:r>
            <a:r>
              <a:rPr lang="en-US" dirty="0" smtClean="0"/>
              <a:t> rises to power </a:t>
            </a:r>
          </a:p>
          <a:p>
            <a:endParaRPr lang="en-US" dirty="0" smtClean="0"/>
          </a:p>
          <a:p>
            <a:r>
              <a:rPr lang="en-US" dirty="0" smtClean="0"/>
              <a:t>Emperor Hirohito left virtually powerless. </a:t>
            </a:r>
            <a:endParaRPr lang="en-US" dirty="0"/>
          </a:p>
        </p:txBody>
      </p:sp>
      <p:pic>
        <p:nvPicPr>
          <p:cNvPr id="43010" name="Picture 2" descr="http://rds.yahoo.com/_ylt=A0WTefa67dZL8gMAlZ2jzbkF/SIG=120ae5ggl/EXP=1272463162/**http%3a/www.ghettodriveby.com/images/to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766" y="1425945"/>
            <a:ext cx="3924300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10197</TotalTime>
  <Words>1214</Words>
  <Application>Microsoft Office PowerPoint</Application>
  <PresentationFormat>On-screen Show (4:3)</PresentationFormat>
  <Paragraphs>212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Bookman Old Style</vt:lpstr>
      <vt:lpstr>Courier New</vt:lpstr>
      <vt:lpstr>Comic Sans MS</vt:lpstr>
      <vt:lpstr>Britannic Bold</vt:lpstr>
      <vt:lpstr>Baskerville Old Face</vt:lpstr>
      <vt:lpstr>Wingdings</vt:lpstr>
      <vt:lpstr>Showcard Gothic</vt:lpstr>
      <vt:lpstr>Arial Black</vt:lpstr>
      <vt:lpstr>Arial</vt:lpstr>
      <vt:lpstr>Times New Roman</vt:lpstr>
      <vt:lpstr>Default Design</vt:lpstr>
      <vt:lpstr>Bell Ringer Monday November 13th </vt:lpstr>
      <vt:lpstr>Dictators Threaten</vt:lpstr>
      <vt:lpstr>PowerPoint Presentation</vt:lpstr>
      <vt:lpstr>World War I</vt:lpstr>
      <vt:lpstr> Economic Instability in Europe</vt:lpstr>
      <vt:lpstr>PowerPoint Presentation</vt:lpstr>
      <vt:lpstr>Soviet Union – Joseph Stalin </vt:lpstr>
      <vt:lpstr>Italy – Benito Mussolini</vt:lpstr>
      <vt:lpstr>Japan- Hideki Tojo</vt:lpstr>
      <vt:lpstr>Spain- Francisco Franco</vt:lpstr>
      <vt:lpstr>Germany – Adolf Hitler</vt:lpstr>
      <vt:lpstr>PowerPoint Presentation</vt:lpstr>
      <vt:lpstr>PowerPoint Presentation</vt:lpstr>
      <vt:lpstr>Video Clip</vt:lpstr>
      <vt:lpstr>PowerPoint Presentation</vt:lpstr>
      <vt:lpstr>PowerPoint Presentation</vt:lpstr>
      <vt:lpstr>Germany</vt:lpstr>
      <vt:lpstr>PowerPoint Presentation</vt:lpstr>
      <vt:lpstr>PowerPoint Presentation</vt:lpstr>
      <vt:lpstr>PowerPoint Presentation</vt:lpstr>
      <vt:lpstr>Italy</vt:lpstr>
      <vt:lpstr>Japan</vt:lpstr>
      <vt:lpstr>Japan invades Manchuria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German invasion of Poland 1939</vt:lpstr>
      <vt:lpstr>German Aggression Map</vt:lpstr>
      <vt:lpstr>PowerPoint Presentation</vt:lpstr>
      <vt:lpstr>PowerPoint Presentation</vt:lpstr>
      <vt:lpstr>PowerPoint Presentation</vt:lpstr>
      <vt:lpstr>US Neutrality</vt:lpstr>
      <vt:lpstr>Alliances of World War II</vt:lpstr>
      <vt:lpstr>Do now: America on the Sidelines Activity</vt:lpstr>
      <vt:lpstr>Holocaust DBQ</vt:lpstr>
      <vt:lpstr>DBQ Essay</vt:lpstr>
      <vt:lpstr>DBQ Essay</vt:lpstr>
      <vt:lpstr>Discussion Question # 1</vt:lpstr>
      <vt:lpstr>Discussion Question 2</vt:lpstr>
      <vt:lpstr>Discussion #3</vt:lpstr>
      <vt:lpstr>Discussion #4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Langhorst</dc:creator>
  <cp:lastModifiedBy>Wilson, Heather M.</cp:lastModifiedBy>
  <cp:revision>472</cp:revision>
  <dcterms:created xsi:type="dcterms:W3CDTF">2002-10-13T19:58:58Z</dcterms:created>
  <dcterms:modified xsi:type="dcterms:W3CDTF">2017-11-13T15:01:50Z</dcterms:modified>
</cp:coreProperties>
</file>