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661" r:id="rId2"/>
  </p:sldMasterIdLst>
  <p:handoutMasterIdLst>
    <p:handoutMasterId r:id="rId50"/>
  </p:handoutMasterIdLst>
  <p:sldIdLst>
    <p:sldId id="284" r:id="rId3"/>
    <p:sldId id="285" r:id="rId4"/>
    <p:sldId id="298" r:id="rId5"/>
    <p:sldId id="296" r:id="rId6"/>
    <p:sldId id="303" r:id="rId7"/>
    <p:sldId id="305" r:id="rId8"/>
    <p:sldId id="257" r:id="rId9"/>
    <p:sldId id="259" r:id="rId10"/>
    <p:sldId id="260" r:id="rId11"/>
    <p:sldId id="286" r:id="rId12"/>
    <p:sldId id="306" r:id="rId13"/>
    <p:sldId id="261" r:id="rId14"/>
    <p:sldId id="262" r:id="rId15"/>
    <p:sldId id="263" r:id="rId16"/>
    <p:sldId id="264" r:id="rId17"/>
    <p:sldId id="291" r:id="rId18"/>
    <p:sldId id="292"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87" r:id="rId32"/>
    <p:sldId id="277" r:id="rId33"/>
    <p:sldId id="278" r:id="rId34"/>
    <p:sldId id="279" r:id="rId35"/>
    <p:sldId id="280" r:id="rId36"/>
    <p:sldId id="281" r:id="rId37"/>
    <p:sldId id="282" r:id="rId38"/>
    <p:sldId id="283" r:id="rId39"/>
    <p:sldId id="293" r:id="rId40"/>
    <p:sldId id="288" r:id="rId41"/>
    <p:sldId id="289" r:id="rId42"/>
    <p:sldId id="307" r:id="rId43"/>
    <p:sldId id="290" r:id="rId44"/>
    <p:sldId id="299" r:id="rId45"/>
    <p:sldId id="300" r:id="rId46"/>
    <p:sldId id="294" r:id="rId47"/>
    <p:sldId id="301" r:id="rId48"/>
    <p:sldId id="302"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2DE807-9D3F-45AA-9768-1C177F17A21B}" type="datetimeFigureOut">
              <a:rPr lang="en-US" smtClean="0"/>
              <a:t>11/20/2017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DA2BBBB-C5F6-4D45-BD8A-0BD8018ACD96}" type="slidenum">
              <a:rPr lang="en-US" smtClean="0"/>
              <a:t>‹#›</a:t>
            </a:fld>
            <a:endParaRPr lang="en-US"/>
          </a:p>
        </p:txBody>
      </p:sp>
    </p:spTree>
    <p:extLst>
      <p:ext uri="{BB962C8B-B14F-4D97-AF65-F5344CB8AC3E}">
        <p14:creationId xmlns:p14="http://schemas.microsoft.com/office/powerpoint/2010/main" val="3799481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327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63F471-80FB-415B-A260-07608C470D3E}" type="slidenum">
              <a:rPr lang="en-US" altLang="en-US"/>
              <a:pPr/>
              <a:t>‹#›</a:t>
            </a:fld>
            <a:endParaRPr lang="en-US" altLang="en-US"/>
          </a:p>
        </p:txBody>
      </p:sp>
    </p:spTree>
    <p:extLst>
      <p:ext uri="{BB962C8B-B14F-4D97-AF65-F5344CB8AC3E}">
        <p14:creationId xmlns:p14="http://schemas.microsoft.com/office/powerpoint/2010/main" val="339019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4391FA-CEF9-4707-AFF0-E03626A83A60}" type="slidenum">
              <a:rPr lang="en-US" altLang="en-US"/>
              <a:pPr/>
              <a:t>‹#›</a:t>
            </a:fld>
            <a:endParaRPr lang="en-US" altLang="en-US"/>
          </a:p>
        </p:txBody>
      </p:sp>
    </p:spTree>
    <p:extLst>
      <p:ext uri="{BB962C8B-B14F-4D97-AF65-F5344CB8AC3E}">
        <p14:creationId xmlns:p14="http://schemas.microsoft.com/office/powerpoint/2010/main" val="267838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FD2E95-C7C7-49FF-9DF5-2F4E9F98E615}" type="slidenum">
              <a:rPr lang="en-US" altLang="en-US"/>
              <a:pPr/>
              <a:t>‹#›</a:t>
            </a:fld>
            <a:endParaRPr lang="en-US" altLang="en-US"/>
          </a:p>
        </p:txBody>
      </p:sp>
    </p:spTree>
    <p:extLst>
      <p:ext uri="{BB962C8B-B14F-4D97-AF65-F5344CB8AC3E}">
        <p14:creationId xmlns:p14="http://schemas.microsoft.com/office/powerpoint/2010/main" val="304876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363F471-80FB-415B-A260-07608C470D3E}" type="slidenum">
              <a:rPr lang="en-US" altLang="en-US" smtClean="0"/>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D78874C-8187-4E1F-B26C-8E68892A07B8}" type="slidenum">
              <a:rPr lang="en-US" altLang="en-US" smtClean="0"/>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DC7D7B8-7EFD-4945-A9D7-478CA0DEA0E9}"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1ACCE05-9D63-4983-A31B-B866B76843A3}" type="slidenum">
              <a:rPr lang="en-US" altLang="en-US" smtClean="0"/>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5592579-0D50-4324-909B-D805DE798C3A}" type="slidenum">
              <a:rPr lang="en-US" altLang="en-US" smtClean="0"/>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3FCE1CE-F84B-4E10-B133-2B5EE78E1169}" type="slidenum">
              <a:rPr lang="en-US" altLang="en-US" smtClean="0"/>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C6F8A99-5534-4EE4-9B63-24AE32971F71}" type="slidenum">
              <a:rPr lang="en-US" altLang="en-US" smtClean="0"/>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0AC811-5648-4D99-9B4E-8BB560354C9F}"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78874C-8187-4E1F-B26C-8E68892A07B8}" type="slidenum">
              <a:rPr lang="en-US" altLang="en-US"/>
              <a:pPr/>
              <a:t>‹#›</a:t>
            </a:fld>
            <a:endParaRPr lang="en-US" altLang="en-US"/>
          </a:p>
        </p:txBody>
      </p:sp>
    </p:spTree>
    <p:extLst>
      <p:ext uri="{BB962C8B-B14F-4D97-AF65-F5344CB8AC3E}">
        <p14:creationId xmlns:p14="http://schemas.microsoft.com/office/powerpoint/2010/main" val="4183629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5C67714-F057-409F-9D75-EED9403D60A2}" type="slidenum">
              <a:rPr lang="en-US" altLang="en-US" smtClean="0"/>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4391FA-CEF9-4707-AFF0-E03626A83A60}" type="slidenum">
              <a:rPr lang="en-US" altLang="en-US" smtClean="0"/>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AFD2E95-C7C7-49FF-9DF5-2F4E9F98E615}"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C7D7B8-7EFD-4945-A9D7-478CA0DEA0E9}" type="slidenum">
              <a:rPr lang="en-US" altLang="en-US"/>
              <a:pPr/>
              <a:t>‹#›</a:t>
            </a:fld>
            <a:endParaRPr lang="en-US" altLang="en-US"/>
          </a:p>
        </p:txBody>
      </p:sp>
    </p:spTree>
    <p:extLst>
      <p:ext uri="{BB962C8B-B14F-4D97-AF65-F5344CB8AC3E}">
        <p14:creationId xmlns:p14="http://schemas.microsoft.com/office/powerpoint/2010/main" val="41583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ACCE05-9D63-4983-A31B-B866B76843A3}" type="slidenum">
              <a:rPr lang="en-US" altLang="en-US"/>
              <a:pPr/>
              <a:t>‹#›</a:t>
            </a:fld>
            <a:endParaRPr lang="en-US" altLang="en-US"/>
          </a:p>
        </p:txBody>
      </p:sp>
    </p:spTree>
    <p:extLst>
      <p:ext uri="{BB962C8B-B14F-4D97-AF65-F5344CB8AC3E}">
        <p14:creationId xmlns:p14="http://schemas.microsoft.com/office/powerpoint/2010/main" val="60678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5592579-0D50-4324-909B-D805DE798C3A}" type="slidenum">
              <a:rPr lang="en-US" altLang="en-US"/>
              <a:pPr/>
              <a:t>‹#›</a:t>
            </a:fld>
            <a:endParaRPr lang="en-US" altLang="en-US"/>
          </a:p>
        </p:txBody>
      </p:sp>
    </p:spTree>
    <p:extLst>
      <p:ext uri="{BB962C8B-B14F-4D97-AF65-F5344CB8AC3E}">
        <p14:creationId xmlns:p14="http://schemas.microsoft.com/office/powerpoint/2010/main" val="267662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3FCE1CE-F84B-4E10-B133-2B5EE78E1169}" type="slidenum">
              <a:rPr lang="en-US" altLang="en-US"/>
              <a:pPr/>
              <a:t>‹#›</a:t>
            </a:fld>
            <a:endParaRPr lang="en-US" altLang="en-US"/>
          </a:p>
        </p:txBody>
      </p:sp>
    </p:spTree>
    <p:extLst>
      <p:ext uri="{BB962C8B-B14F-4D97-AF65-F5344CB8AC3E}">
        <p14:creationId xmlns:p14="http://schemas.microsoft.com/office/powerpoint/2010/main" val="198595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C6F8A99-5534-4EE4-9B63-24AE32971F71}" type="slidenum">
              <a:rPr lang="en-US" altLang="en-US"/>
              <a:pPr/>
              <a:t>‹#›</a:t>
            </a:fld>
            <a:endParaRPr lang="en-US" altLang="en-US"/>
          </a:p>
        </p:txBody>
      </p:sp>
    </p:spTree>
    <p:extLst>
      <p:ext uri="{BB962C8B-B14F-4D97-AF65-F5344CB8AC3E}">
        <p14:creationId xmlns:p14="http://schemas.microsoft.com/office/powerpoint/2010/main" val="421605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0AC811-5648-4D99-9B4E-8BB560354C9F}" type="slidenum">
              <a:rPr lang="en-US" altLang="en-US"/>
              <a:pPr/>
              <a:t>‹#›</a:t>
            </a:fld>
            <a:endParaRPr lang="en-US" altLang="en-US"/>
          </a:p>
        </p:txBody>
      </p:sp>
    </p:spTree>
    <p:extLst>
      <p:ext uri="{BB962C8B-B14F-4D97-AF65-F5344CB8AC3E}">
        <p14:creationId xmlns:p14="http://schemas.microsoft.com/office/powerpoint/2010/main" val="268114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C67714-F057-409F-9D75-EED9403D60A2}" type="slidenum">
              <a:rPr lang="en-US" altLang="en-US"/>
              <a:pPr/>
              <a:t>‹#›</a:t>
            </a:fld>
            <a:endParaRPr lang="en-US" altLang="en-US"/>
          </a:p>
        </p:txBody>
      </p:sp>
    </p:spTree>
    <p:extLst>
      <p:ext uri="{BB962C8B-B14F-4D97-AF65-F5344CB8AC3E}">
        <p14:creationId xmlns:p14="http://schemas.microsoft.com/office/powerpoint/2010/main" val="137541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EF264A26-0822-46C0-A8F4-B7C03C1EE6D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4A26-0822-46C0-A8F4-B7C03C1EE6D3}"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ncq_Wye43TM&amp;safety_mode=true&amp;persist_safety_mode=1" TargetMode="External"/><Relationship Id="rId2" Type="http://schemas.openxmlformats.org/officeDocument/2006/relationships/hyperlink" Target="http://www.youtube.com/watch?v=A0eHCytkcHg&amp;safety_mode=true&amp;persist_safety_mode=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err="1" smtClean="0"/>
              <a:t>Bellringer</a:t>
            </a:r>
            <a:endParaRPr lang="en-US" dirty="0" smtClean="0"/>
          </a:p>
        </p:txBody>
      </p:sp>
      <p:sp>
        <p:nvSpPr>
          <p:cNvPr id="34819" name="Rectangle 3"/>
          <p:cNvSpPr>
            <a:spLocks noGrp="1" noChangeArrowheads="1"/>
          </p:cNvSpPr>
          <p:nvPr>
            <p:ph type="body" idx="1"/>
          </p:nvPr>
        </p:nvSpPr>
        <p:spPr>
          <a:xfrm>
            <a:off x="0" y="1371600"/>
            <a:ext cx="8839200" cy="5105400"/>
          </a:xfrm>
        </p:spPr>
        <p:txBody>
          <a:bodyPr/>
          <a:lstStyle/>
          <a:p>
            <a:pPr eaLnBrk="1" hangingPunct="1">
              <a:defRPr/>
            </a:pPr>
            <a:r>
              <a:rPr lang="en-US" b="1" smtClean="0"/>
              <a:t>Imagine you are collecting contributions ($) door to door to raise money for AIDS research, but you realize you will get more money and larger donations if you lie and say you are collecting for UNICEF (children). Please answer the following question: Is it wrong to lie, even if your motivation is good? Or do the ends justify the means?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acleans.files.wordpress.com/2010/02/100128_fdr.jpg?w=660&amp;h=2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85328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loud Callout 2"/>
          <p:cNvSpPr>
            <a:spLocks noChangeArrowheads="1"/>
          </p:cNvSpPr>
          <p:nvPr/>
        </p:nvSpPr>
        <p:spPr bwMode="auto">
          <a:xfrm>
            <a:off x="5181600" y="3429000"/>
            <a:ext cx="3505200" cy="2667000"/>
          </a:xfrm>
          <a:prstGeom prst="cloudCallout">
            <a:avLst>
              <a:gd name="adj1" fmla="val -20833"/>
              <a:gd name="adj2" fmla="val 62500"/>
            </a:avLst>
          </a:prstGeom>
          <a:solidFill>
            <a:schemeClr val="accent1"/>
          </a:solidFill>
          <a:ln w="9525" algn="ctr">
            <a:solidFill>
              <a:schemeClr val="tx1"/>
            </a:solidFill>
            <a:round/>
            <a:headEnd/>
            <a:tailE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FDR dies in April 1945 of a massive cerebral hemorrhage. Who will be the next President?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 in Europe (V-E) Day</a:t>
            </a:r>
            <a:endParaRPr lang="en-US" dirty="0"/>
          </a:p>
        </p:txBody>
      </p:sp>
      <p:sp>
        <p:nvSpPr>
          <p:cNvPr id="3" name="Content Placeholder 2"/>
          <p:cNvSpPr>
            <a:spLocks noGrp="1"/>
          </p:cNvSpPr>
          <p:nvPr>
            <p:ph idx="1"/>
          </p:nvPr>
        </p:nvSpPr>
        <p:spPr/>
        <p:txBody>
          <a:bodyPr/>
          <a:lstStyle/>
          <a:p>
            <a:r>
              <a:rPr lang="en-US" dirty="0" smtClean="0"/>
              <a:t>May 8</a:t>
            </a:r>
            <a:r>
              <a:rPr lang="en-US" baseline="30000" dirty="0" smtClean="0"/>
              <a:t>th</a:t>
            </a:r>
            <a:r>
              <a:rPr lang="en-US" dirty="0" smtClean="0"/>
              <a:t> 1945</a:t>
            </a:r>
          </a:p>
          <a:p>
            <a:r>
              <a:rPr lang="en-US" dirty="0" smtClean="0"/>
              <a:t>Cities in the U.S. and Europe put out flags, </a:t>
            </a:r>
            <a:r>
              <a:rPr lang="en-US" dirty="0" err="1" smtClean="0"/>
              <a:t>banners,etc</a:t>
            </a:r>
            <a:r>
              <a:rPr lang="en-US" dirty="0" smtClean="0"/>
              <a:t>. to rejoice defeating the Nazis</a:t>
            </a:r>
          </a:p>
          <a:p>
            <a:r>
              <a:rPr lang="en-US" dirty="0" smtClean="0"/>
              <a:t>German troops officially surrender in a cease-fire. </a:t>
            </a:r>
          </a:p>
          <a:p>
            <a:r>
              <a:rPr lang="en-US" dirty="0" smtClean="0"/>
              <a:t>War still going on in the pacific!</a:t>
            </a:r>
            <a:endParaRPr lang="en-US" dirty="0"/>
          </a:p>
        </p:txBody>
      </p:sp>
    </p:spTree>
    <p:extLst>
      <p:ext uri="{BB962C8B-B14F-4D97-AF65-F5344CB8AC3E}">
        <p14:creationId xmlns:p14="http://schemas.microsoft.com/office/powerpoint/2010/main" val="2613609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533400" y="228600"/>
            <a:ext cx="8229600" cy="2286000"/>
          </a:xfrm>
        </p:spPr>
        <p:txBody>
          <a:bodyPr/>
          <a:lstStyle/>
          <a:p>
            <a:pPr eaLnBrk="1" hangingPunct="1">
              <a:defRPr/>
            </a:pPr>
            <a:r>
              <a:rPr lang="en-US" sz="5400" smtClean="0"/>
              <a:t>The Atomic Bomb Ends WWII</a:t>
            </a:r>
          </a:p>
        </p:txBody>
      </p:sp>
      <p:pic>
        <p:nvPicPr>
          <p:cNvPr id="9219" name="Picture 3" descr="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860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6400" u="sng" smtClean="0"/>
              <a:t>Why?</a:t>
            </a:r>
          </a:p>
        </p:txBody>
      </p:sp>
      <p:sp>
        <p:nvSpPr>
          <p:cNvPr id="8195" name="Rectangle 3"/>
          <p:cNvSpPr>
            <a:spLocks noGrp="1" noChangeArrowheads="1"/>
          </p:cNvSpPr>
          <p:nvPr>
            <p:ph type="body" idx="1"/>
          </p:nvPr>
        </p:nvSpPr>
        <p:spPr>
          <a:xfrm>
            <a:off x="609600" y="2051050"/>
            <a:ext cx="7924800" cy="3740150"/>
          </a:xfrm>
        </p:spPr>
        <p:txBody>
          <a:bodyPr/>
          <a:lstStyle/>
          <a:p>
            <a:pPr eaLnBrk="1" hangingPunct="1">
              <a:defRPr/>
            </a:pPr>
            <a:r>
              <a:rPr lang="en-US" sz="4000" b="1" dirty="0" smtClean="0">
                <a:solidFill>
                  <a:schemeClr val="folHlink"/>
                </a:solidFill>
                <a:latin typeface="Baskerville Old Face" pitchFamily="18" charset="0"/>
              </a:rPr>
              <a:t> </a:t>
            </a:r>
            <a:r>
              <a:rPr lang="en-US" sz="4000" b="1" dirty="0" smtClean="0">
                <a:latin typeface="Baskerville Old Face" pitchFamily="18" charset="0"/>
              </a:rPr>
              <a:t>US wanted unconditional surrender of Japan</a:t>
            </a:r>
          </a:p>
          <a:p>
            <a:pPr eaLnBrk="1" hangingPunct="1">
              <a:defRPr/>
            </a:pPr>
            <a:r>
              <a:rPr lang="en-US" sz="4000" b="1" dirty="0" smtClean="0">
                <a:latin typeface="Baskerville Old Face" pitchFamily="18" charset="0"/>
              </a:rPr>
              <a:t>US did not want to invade Japan because Japan would put up a tough fight</a:t>
            </a:r>
          </a:p>
          <a:p>
            <a:pPr eaLnBrk="1" hangingPunct="1">
              <a:defRPr/>
            </a:pPr>
            <a:r>
              <a:rPr lang="en-US" sz="4000" b="1" i="1" u="sng" dirty="0" smtClean="0">
                <a:latin typeface="Baskerville Old Face" pitchFamily="18" charset="0"/>
              </a:rPr>
              <a:t>Truman says ending the war quickly will ultimately save lives.</a:t>
            </a:r>
            <a:r>
              <a:rPr lang="en-US" sz="4000" b="1" dirty="0" smtClean="0">
                <a:latin typeface="Baskerville Old Face" pitchFamily="18" charset="0"/>
              </a:rPr>
              <a:t> </a:t>
            </a:r>
          </a:p>
          <a:p>
            <a:pPr eaLnBrk="1" hangingPunct="1">
              <a:buFont typeface="Wingdings" panose="05000000000000000000" pitchFamily="2" charset="2"/>
              <a:buNone/>
              <a:defRPr/>
            </a:pPr>
            <a:endParaRPr lang="en-US" sz="4000" b="1" dirty="0" smtClean="0">
              <a:solidFill>
                <a:schemeClr val="folHlink"/>
              </a:solidFill>
              <a:latin typeface="Baskerville Old Face" pitchFamily="18" charset="0"/>
            </a:endParaRPr>
          </a:p>
          <a:p>
            <a:pPr eaLnBrk="1" hangingPunct="1">
              <a:buFont typeface="Wingdings" panose="05000000000000000000" pitchFamily="2" charset="2"/>
              <a:buNone/>
              <a:defRPr/>
            </a:pPr>
            <a:endParaRPr lang="en-US" dirty="0" smtClean="0">
              <a:latin typeface="Baskerville Old Face" pitchFamily="18" charset="0"/>
            </a:endParaRPr>
          </a:p>
          <a:p>
            <a:pPr eaLnBrk="1" hangingPunct="1">
              <a:buFont typeface="Wingdings" panose="05000000000000000000" pitchFamily="2" charset="2"/>
              <a:buNone/>
              <a:defRPr/>
            </a:pPr>
            <a:endParaRPr lang="en-US" dirty="0" smtClean="0">
              <a:latin typeface="Baskerville Old Face" pitchFamily="18" charset="0"/>
            </a:endParaRPr>
          </a:p>
        </p:txBody>
      </p:sp>
      <p:pic>
        <p:nvPicPr>
          <p:cNvPr id="10244" name="Picture 4" descr="MMj02347520000[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388" y="381000"/>
            <a:ext cx="1568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A Last Chance for Japan!</a:t>
            </a:r>
          </a:p>
        </p:txBody>
      </p:sp>
      <p:sp>
        <p:nvSpPr>
          <p:cNvPr id="9219" name="Rectangle 3"/>
          <p:cNvSpPr>
            <a:spLocks noGrp="1" noChangeArrowheads="1"/>
          </p:cNvSpPr>
          <p:nvPr>
            <p:ph type="body" idx="1"/>
          </p:nvPr>
        </p:nvSpPr>
        <p:spPr>
          <a:xfrm>
            <a:off x="573932" y="1447800"/>
            <a:ext cx="8229600" cy="4114800"/>
          </a:xfrm>
        </p:spPr>
        <p:txBody>
          <a:bodyPr/>
          <a:lstStyle/>
          <a:p>
            <a:pPr eaLnBrk="1" hangingPunct="1">
              <a:defRPr/>
            </a:pPr>
            <a:r>
              <a:rPr lang="en-US" b="1" dirty="0" smtClean="0"/>
              <a:t>July 1945-The Potsdam Ultimatum 	</a:t>
            </a:r>
            <a:r>
              <a:rPr lang="en-US" b="1" u="sng" dirty="0" smtClean="0"/>
              <a:t>asked Japan to surrender  (They don’t!)</a:t>
            </a:r>
          </a:p>
        </p:txBody>
      </p:sp>
      <p:pic>
        <p:nvPicPr>
          <p:cNvPr id="11268" name="Picture 4" descr="MPj040254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012" y="3124200"/>
            <a:ext cx="28209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MPj044459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843" y="3124200"/>
            <a:ext cx="23542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latin typeface="Baskerville Old Face" pitchFamily="18" charset="0"/>
              </a:rPr>
              <a:t>Manhattan Project</a:t>
            </a:r>
          </a:p>
        </p:txBody>
      </p:sp>
      <p:sp>
        <p:nvSpPr>
          <p:cNvPr id="10243" name="Rectangle 3"/>
          <p:cNvSpPr>
            <a:spLocks noGrp="1" noChangeArrowheads="1"/>
          </p:cNvSpPr>
          <p:nvPr>
            <p:ph type="body" idx="1"/>
          </p:nvPr>
        </p:nvSpPr>
        <p:spPr>
          <a:xfrm>
            <a:off x="457200" y="1447800"/>
            <a:ext cx="8686800" cy="5410200"/>
          </a:xfrm>
        </p:spPr>
        <p:txBody>
          <a:bodyPr/>
          <a:lstStyle/>
          <a:p>
            <a:pPr eaLnBrk="1" hangingPunct="1">
              <a:lnSpc>
                <a:spcPct val="90000"/>
              </a:lnSpc>
              <a:buFontTx/>
              <a:buChar char="•"/>
              <a:defRPr/>
            </a:pPr>
            <a:r>
              <a:rPr lang="en-US" b="1" dirty="0" smtClean="0">
                <a:latin typeface="Baskerville Old Face" pitchFamily="18" charset="0"/>
              </a:rPr>
              <a:t>Manhattan Project: </a:t>
            </a:r>
            <a:r>
              <a:rPr lang="en-US" b="1" u="sng" dirty="0" smtClean="0">
                <a:latin typeface="Baskerville Old Face" pitchFamily="18" charset="0"/>
              </a:rPr>
              <a:t>Code name for The research and building of the atomic bomb. </a:t>
            </a:r>
          </a:p>
          <a:p>
            <a:pPr eaLnBrk="1" hangingPunct="1">
              <a:lnSpc>
                <a:spcPct val="90000"/>
              </a:lnSpc>
              <a:buFontTx/>
              <a:buChar char="•"/>
              <a:defRPr/>
            </a:pPr>
            <a:r>
              <a:rPr lang="en-US" b="1" dirty="0" smtClean="0">
                <a:latin typeface="Baskerville Old Face" pitchFamily="18" charset="0"/>
              </a:rPr>
              <a:t>Famous Scientist: J. Robert Oppenheimer</a:t>
            </a:r>
            <a:endParaRPr lang="en-US" b="1" dirty="0" smtClean="0">
              <a:solidFill>
                <a:schemeClr val="folHlink"/>
              </a:solidFill>
              <a:latin typeface="Baskerville Old Face" pitchFamily="18" charset="0"/>
            </a:endParaRPr>
          </a:p>
          <a:p>
            <a:pPr eaLnBrk="1" hangingPunct="1">
              <a:lnSpc>
                <a:spcPct val="90000"/>
              </a:lnSpc>
              <a:buFontTx/>
              <a:buChar char="•"/>
              <a:defRPr/>
            </a:pPr>
            <a:r>
              <a:rPr lang="en-US" b="1" dirty="0" smtClean="0">
                <a:latin typeface="Baskerville Old Face" pitchFamily="18" charset="0"/>
              </a:rPr>
              <a:t>Only a select few Americans knew about the bomb.</a:t>
            </a:r>
          </a:p>
          <a:p>
            <a:pPr eaLnBrk="1" hangingPunct="1">
              <a:lnSpc>
                <a:spcPct val="90000"/>
              </a:lnSpc>
              <a:buFontTx/>
              <a:buChar char="•"/>
              <a:defRPr/>
            </a:pPr>
            <a:r>
              <a:rPr lang="en-US" b="1" dirty="0" smtClean="0">
                <a:latin typeface="Baskerville Old Face" pitchFamily="18" charset="0"/>
              </a:rPr>
              <a:t>President Truman found out about it when he became president</a:t>
            </a:r>
          </a:p>
          <a:p>
            <a:pPr eaLnBrk="1" hangingPunct="1">
              <a:lnSpc>
                <a:spcPct val="90000"/>
              </a:lnSpc>
              <a:buFontTx/>
              <a:buChar char="•"/>
              <a:defRPr/>
            </a:pPr>
            <a:r>
              <a:rPr lang="en-US" b="1" dirty="0" smtClean="0">
                <a:latin typeface="Baskerville Old Face" pitchFamily="18" charset="0"/>
              </a:rPr>
              <a:t>Originally, the atomic bombs were supposed to be used on Germany</a:t>
            </a:r>
          </a:p>
        </p:txBody>
      </p:sp>
      <p:pic>
        <p:nvPicPr>
          <p:cNvPr id="12292" name="Picture 4" descr="MMj02969780000[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75957">
            <a:off x="7010400" y="0"/>
            <a:ext cx="1581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20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fade">
                                      <p:cBhvr>
                                        <p:cTn id="22" dur="2000"/>
                                        <p:tgtEl>
                                          <p:spTgt spid="10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fade">
                                      <p:cBhvr>
                                        <p:cTn id="27" dur="20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fade">
                                      <p:cBhvr>
                                        <p:cTn id="32" dur="2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705600"/>
          </a:xfrm>
        </p:spPr>
        <p:txBody>
          <a:bodyPr/>
          <a:lstStyle/>
          <a:p>
            <a:r>
              <a:rPr lang="en-US" sz="2200" dirty="0">
                <a:effectLst/>
              </a:rPr>
              <a:t>We </a:t>
            </a:r>
            <a:r>
              <a:rPr lang="en-US" sz="2200" b="1" dirty="0">
                <a:effectLst/>
              </a:rPr>
              <a:t>have discovered the most terrible bomb </a:t>
            </a:r>
            <a:r>
              <a:rPr lang="en-US" sz="2200" dirty="0">
                <a:effectLst/>
              </a:rPr>
              <a:t>in the history of the world. It may be the fire destruction prophesied in the Euphrates Valley Era, after Noah and his fabulous Ark.</a:t>
            </a:r>
          </a:p>
          <a:p>
            <a:r>
              <a:rPr lang="en-US" sz="2200" dirty="0" smtClean="0">
                <a:effectLst/>
              </a:rPr>
              <a:t>This </a:t>
            </a:r>
            <a:r>
              <a:rPr lang="en-US" sz="2200" dirty="0">
                <a:effectLst/>
              </a:rPr>
              <a:t>weapon is to be used against Japan between now and August 10th. </a:t>
            </a:r>
            <a:r>
              <a:rPr lang="en-US" sz="2200" b="1" dirty="0">
                <a:effectLst/>
              </a:rPr>
              <a:t>I have told the Sec. of War, Mr. Stimson, to use it so that military objectives and soldiers and sailors are the target and not women and children.</a:t>
            </a:r>
            <a:r>
              <a:rPr lang="en-US" sz="2200" dirty="0">
                <a:effectLst/>
              </a:rPr>
              <a:t> Even if the Japs are savages, ruthless, merciless and fanatic, we as the leader of the world for the common welfare cannot drop that terrible bomb on the old capital or the new.</a:t>
            </a:r>
          </a:p>
          <a:p>
            <a:r>
              <a:rPr lang="en-US" sz="2200" dirty="0">
                <a:effectLst/>
              </a:rPr>
              <a:t>He and I are in accord. The </a:t>
            </a:r>
            <a:r>
              <a:rPr lang="en-US" sz="2200" b="1" dirty="0">
                <a:effectLst/>
              </a:rPr>
              <a:t>target will be a purely military one</a:t>
            </a:r>
            <a:r>
              <a:rPr lang="en-US" sz="2200" dirty="0">
                <a:effectLst/>
              </a:rPr>
              <a:t> and we will issue a warning statement asking the Japs to surrender and save lives. I'm sure they will not do that, but we will have given them the chance. </a:t>
            </a:r>
            <a:r>
              <a:rPr lang="en-US" sz="2200" b="1" dirty="0">
                <a:effectLst/>
              </a:rPr>
              <a:t>It is certainly a good thing for the world that Hitler's crowd or Stalin's did not discover this atomic bomb. It seems to be the most terrible thing ever discovered, but it can be made the most useful.</a:t>
            </a:r>
          </a:p>
          <a:p>
            <a:endParaRPr lang="en-US" sz="2200" dirty="0"/>
          </a:p>
        </p:txBody>
      </p:sp>
      <p:sp>
        <p:nvSpPr>
          <p:cNvPr id="4" name="TextBox 3"/>
          <p:cNvSpPr txBox="1"/>
          <p:nvPr/>
        </p:nvSpPr>
        <p:spPr>
          <a:xfrm>
            <a:off x="4038600" y="6172200"/>
            <a:ext cx="5486400" cy="369332"/>
          </a:xfrm>
          <a:prstGeom prst="rect">
            <a:avLst/>
          </a:prstGeom>
          <a:noFill/>
        </p:spPr>
        <p:txBody>
          <a:bodyPr wrap="square" rtlCol="0">
            <a:spAutoFit/>
          </a:bodyPr>
          <a:lstStyle/>
          <a:p>
            <a:r>
              <a:rPr lang="en-US" b="1" i="1" dirty="0" smtClean="0"/>
              <a:t>President Truman’s Diary July 25, 1945</a:t>
            </a:r>
            <a:endParaRPr lang="en-US" b="1" i="1" dirty="0"/>
          </a:p>
        </p:txBody>
      </p:sp>
    </p:spTree>
    <p:extLst>
      <p:ext uri="{BB962C8B-B14F-4D97-AF65-F5344CB8AC3E}">
        <p14:creationId xmlns:p14="http://schemas.microsoft.com/office/powerpoint/2010/main" val="3767046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6124754"/>
          </a:xfrm>
          <a:prstGeom prst="rect">
            <a:avLst/>
          </a:prstGeom>
        </p:spPr>
        <p:txBody>
          <a:bodyPr wrap="square">
            <a:spAutoFit/>
          </a:bodyPr>
          <a:lstStyle/>
          <a:p>
            <a:r>
              <a:rPr lang="en-US" sz="2800" dirty="0">
                <a:latin typeface="Verdana" panose="020B0604030504040204" pitchFamily="34" charset="0"/>
              </a:rPr>
              <a:t>"We knew the world would not be the same. A few people laughed, a few people cried. Most people were silent. I remembered the line from the Hindu scripture, the </a:t>
            </a:r>
            <a:r>
              <a:rPr lang="en-US" sz="2800" i="1" dirty="0">
                <a:latin typeface="Verdana" panose="020B0604030504040204" pitchFamily="34" charset="0"/>
              </a:rPr>
              <a:t>Bhagavad-Gita</a:t>
            </a:r>
            <a:r>
              <a:rPr lang="en-US" sz="2800" dirty="0">
                <a:latin typeface="Verdana" panose="020B0604030504040204" pitchFamily="34" charset="0"/>
              </a:rPr>
              <a:t>. Vishnu is trying to persuade the Prince that he should do his duty, and, to impress him, takes on his multi-armed form and says, 'Now </a:t>
            </a:r>
            <a:r>
              <a:rPr lang="en-US" sz="2800" b="1" dirty="0">
                <a:latin typeface="Verdana" panose="020B0604030504040204" pitchFamily="34" charset="0"/>
              </a:rPr>
              <a:t>I am become Death, the destroyer of worlds</a:t>
            </a:r>
            <a:r>
              <a:rPr lang="en-US" sz="2800" dirty="0">
                <a:latin typeface="Verdana" panose="020B0604030504040204" pitchFamily="34" charset="0"/>
              </a:rPr>
              <a:t>.' I suppose we all thought that, one way or another</a:t>
            </a:r>
            <a:r>
              <a:rPr lang="en-US" sz="2800" dirty="0" smtClean="0">
                <a:latin typeface="Verdana" panose="020B0604030504040204" pitchFamily="34" charset="0"/>
              </a:rPr>
              <a:t>.“</a:t>
            </a:r>
          </a:p>
          <a:p>
            <a:endParaRPr lang="en-US" sz="2800" dirty="0">
              <a:latin typeface="Verdana" panose="020B0604030504040204" pitchFamily="34" charset="0"/>
            </a:endParaRPr>
          </a:p>
          <a:p>
            <a:r>
              <a:rPr lang="en-US" sz="2800" dirty="0" smtClean="0">
                <a:latin typeface="Verdana" panose="020B0604030504040204" pitchFamily="34" charset="0"/>
              </a:rPr>
              <a:t>~ Lead atomic bomb scientist J. Robert Oppenheimer after having seen the atomic bomb tested for the first time. </a:t>
            </a:r>
            <a:endParaRPr lang="en-US" sz="2800" dirty="0"/>
          </a:p>
        </p:txBody>
      </p:sp>
    </p:spTree>
    <p:extLst>
      <p:ext uri="{BB962C8B-B14F-4D97-AF65-F5344CB8AC3E}">
        <p14:creationId xmlns:p14="http://schemas.microsoft.com/office/powerpoint/2010/main" val="308468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Testing of Bomb</a:t>
            </a:r>
          </a:p>
        </p:txBody>
      </p:sp>
      <p:sp>
        <p:nvSpPr>
          <p:cNvPr id="11267" name="Rectangle 3"/>
          <p:cNvSpPr>
            <a:spLocks noGrp="1" noChangeArrowheads="1"/>
          </p:cNvSpPr>
          <p:nvPr>
            <p:ph type="body" idx="1"/>
          </p:nvPr>
        </p:nvSpPr>
        <p:spPr>
          <a:xfrm>
            <a:off x="3124200" y="1371600"/>
            <a:ext cx="5562600" cy="4724400"/>
          </a:xfrm>
        </p:spPr>
        <p:txBody>
          <a:bodyPr/>
          <a:lstStyle/>
          <a:p>
            <a:pPr eaLnBrk="1" hangingPunct="1">
              <a:defRPr/>
            </a:pPr>
            <a:r>
              <a:rPr lang="en-US" sz="4000" dirty="0" smtClean="0"/>
              <a:t>Tested in remote desert in New Mexico</a:t>
            </a:r>
          </a:p>
          <a:p>
            <a:pPr eaLnBrk="1" hangingPunct="1">
              <a:buFont typeface="Wingdings" panose="05000000000000000000" pitchFamily="2" charset="2"/>
              <a:buNone/>
              <a:defRPr/>
            </a:pPr>
            <a:endParaRPr lang="en-US" sz="4000" dirty="0" smtClean="0"/>
          </a:p>
          <a:p>
            <a:pPr eaLnBrk="1" hangingPunct="1">
              <a:defRPr/>
            </a:pPr>
            <a:r>
              <a:rPr lang="en-US" sz="4000" dirty="0" smtClean="0"/>
              <a:t>Light from explosion seen 180 miles away</a:t>
            </a:r>
          </a:p>
          <a:p>
            <a:pPr eaLnBrk="1" hangingPunct="1">
              <a:buFont typeface="Wingdings" panose="05000000000000000000" pitchFamily="2" charset="2"/>
              <a:buNone/>
              <a:defRPr/>
            </a:pPr>
            <a:r>
              <a:rPr lang="en-US" sz="4000" dirty="0" smtClean="0"/>
              <a:t>	</a:t>
            </a:r>
            <a:r>
              <a:rPr lang="en-US" sz="2800" dirty="0" smtClean="0"/>
              <a:t>(Charlotte NC to Athens Georgia)</a:t>
            </a:r>
          </a:p>
        </p:txBody>
      </p:sp>
      <p:pic>
        <p:nvPicPr>
          <p:cNvPr id="13316" name="Picture 4" descr="MMj02867680000[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23415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fade">
                                      <p:cBhvr>
                                        <p:cTn id="12" dur="20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1600200"/>
            <a:ext cx="8229600" cy="1143000"/>
          </a:xfrm>
        </p:spPr>
        <p:txBody>
          <a:bodyPr/>
          <a:lstStyle/>
          <a:p>
            <a:pPr eaLnBrk="1" hangingPunct="1">
              <a:defRPr/>
            </a:pPr>
            <a:r>
              <a:rPr lang="en-US" sz="4000" smtClean="0"/>
              <a:t>			</a:t>
            </a:r>
            <a:br>
              <a:rPr lang="en-US" sz="4000" smtClean="0"/>
            </a:br>
            <a:r>
              <a:rPr lang="en-US" sz="4000" smtClean="0"/>
              <a:t>1</a:t>
            </a:r>
            <a:r>
              <a:rPr lang="en-US" sz="4000" baseline="30000" smtClean="0"/>
              <a:t>st</a:t>
            </a:r>
            <a:r>
              <a:rPr lang="en-US" sz="4000" smtClean="0"/>
              <a:t> Place: Hiroshima</a:t>
            </a:r>
          </a:p>
        </p:txBody>
      </p:sp>
      <p:sp>
        <p:nvSpPr>
          <p:cNvPr id="12291" name="Rectangle 3"/>
          <p:cNvSpPr>
            <a:spLocks noGrp="1" noChangeArrowheads="1"/>
          </p:cNvSpPr>
          <p:nvPr>
            <p:ph type="body" idx="1"/>
          </p:nvPr>
        </p:nvSpPr>
        <p:spPr>
          <a:xfrm>
            <a:off x="533400" y="3654424"/>
            <a:ext cx="7929563" cy="3203575"/>
          </a:xfrm>
        </p:spPr>
        <p:txBody>
          <a:bodyPr/>
          <a:lstStyle/>
          <a:p>
            <a:pPr eaLnBrk="1" hangingPunct="1">
              <a:defRPr/>
            </a:pPr>
            <a:r>
              <a:rPr lang="en-US" dirty="0" smtClean="0"/>
              <a:t>Important </a:t>
            </a:r>
            <a:r>
              <a:rPr lang="en-US" u="sng" dirty="0" smtClean="0"/>
              <a:t>Japanese military center</a:t>
            </a:r>
          </a:p>
          <a:p>
            <a:pPr eaLnBrk="1" hangingPunct="1">
              <a:buFont typeface="Wingdings" panose="05000000000000000000" pitchFamily="2" charset="2"/>
              <a:buNone/>
              <a:defRPr/>
            </a:pPr>
            <a:endParaRPr lang="en-US" u="sng" dirty="0" smtClean="0"/>
          </a:p>
          <a:p>
            <a:pPr eaLnBrk="1" hangingPunct="1">
              <a:defRPr/>
            </a:pPr>
            <a:r>
              <a:rPr lang="en-US" dirty="0" smtClean="0"/>
              <a:t>Population at time of attack: </a:t>
            </a:r>
            <a:r>
              <a:rPr lang="en-US" u="sng" dirty="0" smtClean="0"/>
              <a:t>255,000</a:t>
            </a:r>
          </a:p>
          <a:p>
            <a:pPr eaLnBrk="1" hangingPunct="1">
              <a:buFont typeface="Wingdings" panose="05000000000000000000" pitchFamily="2" charset="2"/>
              <a:buNone/>
              <a:defRPr/>
            </a:pPr>
            <a:r>
              <a:rPr lang="en-US" sz="1800" dirty="0" smtClean="0"/>
              <a:t>		(approximately 55,000 people live in Concord NC- 709,000 live in  	Charlotte)</a:t>
            </a:r>
          </a:p>
        </p:txBody>
      </p:sp>
      <p:pic>
        <p:nvPicPr>
          <p:cNvPr id="14340" name="Picture 4" descr="MMj02867250000[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2667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3733800" y="228600"/>
            <a:ext cx="4419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7200" b="1" u="sng">
                <a:latin typeface="Arial Black" panose="020B0A04020102020204" pitchFamily="34" charset="0"/>
              </a:rPr>
              <a:t>Where?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20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4000" smtClean="0"/>
              <a:t>Please draw this spectrum in your notebook:</a:t>
            </a:r>
          </a:p>
        </p:txBody>
      </p:sp>
      <p:sp>
        <p:nvSpPr>
          <p:cNvPr id="35843" name="Rectangle 3"/>
          <p:cNvSpPr>
            <a:spLocks noGrp="1" noChangeArrowheads="1"/>
          </p:cNvSpPr>
          <p:nvPr>
            <p:ph type="body" idx="1"/>
          </p:nvPr>
        </p:nvSpPr>
        <p:spPr>
          <a:xfrm>
            <a:off x="0" y="1752600"/>
            <a:ext cx="8915400" cy="4724400"/>
          </a:xfrm>
        </p:spPr>
        <p:txBody>
          <a:bodyPr/>
          <a:lstStyle/>
          <a:p>
            <a:pPr eaLnBrk="1" hangingPunct="1">
              <a:defRPr/>
            </a:pPr>
            <a:r>
              <a:rPr lang="en-US" smtClean="0"/>
              <a:t>How often do the ends justify the means?</a:t>
            </a:r>
          </a:p>
          <a:p>
            <a:pPr eaLnBrk="1" hangingPunct="1">
              <a:buFont typeface="Wingdings" panose="05000000000000000000" pitchFamily="2" charset="2"/>
              <a:buNone/>
              <a:defRPr/>
            </a:pPr>
            <a:endParaRPr lang="en-US" sz="2800" smtClean="0"/>
          </a:p>
          <a:p>
            <a:pPr algn="ctr" eaLnBrk="1" hangingPunct="1">
              <a:buFont typeface="Wingdings" panose="05000000000000000000" pitchFamily="2" charset="2"/>
              <a:buNone/>
              <a:defRPr/>
            </a:pPr>
            <a:r>
              <a:rPr lang="en-US" sz="2800" smtClean="0">
                <a:solidFill>
                  <a:schemeClr val="folHlink"/>
                </a:solidFill>
              </a:rPr>
              <a:t>Always----Usually----Sometimes----Rarely---Never</a:t>
            </a:r>
          </a:p>
          <a:p>
            <a:pPr eaLnBrk="1" hangingPunct="1">
              <a:buFont typeface="Wingdings" panose="05000000000000000000" pitchFamily="2" charset="2"/>
              <a:buNone/>
              <a:defRPr/>
            </a:pPr>
            <a:endParaRPr lang="en-US" sz="2800" smtClean="0">
              <a:solidFill>
                <a:schemeClr val="folHlin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smtClean="0"/>
              <a:t>			</a:t>
            </a:r>
            <a:br>
              <a:rPr lang="en-US" sz="4000" smtClean="0"/>
            </a:br>
            <a:r>
              <a:rPr lang="en-US" sz="4000" smtClean="0"/>
              <a:t/>
            </a:r>
            <a:br>
              <a:rPr lang="en-US" sz="4000" smtClean="0"/>
            </a:br>
            <a:r>
              <a:rPr lang="en-US" sz="4000" smtClean="0"/>
              <a:t/>
            </a:r>
            <a:br>
              <a:rPr lang="en-US" sz="4000" smtClean="0"/>
            </a:br>
            <a:r>
              <a:rPr lang="en-US" sz="4000" smtClean="0"/>
              <a:t/>
            </a:r>
            <a:br>
              <a:rPr lang="en-US" sz="4000" smtClean="0"/>
            </a:br>
            <a:r>
              <a:rPr lang="en-US" sz="4000" smtClean="0"/>
              <a:t>2</a:t>
            </a:r>
            <a:r>
              <a:rPr lang="en-US" sz="4000" baseline="30000" smtClean="0"/>
              <a:t>nd</a:t>
            </a:r>
            <a:r>
              <a:rPr lang="en-US" sz="4000" smtClean="0"/>
              <a:t> Place: Nagasaki</a:t>
            </a:r>
          </a:p>
        </p:txBody>
      </p:sp>
      <p:sp>
        <p:nvSpPr>
          <p:cNvPr id="13315" name="Rectangle 3"/>
          <p:cNvSpPr>
            <a:spLocks noGrp="1" noChangeArrowheads="1"/>
          </p:cNvSpPr>
          <p:nvPr>
            <p:ph type="body" idx="1"/>
          </p:nvPr>
        </p:nvSpPr>
        <p:spPr>
          <a:xfrm>
            <a:off x="1143000" y="1828800"/>
            <a:ext cx="8229600" cy="4495800"/>
          </a:xfrm>
        </p:spPr>
        <p:txBody>
          <a:bodyPr/>
          <a:lstStyle/>
          <a:p>
            <a:pPr eaLnBrk="1" hangingPunct="1">
              <a:lnSpc>
                <a:spcPct val="90000"/>
              </a:lnSpc>
              <a:buFont typeface="Wingdings" panose="05000000000000000000" pitchFamily="2" charset="2"/>
              <a:buNone/>
              <a:defRPr/>
            </a:pPr>
            <a:endParaRPr lang="en-US" smtClean="0"/>
          </a:p>
          <a:p>
            <a:pPr eaLnBrk="1" hangingPunct="1">
              <a:lnSpc>
                <a:spcPct val="90000"/>
              </a:lnSpc>
              <a:buFont typeface="Wingdings" panose="05000000000000000000" pitchFamily="2" charset="2"/>
              <a:buNone/>
              <a:defRPr/>
            </a:pPr>
            <a:endParaRPr lang="en-US" smtClean="0"/>
          </a:p>
          <a:p>
            <a:pPr eaLnBrk="1" hangingPunct="1">
              <a:lnSpc>
                <a:spcPct val="90000"/>
              </a:lnSpc>
              <a:buFont typeface="Wingdings" panose="05000000000000000000" pitchFamily="2" charset="2"/>
              <a:buNone/>
              <a:defRPr/>
            </a:pPr>
            <a:endParaRPr lang="en-US" sz="4000" smtClean="0"/>
          </a:p>
          <a:p>
            <a:pPr eaLnBrk="1" hangingPunct="1">
              <a:lnSpc>
                <a:spcPct val="90000"/>
              </a:lnSpc>
              <a:defRPr/>
            </a:pPr>
            <a:r>
              <a:rPr lang="en-US" sz="4000" smtClean="0"/>
              <a:t>Large </a:t>
            </a:r>
            <a:r>
              <a:rPr lang="en-US" sz="4000" u="sng" smtClean="0"/>
              <a:t>sea port in Japan</a:t>
            </a:r>
          </a:p>
          <a:p>
            <a:pPr eaLnBrk="1" hangingPunct="1">
              <a:lnSpc>
                <a:spcPct val="90000"/>
              </a:lnSpc>
              <a:buFont typeface="Wingdings" panose="05000000000000000000" pitchFamily="2" charset="2"/>
              <a:buNone/>
              <a:defRPr/>
            </a:pPr>
            <a:endParaRPr lang="en-US" sz="4000" u="sng" smtClean="0"/>
          </a:p>
          <a:p>
            <a:pPr eaLnBrk="1" hangingPunct="1">
              <a:lnSpc>
                <a:spcPct val="90000"/>
              </a:lnSpc>
              <a:defRPr/>
            </a:pPr>
            <a:r>
              <a:rPr lang="en-US" sz="4000" smtClean="0"/>
              <a:t>Population at time of attack: </a:t>
            </a:r>
            <a:r>
              <a:rPr lang="en-US" sz="4000" u="sng" smtClean="0"/>
              <a:t>240,000</a:t>
            </a:r>
          </a:p>
        </p:txBody>
      </p:sp>
      <p:pic>
        <p:nvPicPr>
          <p:cNvPr id="15364" name="Picture 4" descr="MMj02362620000[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358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Effect transition="in" filter="fade">
                                      <p:cBhvr>
                                        <p:cTn id="12" dur="2000"/>
                                        <p:tgtEl>
                                          <p:spTgt spid="1331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animEffect transition="in" filter="fade">
                                      <p:cBhvr>
                                        <p:cTn id="17"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7000" u="sng" smtClean="0"/>
              <a:t>How ?</a:t>
            </a:r>
          </a:p>
        </p:txBody>
      </p:sp>
      <p:sp>
        <p:nvSpPr>
          <p:cNvPr id="14339" name="Rectangle 3"/>
          <p:cNvSpPr>
            <a:spLocks noGrp="1" noChangeArrowheads="1"/>
          </p:cNvSpPr>
          <p:nvPr>
            <p:ph type="body" idx="1"/>
          </p:nvPr>
        </p:nvSpPr>
        <p:spPr>
          <a:xfrm>
            <a:off x="2649538" y="2354263"/>
            <a:ext cx="6494462" cy="3741737"/>
          </a:xfrm>
        </p:spPr>
        <p:txBody>
          <a:bodyPr/>
          <a:lstStyle/>
          <a:p>
            <a:pPr eaLnBrk="1" hangingPunct="1">
              <a:buFont typeface="Wingdings" panose="05000000000000000000" pitchFamily="2" charset="2"/>
              <a:buNone/>
              <a:defRPr/>
            </a:pPr>
            <a:r>
              <a:rPr lang="en-US" sz="4400" smtClean="0"/>
              <a:t>Two B-29 bombers dropped the bombs over the cities.</a:t>
            </a:r>
          </a:p>
          <a:p>
            <a:pPr lvl="1" eaLnBrk="1" hangingPunct="1">
              <a:buFont typeface="Wingdings" panose="05000000000000000000" pitchFamily="2" charset="2"/>
              <a:buChar char="v"/>
              <a:defRPr/>
            </a:pPr>
            <a:r>
              <a:rPr lang="en-US" sz="4400" smtClean="0"/>
              <a:t> </a:t>
            </a:r>
            <a:r>
              <a:rPr lang="en-US" sz="4400" u="sng" smtClean="0"/>
              <a:t>Enola Gay</a:t>
            </a:r>
          </a:p>
          <a:p>
            <a:pPr lvl="1" eaLnBrk="1" hangingPunct="1">
              <a:buFont typeface="Wingdings" panose="05000000000000000000" pitchFamily="2" charset="2"/>
              <a:buChar char="v"/>
              <a:defRPr/>
            </a:pPr>
            <a:r>
              <a:rPr lang="en-US" sz="4400" u="sng" smtClean="0"/>
              <a:t> Bockscar</a:t>
            </a:r>
          </a:p>
        </p:txBody>
      </p:sp>
      <p:pic>
        <p:nvPicPr>
          <p:cNvPr id="16388" name="Picture 4" descr="MMj02347160000[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Enola Gay</a:t>
            </a:r>
          </a:p>
        </p:txBody>
      </p:sp>
      <p:pic>
        <p:nvPicPr>
          <p:cNvPr id="17411" name="Picture 3" descr="Gen. Paul Tibbets and the Enola G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0"/>
            <a:ext cx="5791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94525" y="874713"/>
            <a:ext cx="18446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200" b="1">
                <a:latin typeface="Arial" panose="020B0604020202020204" pitchFamily="34" charset="0"/>
              </a:rPr>
              <a:t>Carried</a:t>
            </a:r>
          </a:p>
          <a:p>
            <a:r>
              <a:rPr lang="en-US" altLang="en-US" sz="3200" b="1">
                <a:latin typeface="Arial" panose="020B0604020202020204" pitchFamily="34" charset="0"/>
              </a:rPr>
              <a:t>Little Boy</a:t>
            </a:r>
            <a:r>
              <a:rPr lang="en-US" altLang="en-US" sz="2400">
                <a:latin typeface="Arial" panose="020B0604020202020204" pitchFamily="34" charset="0"/>
              </a:rPr>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Bockscar</a:t>
            </a:r>
          </a:p>
        </p:txBody>
      </p:sp>
      <p:pic>
        <p:nvPicPr>
          <p:cNvPr id="18435" name="Picture 3" descr="Bocks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295400"/>
            <a:ext cx="58674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593725" y="1182688"/>
            <a:ext cx="18446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600" b="1">
                <a:latin typeface="Arial" panose="020B0604020202020204" pitchFamily="34" charset="0"/>
              </a:rPr>
              <a:t>Carried</a:t>
            </a:r>
          </a:p>
          <a:p>
            <a:r>
              <a:rPr lang="en-US" altLang="en-US" sz="3600" b="1">
                <a:latin typeface="Arial" panose="020B0604020202020204" pitchFamily="34" charset="0"/>
              </a:rPr>
              <a:t>Fat Man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3505200" cy="2011362"/>
          </a:xfrm>
        </p:spPr>
        <p:txBody>
          <a:bodyPr/>
          <a:lstStyle/>
          <a:p>
            <a:pPr eaLnBrk="1" hangingPunct="1">
              <a:defRPr/>
            </a:pPr>
            <a:r>
              <a:rPr lang="en-US" smtClean="0"/>
              <a:t>Little Boy</a:t>
            </a:r>
            <a:br>
              <a:rPr lang="en-US" smtClean="0"/>
            </a:br>
            <a:r>
              <a:rPr lang="en-US" sz="2000" smtClean="0"/>
              <a:t>8,900 lbs </a:t>
            </a:r>
            <a:endParaRPr lang="en-US" smtClean="0"/>
          </a:p>
        </p:txBody>
      </p:sp>
      <p:sp>
        <p:nvSpPr>
          <p:cNvPr id="17411" name="Rectangle 3"/>
          <p:cNvSpPr>
            <a:spLocks noGrp="1" noChangeArrowheads="1"/>
          </p:cNvSpPr>
          <p:nvPr>
            <p:ph type="body" idx="1"/>
          </p:nvPr>
        </p:nvSpPr>
        <p:spPr>
          <a:xfrm>
            <a:off x="460375" y="3514725"/>
            <a:ext cx="4919663" cy="2509838"/>
          </a:xfrm>
        </p:spPr>
        <p:txBody>
          <a:bodyPr/>
          <a:lstStyle/>
          <a:p>
            <a:pPr eaLnBrk="1" hangingPunct="1">
              <a:lnSpc>
                <a:spcPct val="80000"/>
              </a:lnSpc>
              <a:buFont typeface="Wingdings" panose="05000000000000000000" pitchFamily="2" charset="2"/>
              <a:buNone/>
              <a:defRPr/>
            </a:pPr>
            <a:r>
              <a:rPr lang="en-US" b="1" dirty="0" smtClean="0"/>
              <a:t>Dropped August 6, 1945 </a:t>
            </a:r>
          </a:p>
          <a:p>
            <a:pPr eaLnBrk="1" hangingPunct="1">
              <a:lnSpc>
                <a:spcPct val="80000"/>
              </a:lnSpc>
              <a:buFont typeface="Wingdings" panose="05000000000000000000" pitchFamily="2" charset="2"/>
              <a:buNone/>
              <a:defRPr/>
            </a:pPr>
            <a:r>
              <a:rPr lang="en-US" b="1" dirty="0" smtClean="0"/>
              <a:t>at 8:15am </a:t>
            </a:r>
          </a:p>
          <a:p>
            <a:pPr eaLnBrk="1" hangingPunct="1">
              <a:lnSpc>
                <a:spcPct val="80000"/>
              </a:lnSpc>
              <a:buFont typeface="Wingdings" panose="05000000000000000000" pitchFamily="2" charset="2"/>
              <a:buNone/>
              <a:defRPr/>
            </a:pPr>
            <a:r>
              <a:rPr lang="en-US" b="1" dirty="0" smtClean="0"/>
              <a:t> </a:t>
            </a:r>
          </a:p>
          <a:p>
            <a:pPr eaLnBrk="1" hangingPunct="1">
              <a:lnSpc>
                <a:spcPct val="80000"/>
              </a:lnSpc>
              <a:buFont typeface="Wingdings" panose="05000000000000000000" pitchFamily="2" charset="2"/>
              <a:buNone/>
              <a:defRPr/>
            </a:pPr>
            <a:r>
              <a:rPr lang="en-US" b="1" dirty="0" smtClean="0"/>
              <a:t>Target: Hiroshima</a:t>
            </a:r>
          </a:p>
          <a:p>
            <a:pPr eaLnBrk="1" hangingPunct="1">
              <a:lnSpc>
                <a:spcPct val="80000"/>
              </a:lnSpc>
              <a:buFont typeface="Wingdings" panose="05000000000000000000" pitchFamily="2" charset="2"/>
              <a:buNone/>
              <a:defRPr/>
            </a:pPr>
            <a:endParaRPr lang="en-US" b="1" dirty="0" smtClean="0"/>
          </a:p>
          <a:p>
            <a:pPr eaLnBrk="1" hangingPunct="1">
              <a:lnSpc>
                <a:spcPct val="80000"/>
              </a:lnSpc>
              <a:buFont typeface="Wingdings" panose="05000000000000000000" pitchFamily="2" charset="2"/>
              <a:buNone/>
              <a:defRPr/>
            </a:pPr>
            <a:endParaRPr lang="en-US" sz="2000" i="1" dirty="0" smtClean="0"/>
          </a:p>
          <a:p>
            <a:pPr eaLnBrk="1" hangingPunct="1">
              <a:lnSpc>
                <a:spcPct val="80000"/>
              </a:lnSpc>
              <a:buFont typeface="Wingdings" panose="05000000000000000000" pitchFamily="2" charset="2"/>
              <a:buNone/>
              <a:defRPr/>
            </a:pPr>
            <a:endParaRPr lang="en-US" sz="2000" i="1" dirty="0" smtClean="0"/>
          </a:p>
          <a:p>
            <a:pPr eaLnBrk="1" hangingPunct="1">
              <a:lnSpc>
                <a:spcPct val="80000"/>
              </a:lnSpc>
              <a:buFont typeface="Wingdings" panose="05000000000000000000" pitchFamily="2" charset="2"/>
              <a:buNone/>
              <a:defRPr/>
            </a:pPr>
            <a:endParaRPr lang="en-US" sz="2000" dirty="0" smtClean="0"/>
          </a:p>
        </p:txBody>
      </p:sp>
      <p:pic>
        <p:nvPicPr>
          <p:cNvPr id="19460" name="Picture 4" descr="Little bo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81000"/>
            <a:ext cx="40386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Hiroshima, Japan …   BEFORE</a:t>
            </a:r>
          </a:p>
        </p:txBody>
      </p:sp>
      <p:pic>
        <p:nvPicPr>
          <p:cNvPr id="20483" name="Picture 3" descr="bef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piphbef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39814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Hiroshima, Japan …   AFTER</a:t>
            </a:r>
          </a:p>
        </p:txBody>
      </p:sp>
      <p:sp>
        <p:nvSpPr>
          <p:cNvPr id="19459" name="Rectangle 3"/>
          <p:cNvSpPr>
            <a:spLocks noGrp="1" noChangeArrowheads="1"/>
          </p:cNvSpPr>
          <p:nvPr>
            <p:ph type="body" idx="1"/>
          </p:nvPr>
        </p:nvSpPr>
        <p:spPr>
          <a:xfrm>
            <a:off x="5181600" y="1219200"/>
            <a:ext cx="3581400" cy="4495800"/>
          </a:xfrm>
        </p:spPr>
        <p:txBody>
          <a:bodyPr/>
          <a:lstStyle/>
          <a:p>
            <a:pPr eaLnBrk="1" hangingPunct="1">
              <a:defRPr/>
            </a:pPr>
            <a:r>
              <a:rPr lang="en-US" sz="2400" b="1" dirty="0" smtClean="0"/>
              <a:t>Blast was equal to 13,000 tons of TNT</a:t>
            </a:r>
          </a:p>
          <a:p>
            <a:pPr eaLnBrk="1" hangingPunct="1">
              <a:defRPr/>
            </a:pPr>
            <a:endParaRPr lang="en-US" sz="2400" b="1" dirty="0" smtClean="0"/>
          </a:p>
          <a:p>
            <a:pPr eaLnBrk="1" hangingPunct="1">
              <a:defRPr/>
            </a:pPr>
            <a:r>
              <a:rPr lang="en-US" sz="2400" b="1" dirty="0" smtClean="0"/>
              <a:t>Killed 70,000-80,000 people </a:t>
            </a:r>
          </a:p>
          <a:p>
            <a:pPr eaLnBrk="1" hangingPunct="1">
              <a:buFont typeface="Wingdings" panose="05000000000000000000" pitchFamily="2" charset="2"/>
              <a:buNone/>
              <a:defRPr/>
            </a:pPr>
            <a:endParaRPr lang="en-US" sz="2400" b="1" dirty="0" smtClean="0"/>
          </a:p>
          <a:p>
            <a:pPr eaLnBrk="1" hangingPunct="1">
              <a:defRPr/>
            </a:pPr>
            <a:r>
              <a:rPr lang="en-US" sz="2400" b="1" dirty="0" smtClean="0"/>
              <a:t>Destroyed 90% of city</a:t>
            </a:r>
          </a:p>
          <a:p>
            <a:pPr eaLnBrk="1" hangingPunct="1">
              <a:defRPr/>
            </a:pPr>
            <a:endParaRPr lang="en-US" sz="2400" dirty="0" smtClean="0"/>
          </a:p>
        </p:txBody>
      </p:sp>
      <p:pic>
        <p:nvPicPr>
          <p:cNvPr id="21508" name="Picture 4" descr="destructio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46736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hiro_pan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876800"/>
            <a:ext cx="815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3124200" cy="3230562"/>
          </a:xfrm>
        </p:spPr>
        <p:txBody>
          <a:bodyPr/>
          <a:lstStyle/>
          <a:p>
            <a:pPr eaLnBrk="1" hangingPunct="1">
              <a:defRPr/>
            </a:pPr>
            <a:r>
              <a:rPr lang="en-US" smtClean="0"/>
              <a:t>Fat Man</a:t>
            </a:r>
            <a:br>
              <a:rPr lang="en-US" smtClean="0"/>
            </a:br>
            <a:r>
              <a:rPr lang="en-US" sz="2000" smtClean="0"/>
              <a:t>10,200 lbs</a:t>
            </a:r>
            <a:r>
              <a:rPr lang="en-US" smtClean="0"/>
              <a:t/>
            </a:r>
            <a:br>
              <a:rPr lang="en-US" smtClean="0"/>
            </a:br>
            <a:r>
              <a:rPr lang="en-US" smtClean="0"/>
              <a:t/>
            </a:r>
            <a:br>
              <a:rPr lang="en-US" smtClean="0"/>
            </a:br>
            <a:r>
              <a:rPr lang="en-US" smtClean="0"/>
              <a:t> </a:t>
            </a:r>
          </a:p>
        </p:txBody>
      </p:sp>
      <p:sp>
        <p:nvSpPr>
          <p:cNvPr id="20483" name="Rectangle 3"/>
          <p:cNvSpPr>
            <a:spLocks noGrp="1" noChangeArrowheads="1"/>
          </p:cNvSpPr>
          <p:nvPr>
            <p:ph type="body" idx="1"/>
          </p:nvPr>
        </p:nvSpPr>
        <p:spPr>
          <a:xfrm>
            <a:off x="457200" y="3962400"/>
            <a:ext cx="8229600" cy="2362200"/>
          </a:xfrm>
        </p:spPr>
        <p:txBody>
          <a:bodyPr/>
          <a:lstStyle/>
          <a:p>
            <a:pPr eaLnBrk="1" hangingPunct="1">
              <a:lnSpc>
                <a:spcPct val="80000"/>
              </a:lnSpc>
              <a:buFont typeface="Wingdings" panose="05000000000000000000" pitchFamily="2" charset="2"/>
              <a:buNone/>
              <a:defRPr/>
            </a:pPr>
            <a:r>
              <a:rPr lang="en-US" sz="2400" b="1" dirty="0" smtClean="0"/>
              <a:t>Dropped August 9, 1945 at 11:02am [3 days later]</a:t>
            </a:r>
          </a:p>
          <a:p>
            <a:pPr eaLnBrk="1" hangingPunct="1">
              <a:lnSpc>
                <a:spcPct val="80000"/>
              </a:lnSpc>
              <a:buFont typeface="Wingdings" panose="05000000000000000000" pitchFamily="2" charset="2"/>
              <a:buNone/>
              <a:defRPr/>
            </a:pPr>
            <a:endParaRPr lang="en-US" sz="2400" b="1" dirty="0" smtClean="0"/>
          </a:p>
          <a:p>
            <a:pPr eaLnBrk="1" hangingPunct="1">
              <a:lnSpc>
                <a:spcPct val="80000"/>
              </a:lnSpc>
              <a:buFont typeface="Wingdings" panose="05000000000000000000" pitchFamily="2" charset="2"/>
              <a:buNone/>
              <a:defRPr/>
            </a:pPr>
            <a:r>
              <a:rPr lang="en-US" sz="2400" b="1" dirty="0" smtClean="0"/>
              <a:t>Japan’s leaders hesitated to surrender after Little </a:t>
            </a:r>
          </a:p>
          <a:p>
            <a:pPr eaLnBrk="1" hangingPunct="1">
              <a:lnSpc>
                <a:spcPct val="80000"/>
              </a:lnSpc>
              <a:buFont typeface="Wingdings" panose="05000000000000000000" pitchFamily="2" charset="2"/>
              <a:buNone/>
              <a:defRPr/>
            </a:pPr>
            <a:r>
              <a:rPr lang="en-US" sz="2400" b="1" dirty="0" smtClean="0"/>
              <a:t>Boy dropped…</a:t>
            </a:r>
          </a:p>
          <a:p>
            <a:pPr eaLnBrk="1" hangingPunct="1">
              <a:lnSpc>
                <a:spcPct val="80000"/>
              </a:lnSpc>
              <a:buFont typeface="Wingdings" panose="05000000000000000000" pitchFamily="2" charset="2"/>
              <a:buNone/>
              <a:defRPr/>
            </a:pPr>
            <a:endParaRPr lang="en-US" sz="2400" b="1" dirty="0" smtClean="0"/>
          </a:p>
          <a:p>
            <a:pPr eaLnBrk="1" hangingPunct="1">
              <a:lnSpc>
                <a:spcPct val="80000"/>
              </a:lnSpc>
              <a:buFont typeface="Wingdings" panose="05000000000000000000" pitchFamily="2" charset="2"/>
              <a:buNone/>
              <a:defRPr/>
            </a:pPr>
            <a:r>
              <a:rPr lang="en-US" sz="2400" b="1" dirty="0" smtClean="0"/>
              <a:t>So the US dropped Fat Boy on Nagasaki, Japan</a:t>
            </a:r>
          </a:p>
        </p:txBody>
      </p:sp>
      <p:pic>
        <p:nvPicPr>
          <p:cNvPr id="22532" name="Picture 4" descr="Fat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81000"/>
            <a:ext cx="51054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20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20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fade">
                                      <p:cBhvr>
                                        <p:cTn id="27" dur="20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Nagasaki, Japan …   BEFORE</a:t>
            </a:r>
          </a:p>
        </p:txBody>
      </p:sp>
      <p:pic>
        <p:nvPicPr>
          <p:cNvPr id="23555" name="Picture 3" descr="nagasaki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00200"/>
            <a:ext cx="72390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Nagasaki, Japan  …  AFTER</a:t>
            </a:r>
          </a:p>
        </p:txBody>
      </p:sp>
      <p:sp>
        <p:nvSpPr>
          <p:cNvPr id="22531" name="Rectangle 3"/>
          <p:cNvSpPr>
            <a:spLocks noGrp="1" noChangeArrowheads="1"/>
          </p:cNvSpPr>
          <p:nvPr>
            <p:ph type="body" idx="1"/>
          </p:nvPr>
        </p:nvSpPr>
        <p:spPr>
          <a:xfrm>
            <a:off x="457200" y="1981200"/>
            <a:ext cx="2667000" cy="2581275"/>
          </a:xfrm>
        </p:spPr>
        <p:txBody>
          <a:bodyPr/>
          <a:lstStyle/>
          <a:p>
            <a:pPr eaLnBrk="1" hangingPunct="1">
              <a:buFont typeface="Wingdings" panose="05000000000000000000" pitchFamily="2" charset="2"/>
              <a:buNone/>
              <a:defRPr/>
            </a:pPr>
            <a:r>
              <a:rPr lang="en-US" sz="2400" b="1" dirty="0" smtClean="0"/>
              <a:t>Instantly Killed </a:t>
            </a:r>
          </a:p>
          <a:p>
            <a:pPr eaLnBrk="1" hangingPunct="1">
              <a:buFont typeface="Wingdings" panose="05000000000000000000" pitchFamily="2" charset="2"/>
              <a:buNone/>
              <a:defRPr/>
            </a:pPr>
            <a:r>
              <a:rPr lang="en-US" sz="2400" b="1" dirty="0" smtClean="0"/>
              <a:t>Approx. 40,000 </a:t>
            </a:r>
          </a:p>
          <a:p>
            <a:pPr eaLnBrk="1" hangingPunct="1">
              <a:buFont typeface="Wingdings" panose="05000000000000000000" pitchFamily="2" charset="2"/>
              <a:buNone/>
              <a:defRPr/>
            </a:pPr>
            <a:endParaRPr lang="en-US" sz="2400" b="1" dirty="0" smtClean="0"/>
          </a:p>
          <a:p>
            <a:pPr eaLnBrk="1" hangingPunct="1">
              <a:buFont typeface="Wingdings" panose="05000000000000000000" pitchFamily="2" charset="2"/>
              <a:buNone/>
              <a:defRPr/>
            </a:pPr>
            <a:r>
              <a:rPr lang="en-US" sz="2400" b="1" dirty="0" smtClean="0"/>
              <a:t>Blast equal to </a:t>
            </a:r>
          </a:p>
          <a:p>
            <a:pPr eaLnBrk="1" hangingPunct="1">
              <a:buFont typeface="Wingdings" panose="05000000000000000000" pitchFamily="2" charset="2"/>
              <a:buNone/>
              <a:defRPr/>
            </a:pPr>
            <a:r>
              <a:rPr lang="en-US" sz="2400" b="1" dirty="0" smtClean="0"/>
              <a:t>21,000 tons of </a:t>
            </a:r>
          </a:p>
          <a:p>
            <a:pPr eaLnBrk="1" hangingPunct="1">
              <a:buFont typeface="Wingdings" panose="05000000000000000000" pitchFamily="2" charset="2"/>
              <a:buNone/>
              <a:defRPr/>
            </a:pPr>
            <a:r>
              <a:rPr lang="en-US" sz="2400" b="1" dirty="0" smtClean="0"/>
              <a:t>TNT</a:t>
            </a:r>
          </a:p>
        </p:txBody>
      </p:sp>
      <p:pic>
        <p:nvPicPr>
          <p:cNvPr id="24580" name="Picture 4" descr="distru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371600"/>
            <a:ext cx="54483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nagasaki572x4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572000"/>
            <a:ext cx="6019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290289"/>
            <a:ext cx="8305800"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Honors American History II Monday November 10</a:t>
            </a:r>
            <a:r>
              <a:rPr kumimoji="0" lang="en-US" sz="1800" b="1" i="1"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US" sz="18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2014</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Essential Questions: </a:t>
            </a: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does World War II end? Why does President Truman ultimately decide to use the atomic bomb?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Objectives: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Analyze a series of primary source documents and evaluate Truman’s decision to drop the atomic bomb on Japan.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Identify and explain how the war ends and the consequences of World War II.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1" name="Text Box 1"/>
          <p:cNvSpPr txBox="1">
            <a:spLocks noChangeArrowheads="1"/>
          </p:cNvSpPr>
          <p:nvPr/>
        </p:nvSpPr>
        <p:spPr bwMode="auto">
          <a:xfrm>
            <a:off x="6521450" y="4572000"/>
            <a:ext cx="2622550" cy="2082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Calibri" pitchFamily="34" charset="0"/>
                <a:ea typeface="Calibri" pitchFamily="34" charset="0"/>
                <a:cs typeface="Times New Roman" pitchFamily="18" charset="0"/>
              </a:rPr>
              <a:t>Reminders:</a:t>
            </a: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-Unit 6 (WWII) Study Guide and Extra Credit are due Wednesday 11/12</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-Remember our test is Wednesday 11/12!</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228600" y="4191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pitchFamily="34" charset="0"/>
                <a:cs typeface="Arial" pitchFamily="34" charset="0"/>
              </a:rPr>
              <a:t>Agenda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Bellringer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Recap Questions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Homefront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-PP Notes: The End of World War II &amp; Video Clips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Indv</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Primary Source Reading &amp; Discussion- To Drop the Bomb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or Not?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-Pairs: WWII Matching Review Game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-Wrap Up: Study Guide Questions to prepare for test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Video Clips: The Atomic Bomb</a:t>
            </a:r>
          </a:p>
        </p:txBody>
      </p:sp>
      <p:sp>
        <p:nvSpPr>
          <p:cNvPr id="3" name="Content Placeholder 2"/>
          <p:cNvSpPr>
            <a:spLocks noGrp="1"/>
          </p:cNvSpPr>
          <p:nvPr>
            <p:ph idx="1"/>
          </p:nvPr>
        </p:nvSpPr>
        <p:spPr/>
        <p:txBody>
          <a:bodyPr/>
          <a:lstStyle/>
          <a:p>
            <a:pPr eaLnBrk="1" hangingPunct="1">
              <a:defRPr/>
            </a:pPr>
            <a:r>
              <a:rPr lang="en-US" dirty="0" smtClean="0">
                <a:hlinkClick r:id="rId2"/>
              </a:rPr>
              <a:t>US Prepares to Drop Atomic Bomb on Hiroshima</a:t>
            </a:r>
            <a:endParaRPr lang="en-US" dirty="0" smtClean="0"/>
          </a:p>
          <a:p>
            <a:pPr eaLnBrk="1" hangingPunct="1">
              <a:defRPr/>
            </a:pPr>
            <a:r>
              <a:rPr lang="en-US" dirty="0" smtClean="0">
                <a:hlinkClick r:id="rId3"/>
              </a:rPr>
              <a:t>Dropping the Bomb</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7000" u="sng" smtClean="0"/>
              <a:t>Results</a:t>
            </a:r>
          </a:p>
        </p:txBody>
      </p:sp>
      <p:sp>
        <p:nvSpPr>
          <p:cNvPr id="23555" name="Rectangle 3"/>
          <p:cNvSpPr>
            <a:spLocks noGrp="1" noChangeArrowheads="1"/>
          </p:cNvSpPr>
          <p:nvPr>
            <p:ph type="body" idx="1"/>
          </p:nvPr>
        </p:nvSpPr>
        <p:spPr/>
        <p:txBody>
          <a:bodyPr/>
          <a:lstStyle/>
          <a:p>
            <a:pPr eaLnBrk="1" hangingPunct="1">
              <a:lnSpc>
                <a:spcPct val="90000"/>
              </a:lnSpc>
              <a:defRPr/>
            </a:pPr>
            <a:r>
              <a:rPr lang="en-US" sz="2800" b="1" dirty="0" smtClean="0"/>
              <a:t>EVERYONE was horrified by the destruction</a:t>
            </a:r>
          </a:p>
          <a:p>
            <a:pPr eaLnBrk="1" hangingPunct="1">
              <a:lnSpc>
                <a:spcPct val="90000"/>
              </a:lnSpc>
              <a:defRPr/>
            </a:pPr>
            <a:endParaRPr lang="en-US" sz="2800" b="1" dirty="0" smtClean="0">
              <a:solidFill>
                <a:schemeClr val="folHlink"/>
              </a:solidFill>
            </a:endParaRPr>
          </a:p>
          <a:p>
            <a:pPr eaLnBrk="1" hangingPunct="1">
              <a:lnSpc>
                <a:spcPct val="90000"/>
              </a:lnSpc>
              <a:defRPr/>
            </a:pPr>
            <a:r>
              <a:rPr lang="en-US" sz="2800" b="1" u="sng" dirty="0" smtClean="0"/>
              <a:t>Japan surrendered on September 2, 1945 (VJ- Victory in Japan DAY)</a:t>
            </a:r>
          </a:p>
          <a:p>
            <a:pPr eaLnBrk="1" hangingPunct="1">
              <a:lnSpc>
                <a:spcPct val="90000"/>
              </a:lnSpc>
              <a:defRPr/>
            </a:pPr>
            <a:endParaRPr lang="en-US" sz="2800" b="1" u="sng" dirty="0" smtClean="0">
              <a:solidFill>
                <a:schemeClr val="folHlink"/>
              </a:solidFill>
            </a:endParaRPr>
          </a:p>
          <a:p>
            <a:pPr eaLnBrk="1" hangingPunct="1">
              <a:lnSpc>
                <a:spcPct val="90000"/>
              </a:lnSpc>
              <a:defRPr/>
            </a:pPr>
            <a:r>
              <a:rPr lang="en-US" sz="2800" b="1" dirty="0" smtClean="0"/>
              <a:t>Estimated 200,000 people died as a result of injuries and radiation poisoning from the atomic bombs</a:t>
            </a:r>
          </a:p>
          <a:p>
            <a:pPr eaLnBrk="1" hangingPunct="1">
              <a:lnSpc>
                <a:spcPct val="90000"/>
              </a:lnSpc>
              <a:buFont typeface="Wingdings" panose="05000000000000000000" pitchFamily="2" charset="2"/>
              <a:buNone/>
              <a:defRPr/>
            </a:pPr>
            <a:endParaRPr lang="en-US" sz="2800" b="1" dirty="0" smtClean="0">
              <a:solidFill>
                <a:schemeClr val="fo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fade">
                                      <p:cBhvr>
                                        <p:cTn id="22"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4800600" cy="1133475"/>
          </a:xfrm>
        </p:spPr>
        <p:txBody>
          <a:bodyPr/>
          <a:lstStyle/>
          <a:p>
            <a:pPr eaLnBrk="1" hangingPunct="1">
              <a:defRPr/>
            </a:pPr>
            <a:r>
              <a:rPr lang="en-US" smtClean="0"/>
              <a:t>Common Injuries</a:t>
            </a:r>
          </a:p>
        </p:txBody>
      </p:sp>
      <p:sp>
        <p:nvSpPr>
          <p:cNvPr id="24579" name="Rectangle 3"/>
          <p:cNvSpPr>
            <a:spLocks noGrp="1" noChangeArrowheads="1"/>
          </p:cNvSpPr>
          <p:nvPr>
            <p:ph type="body" idx="1"/>
          </p:nvPr>
        </p:nvSpPr>
        <p:spPr>
          <a:xfrm>
            <a:off x="7467600" y="4038600"/>
            <a:ext cx="1676400" cy="685800"/>
          </a:xfrm>
        </p:spPr>
        <p:txBody>
          <a:bodyPr/>
          <a:lstStyle/>
          <a:p>
            <a:pPr eaLnBrk="1" hangingPunct="1">
              <a:lnSpc>
                <a:spcPct val="80000"/>
              </a:lnSpc>
              <a:buFont typeface="Wingdings" panose="05000000000000000000" pitchFamily="2" charset="2"/>
              <a:buNone/>
              <a:defRPr/>
            </a:pPr>
            <a:r>
              <a:rPr lang="en-US" sz="2000" smtClean="0"/>
              <a:t>Radiation </a:t>
            </a:r>
          </a:p>
          <a:p>
            <a:pPr eaLnBrk="1" hangingPunct="1">
              <a:lnSpc>
                <a:spcPct val="80000"/>
              </a:lnSpc>
              <a:buFont typeface="Wingdings" panose="05000000000000000000" pitchFamily="2" charset="2"/>
              <a:buNone/>
              <a:defRPr/>
            </a:pPr>
            <a:r>
              <a:rPr lang="en-US" sz="2000" smtClean="0"/>
              <a:t>burns</a:t>
            </a:r>
          </a:p>
        </p:txBody>
      </p:sp>
      <p:pic>
        <p:nvPicPr>
          <p:cNvPr id="27652" name="Picture 4" descr="eye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36576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woma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733800"/>
            <a:ext cx="28956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wo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04800"/>
            <a:ext cx="2630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p:cNvSpPr txBox="1">
            <a:spLocks noChangeArrowheads="1"/>
          </p:cNvSpPr>
          <p:nvPr/>
        </p:nvSpPr>
        <p:spPr bwMode="auto">
          <a:xfrm>
            <a:off x="669925" y="4075113"/>
            <a:ext cx="2606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latin typeface="Arial" panose="020B0604020202020204" pitchFamily="34" charset="0"/>
            </a:endParaRPr>
          </a:p>
        </p:txBody>
      </p:sp>
      <p:sp>
        <p:nvSpPr>
          <p:cNvPr id="27656" name="Text Box 8"/>
          <p:cNvSpPr txBox="1">
            <a:spLocks noChangeArrowheads="1"/>
          </p:cNvSpPr>
          <p:nvPr/>
        </p:nvSpPr>
        <p:spPr bwMode="auto">
          <a:xfrm>
            <a:off x="1127125" y="4379913"/>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sz="2400">
              <a:latin typeface="Arial" panose="020B0604020202020204" pitchFamily="34" charset="0"/>
            </a:endParaRPr>
          </a:p>
        </p:txBody>
      </p:sp>
      <p:sp>
        <p:nvSpPr>
          <p:cNvPr id="27657" name="Text Box 9"/>
          <p:cNvSpPr txBox="1">
            <a:spLocks noChangeArrowheads="1"/>
          </p:cNvSpPr>
          <p:nvPr/>
        </p:nvSpPr>
        <p:spPr bwMode="auto">
          <a:xfrm>
            <a:off x="533400" y="4038600"/>
            <a:ext cx="270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a:t>Cornea after explosion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3886200" cy="2392363"/>
          </a:xfrm>
        </p:spPr>
        <p:txBody>
          <a:bodyPr/>
          <a:lstStyle/>
          <a:p>
            <a:pPr eaLnBrk="1" hangingPunct="1">
              <a:defRPr/>
            </a:pPr>
            <a:r>
              <a:rPr lang="en-US" sz="3600" smtClean="0"/>
              <a:t>Effects of Radiation</a:t>
            </a:r>
          </a:p>
        </p:txBody>
      </p:sp>
      <p:pic>
        <p:nvPicPr>
          <p:cNvPr id="28675" name="Picture 3" descr="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762000"/>
            <a:ext cx="52578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6172200" y="49530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latin typeface="Arial" panose="020B0604020202020204" pitchFamily="34" charset="0"/>
              </a:rPr>
              <a:t>18 year old soldier</a:t>
            </a:r>
          </a:p>
        </p:txBody>
      </p:sp>
      <p:sp>
        <p:nvSpPr>
          <p:cNvPr id="28677" name="Text Box 5"/>
          <p:cNvSpPr txBox="1">
            <a:spLocks noChangeArrowheads="1"/>
          </p:cNvSpPr>
          <p:nvPr/>
        </p:nvSpPr>
        <p:spPr bwMode="auto">
          <a:xfrm>
            <a:off x="533400" y="3276600"/>
            <a:ext cx="260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latin typeface="Arial" panose="020B0604020202020204" pitchFamily="34" charset="0"/>
            </a:endParaRPr>
          </a:p>
        </p:txBody>
      </p:sp>
      <p:sp>
        <p:nvSpPr>
          <p:cNvPr id="28678" name="Text Box 6"/>
          <p:cNvSpPr txBox="1">
            <a:spLocks noChangeArrowheads="1"/>
          </p:cNvSpPr>
          <p:nvPr/>
        </p:nvSpPr>
        <p:spPr bwMode="auto">
          <a:xfrm>
            <a:off x="304800" y="2193925"/>
            <a:ext cx="3048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Wingdings" panose="05000000000000000000" pitchFamily="2" charset="2"/>
              <a:buNone/>
            </a:pPr>
            <a:r>
              <a:rPr lang="en-US" altLang="en-US" sz="2000">
                <a:solidFill>
                  <a:schemeClr val="folHlink"/>
                </a:solidFill>
                <a:latin typeface="Arial" panose="020B0604020202020204" pitchFamily="34" charset="0"/>
              </a:rPr>
              <a:t>Inside wooden house</a:t>
            </a:r>
          </a:p>
          <a:p>
            <a:pPr>
              <a:buFont typeface="Wingdings" panose="05000000000000000000" pitchFamily="2" charset="2"/>
              <a:buNone/>
            </a:pPr>
            <a:r>
              <a:rPr lang="en-US" altLang="en-US" sz="2000">
                <a:solidFill>
                  <a:schemeClr val="folHlink"/>
                </a:solidFill>
                <a:latin typeface="Arial" panose="020B0604020202020204" pitchFamily="34" charset="0"/>
              </a:rPr>
              <a:t>at time of explosion</a:t>
            </a:r>
          </a:p>
          <a:p>
            <a:pPr>
              <a:buFont typeface="Wingdings" panose="05000000000000000000" pitchFamily="2" charset="2"/>
              <a:buNone/>
            </a:pPr>
            <a:endParaRPr lang="en-US" altLang="en-US" sz="2000">
              <a:solidFill>
                <a:schemeClr val="folHlink"/>
              </a:solidFill>
              <a:latin typeface="Arial" panose="020B0604020202020204" pitchFamily="34" charset="0"/>
            </a:endParaRPr>
          </a:p>
          <a:p>
            <a:pPr>
              <a:buFont typeface="Wingdings" panose="05000000000000000000" pitchFamily="2" charset="2"/>
              <a:buNone/>
            </a:pPr>
            <a:r>
              <a:rPr lang="en-US" altLang="en-US" sz="2000">
                <a:solidFill>
                  <a:schemeClr val="folHlink"/>
                </a:solidFill>
                <a:latin typeface="Arial" panose="020B0604020202020204" pitchFamily="34" charset="0"/>
              </a:rPr>
              <a:t>Appeared fine at first</a:t>
            </a:r>
          </a:p>
          <a:p>
            <a:pPr>
              <a:buFont typeface="Wingdings" panose="05000000000000000000" pitchFamily="2" charset="2"/>
              <a:buChar char="§"/>
            </a:pPr>
            <a:endParaRPr lang="en-US" altLang="en-US" sz="2000">
              <a:solidFill>
                <a:schemeClr val="folHlink"/>
              </a:solidFill>
              <a:latin typeface="Arial" panose="020B0604020202020204" pitchFamily="34" charset="0"/>
            </a:endParaRPr>
          </a:p>
          <a:p>
            <a:pPr>
              <a:buFont typeface="Wingdings" panose="05000000000000000000" pitchFamily="2" charset="2"/>
              <a:buNone/>
            </a:pPr>
            <a:r>
              <a:rPr lang="en-US" altLang="en-US" sz="2000">
                <a:solidFill>
                  <a:schemeClr val="folHlink"/>
                </a:solidFill>
                <a:latin typeface="Arial" panose="020B0604020202020204" pitchFamily="34" charset="0"/>
              </a:rPr>
              <a:t>Admitted to hospital few weeks later for bleeding gums and marks on face</a:t>
            </a:r>
          </a:p>
          <a:p>
            <a:pPr>
              <a:buFont typeface="Wingdings" panose="05000000000000000000" pitchFamily="2" charset="2"/>
              <a:buNone/>
            </a:pPr>
            <a:endParaRPr lang="en-US" altLang="en-US" sz="2000">
              <a:solidFill>
                <a:schemeClr val="folHlink"/>
              </a:solidFill>
              <a:latin typeface="Arial" panose="020B0604020202020204" pitchFamily="34" charset="0"/>
            </a:endParaRPr>
          </a:p>
          <a:p>
            <a:pPr>
              <a:buFont typeface="Wingdings" panose="05000000000000000000" pitchFamily="2" charset="2"/>
              <a:buNone/>
            </a:pPr>
            <a:r>
              <a:rPr lang="en-US" altLang="en-US" sz="2000">
                <a:solidFill>
                  <a:schemeClr val="folHlink"/>
                </a:solidFill>
                <a:latin typeface="Arial" panose="020B0604020202020204" pitchFamily="34" charset="0"/>
              </a:rPr>
              <a:t>Becomes delirious at time of death</a:t>
            </a:r>
          </a:p>
          <a:p>
            <a:pPr>
              <a:buFont typeface="Wingdings" panose="05000000000000000000" pitchFamily="2" charset="2"/>
              <a:buNone/>
            </a:pPr>
            <a:endParaRPr lang="en-US" altLang="en-US" sz="2000">
              <a:solidFill>
                <a:schemeClr val="folHlink"/>
              </a:solidFill>
              <a:latin typeface="Arial" panose="020B0604020202020204" pitchFamily="34" charset="0"/>
            </a:endParaRPr>
          </a:p>
          <a:p>
            <a:pPr>
              <a:buFont typeface="Wingdings" panose="05000000000000000000" pitchFamily="2" charset="2"/>
              <a:buNone/>
            </a:pPr>
            <a:r>
              <a:rPr lang="en-US" altLang="en-US" sz="2000">
                <a:solidFill>
                  <a:schemeClr val="folHlink"/>
                </a:solidFill>
                <a:latin typeface="Arial" panose="020B0604020202020204" pitchFamily="34" charset="0"/>
              </a:rPr>
              <a:t>Dies one month after bomb dropped</a:t>
            </a:r>
          </a:p>
          <a:p>
            <a:pPr>
              <a:buFont typeface="Wingdings" panose="05000000000000000000" pitchFamily="2" charset="2"/>
              <a:buChar char="§"/>
            </a:pPr>
            <a:endParaRPr lang="en-US" altLang="en-US" sz="2000">
              <a:solidFill>
                <a:schemeClr val="folHlink"/>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5410200" cy="944563"/>
          </a:xfrm>
        </p:spPr>
        <p:txBody>
          <a:bodyPr/>
          <a:lstStyle/>
          <a:p>
            <a:pPr eaLnBrk="1" hangingPunct="1">
              <a:defRPr/>
            </a:pPr>
            <a:r>
              <a:rPr lang="en-US" smtClean="0"/>
              <a:t>Force of Explosion </a:t>
            </a:r>
          </a:p>
        </p:txBody>
      </p:sp>
      <p:sp>
        <p:nvSpPr>
          <p:cNvPr id="26627" name="Rectangle 3"/>
          <p:cNvSpPr>
            <a:spLocks noGrp="1" noChangeArrowheads="1"/>
          </p:cNvSpPr>
          <p:nvPr>
            <p:ph type="body" idx="1"/>
          </p:nvPr>
        </p:nvSpPr>
        <p:spPr>
          <a:xfrm>
            <a:off x="5486400" y="5867400"/>
            <a:ext cx="3276600" cy="533400"/>
          </a:xfrm>
        </p:spPr>
        <p:txBody>
          <a:bodyPr/>
          <a:lstStyle/>
          <a:p>
            <a:pPr algn="ctr" eaLnBrk="1" hangingPunct="1">
              <a:buFont typeface="Wingdings" panose="05000000000000000000" pitchFamily="2" charset="2"/>
              <a:buNone/>
              <a:defRPr/>
            </a:pPr>
            <a:r>
              <a:rPr lang="en-US" sz="2400" smtClean="0"/>
              <a:t>Glass bottles</a:t>
            </a:r>
          </a:p>
        </p:txBody>
      </p:sp>
      <p:pic>
        <p:nvPicPr>
          <p:cNvPr id="29700" name="Picture 4" descr="bottles.gif (170843 by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04800"/>
            <a:ext cx="36718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binos.gif (89406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95400"/>
            <a:ext cx="4572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1066800" y="5029200"/>
            <a:ext cx="1390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000"/>
              <a:t>Binoculars</a:t>
            </a:r>
            <a:r>
              <a:rPr lang="en-US" altLang="en-US">
                <a:latin typeface="Arial" panose="020B0604020202020204" pitchFamily="34" charset="0"/>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943600" y="762000"/>
            <a:ext cx="3200400" cy="868363"/>
          </a:xfrm>
        </p:spPr>
        <p:txBody>
          <a:bodyPr/>
          <a:lstStyle/>
          <a:p>
            <a:pPr eaLnBrk="1" hangingPunct="1">
              <a:defRPr/>
            </a:pPr>
            <a:r>
              <a:rPr lang="en-US" sz="4000" smtClean="0"/>
              <a:t>Force </a:t>
            </a:r>
            <a:br>
              <a:rPr lang="en-US" sz="4000" smtClean="0"/>
            </a:br>
            <a:r>
              <a:rPr lang="en-US" sz="4000" smtClean="0"/>
              <a:t>of Blast </a:t>
            </a:r>
          </a:p>
        </p:txBody>
      </p:sp>
      <p:sp>
        <p:nvSpPr>
          <p:cNvPr id="27651" name="Rectangle 3"/>
          <p:cNvSpPr>
            <a:spLocks noGrp="1" noChangeArrowheads="1"/>
          </p:cNvSpPr>
          <p:nvPr>
            <p:ph type="body" idx="1"/>
          </p:nvPr>
        </p:nvSpPr>
        <p:spPr>
          <a:xfrm>
            <a:off x="460375" y="4629150"/>
            <a:ext cx="3597275" cy="1254125"/>
          </a:xfrm>
        </p:spPr>
        <p:txBody>
          <a:bodyPr/>
          <a:lstStyle/>
          <a:p>
            <a:pPr eaLnBrk="1" hangingPunct="1">
              <a:buFont typeface="Wingdings" panose="05000000000000000000" pitchFamily="2" charset="2"/>
              <a:buNone/>
              <a:defRPr/>
            </a:pPr>
            <a:r>
              <a:rPr lang="en-US" sz="2800" smtClean="0"/>
              <a:t>Imprint of shadows</a:t>
            </a:r>
          </a:p>
        </p:txBody>
      </p:sp>
      <p:pic>
        <p:nvPicPr>
          <p:cNvPr id="30724" name="Picture 4" descr="shadows.gif (92594 by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6172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hadow2.gif (107026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29000"/>
            <a:ext cx="520065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800" smtClean="0"/>
              <a:t>Nuremberg Trials</a:t>
            </a:r>
          </a:p>
        </p:txBody>
      </p:sp>
      <p:sp>
        <p:nvSpPr>
          <p:cNvPr id="28675" name="Rectangle 3"/>
          <p:cNvSpPr>
            <a:spLocks noGrp="1" noChangeArrowheads="1"/>
          </p:cNvSpPr>
          <p:nvPr>
            <p:ph type="body" idx="1"/>
          </p:nvPr>
        </p:nvSpPr>
        <p:spPr>
          <a:xfrm>
            <a:off x="304800" y="1295400"/>
            <a:ext cx="4953000" cy="5029200"/>
          </a:xfrm>
        </p:spPr>
        <p:txBody>
          <a:bodyPr/>
          <a:lstStyle/>
          <a:p>
            <a:pPr eaLnBrk="1" hangingPunct="1">
              <a:lnSpc>
                <a:spcPct val="90000"/>
              </a:lnSpc>
              <a:defRPr/>
            </a:pPr>
            <a:r>
              <a:rPr lang="en-US" b="1" dirty="0" smtClean="0"/>
              <a:t>When Allies discovered death camps, they </a:t>
            </a:r>
          </a:p>
          <a:p>
            <a:pPr eaLnBrk="1" hangingPunct="1">
              <a:lnSpc>
                <a:spcPct val="90000"/>
              </a:lnSpc>
              <a:buFont typeface="Wingdings" panose="05000000000000000000" pitchFamily="2" charset="2"/>
              <a:buNone/>
              <a:defRPr/>
            </a:pPr>
            <a:r>
              <a:rPr lang="en-US" b="1" dirty="0" smtClean="0"/>
              <a:t>	put Nazi leaders on trial for crimes against humanity/peace</a:t>
            </a:r>
          </a:p>
          <a:p>
            <a:pPr eaLnBrk="1" hangingPunct="1">
              <a:lnSpc>
                <a:spcPct val="90000"/>
              </a:lnSpc>
              <a:buFont typeface="Wingdings" panose="05000000000000000000" pitchFamily="2" charset="2"/>
              <a:buNone/>
              <a:defRPr/>
            </a:pPr>
            <a:endParaRPr lang="en-US" b="1" dirty="0" smtClean="0"/>
          </a:p>
          <a:p>
            <a:pPr eaLnBrk="1" hangingPunct="1">
              <a:lnSpc>
                <a:spcPct val="90000"/>
              </a:lnSpc>
              <a:defRPr/>
            </a:pPr>
            <a:r>
              <a:rPr lang="en-US" b="1" dirty="0" smtClean="0"/>
              <a:t>Established the idea that individuals are responsible for their own actions </a:t>
            </a:r>
          </a:p>
        </p:txBody>
      </p:sp>
      <p:pic>
        <p:nvPicPr>
          <p:cNvPr id="31748" name="Picture 4" descr="Goering_Testif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524000"/>
            <a:ext cx="39338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fade">
                                      <p:cBhvr>
                                        <p:cTn id="17" dur="2000"/>
                                        <p:tgtEl>
                                          <p:spTgt spid="286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4000" dirty="0" smtClean="0"/>
              <a:t>Effects of World War II</a:t>
            </a:r>
          </a:p>
        </p:txBody>
      </p:sp>
      <p:sp>
        <p:nvSpPr>
          <p:cNvPr id="29699" name="Rectangle 3"/>
          <p:cNvSpPr>
            <a:spLocks noGrp="1" noChangeArrowheads="1"/>
          </p:cNvSpPr>
          <p:nvPr>
            <p:ph type="body" idx="1"/>
          </p:nvPr>
        </p:nvSpPr>
        <p:spPr>
          <a:xfrm>
            <a:off x="449451" y="1735810"/>
            <a:ext cx="8229600" cy="4114800"/>
          </a:xfrm>
        </p:spPr>
        <p:txBody>
          <a:bodyPr/>
          <a:lstStyle/>
          <a:p>
            <a:pPr eaLnBrk="1" hangingPunct="1">
              <a:defRPr/>
            </a:pPr>
            <a:r>
              <a:rPr lang="en-US" b="1" dirty="0" smtClean="0"/>
              <a:t>Europe and Japan Ruined</a:t>
            </a:r>
          </a:p>
          <a:p>
            <a:pPr eaLnBrk="1" hangingPunct="1">
              <a:defRPr/>
            </a:pPr>
            <a:r>
              <a:rPr lang="en-US" b="1" dirty="0" smtClean="0"/>
              <a:t>European Colonies Gain Independence</a:t>
            </a:r>
          </a:p>
          <a:p>
            <a:pPr eaLnBrk="1" hangingPunct="1">
              <a:defRPr/>
            </a:pPr>
            <a:r>
              <a:rPr lang="en-US" b="1" dirty="0" smtClean="0"/>
              <a:t>America is out of the Great Depression</a:t>
            </a:r>
          </a:p>
          <a:p>
            <a:pPr eaLnBrk="1" hangingPunct="1">
              <a:defRPr/>
            </a:pPr>
            <a:r>
              <a:rPr lang="en-US" b="1" dirty="0" smtClean="0"/>
              <a:t>African Americans gain momentum to pursue civil rights.</a:t>
            </a:r>
            <a:r>
              <a:rPr lang="en-US" dirty="0" smtClean="0"/>
              <a:t> </a:t>
            </a:r>
          </a:p>
          <a:p>
            <a:pPr eaLnBrk="1" hangingPunct="1">
              <a:defRPr/>
            </a:pPr>
            <a:r>
              <a:rPr lang="en-US" b="1" dirty="0"/>
              <a:t>2 World Powers Emerge: Soviet Union and the United States</a:t>
            </a:r>
          </a:p>
          <a:p>
            <a:pPr eaLnBrk="1" hangingPunct="1">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20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2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fade">
                                      <p:cBhvr>
                                        <p:cTn id="22" dur="2000"/>
                                        <p:tgtEl>
                                          <p:spTgt spid="29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fade">
                                      <p:cBhvr>
                                        <p:cTn id="27" dur="2000"/>
                                        <p:tgtEl>
                                          <p:spTgt spid="296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4" end="4"/>
                                            </p:txEl>
                                          </p:spTgt>
                                        </p:tgtEl>
                                        <p:attrNameLst>
                                          <p:attrName>style.visibility</p:attrName>
                                        </p:attrNameLst>
                                      </p:cBhvr>
                                      <p:to>
                                        <p:strVal val="visible"/>
                                      </p:to>
                                    </p:set>
                                    <p:animEffect transition="in" filter="fade">
                                      <p:cBhvr>
                                        <p:cTn id="32"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Drop the Bomb or not?</a:t>
            </a:r>
            <a:endParaRPr lang="en-US" dirty="0"/>
          </a:p>
        </p:txBody>
      </p:sp>
      <p:sp>
        <p:nvSpPr>
          <p:cNvPr id="3" name="Content Placeholder 2"/>
          <p:cNvSpPr>
            <a:spLocks noGrp="1"/>
          </p:cNvSpPr>
          <p:nvPr>
            <p:ph idx="1"/>
          </p:nvPr>
        </p:nvSpPr>
        <p:spPr/>
        <p:txBody>
          <a:bodyPr/>
          <a:lstStyle/>
          <a:p>
            <a:r>
              <a:rPr lang="en-US" sz="4000" dirty="0" smtClean="0"/>
              <a:t>Read the series of primary source quotes and excerpts related to the atomic bomb.  Answer the questions at the bottom of the primary source </a:t>
            </a:r>
            <a:r>
              <a:rPr lang="en-US" sz="4000" b="1" dirty="0" smtClean="0"/>
              <a:t>You may write on the paper. Don’t forget to put your name at the top!</a:t>
            </a:r>
          </a:p>
          <a:p>
            <a:endParaRPr lang="en-US" sz="4000" dirty="0"/>
          </a:p>
        </p:txBody>
      </p:sp>
    </p:spTree>
    <p:extLst>
      <p:ext uri="{BB962C8B-B14F-4D97-AF65-F5344CB8AC3E}">
        <p14:creationId xmlns:p14="http://schemas.microsoft.com/office/powerpoint/2010/main" val="27690012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6477000" cy="5867400"/>
          </a:xfrm>
        </p:spPr>
        <p:txBody>
          <a:bodyPr/>
          <a:lstStyle/>
          <a:p>
            <a:pPr eaLnBrk="1" hangingPunct="1">
              <a:defRPr/>
            </a:pPr>
            <a:r>
              <a:rPr lang="en-US" b="1" i="1" dirty="0" smtClean="0"/>
              <a:t>“ I realize the tragic significance of the atomic bomb. Its production and its use were not lightly undertaken… But we knew that our enemies were on the search for it.  We know now how close they were to finding it.  And we know the disaster which would come tot his nation.. To all civilizations, if they had found it first.”~ Truman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290289"/>
            <a:ext cx="8305800"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American History II Monday November 10</a:t>
            </a:r>
            <a:r>
              <a:rPr kumimoji="0" lang="en-US" sz="1800" b="1" i="1"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US" sz="1800" b="1"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2014</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Essential Questions: </a:t>
            </a: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does World War II end? Why does President Truman ultimately decide to use the atomic bomb?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Objectives: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Analyze a series of primary source documents and evaluate Truman’s decision to drop the atomic bomb on Japan.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Identify and explain how the war ends and the consequences of World War II.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1" name="Text Box 1"/>
          <p:cNvSpPr txBox="1">
            <a:spLocks noChangeArrowheads="1"/>
          </p:cNvSpPr>
          <p:nvPr/>
        </p:nvSpPr>
        <p:spPr bwMode="auto">
          <a:xfrm>
            <a:off x="6521450" y="4572000"/>
            <a:ext cx="2622550" cy="2082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smtClean="0">
                <a:ln>
                  <a:noFill/>
                </a:ln>
                <a:solidFill>
                  <a:schemeClr val="tx1"/>
                </a:solidFill>
                <a:effectLst/>
                <a:latin typeface="Calibri" pitchFamily="34" charset="0"/>
                <a:ea typeface="Calibri" pitchFamily="34" charset="0"/>
                <a:cs typeface="Times New Roman" pitchFamily="18" charset="0"/>
              </a:rPr>
              <a:t>Reminders:</a:t>
            </a: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-Unit 6 (WWII) Study Guide and Extra Credit are due Wednesday 11/12</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-Remember our test is Wednesday 11/12!</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63" name="Rectangle 3"/>
          <p:cNvSpPr>
            <a:spLocks noChangeArrowheads="1"/>
          </p:cNvSpPr>
          <p:nvPr/>
        </p:nvSpPr>
        <p:spPr bwMode="auto">
          <a:xfrm>
            <a:off x="228600" y="4191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pitchFamily="34" charset="0"/>
                <a:cs typeface="Arial" pitchFamily="34" charset="0"/>
              </a:rPr>
              <a:t>Agenda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Bellringer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Recap Questions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Homefront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-PP Notes: The End of World War II &amp; Video Clips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Indv</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Primary Source Reading &amp; Discussion- To Drop the Bomb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or Not?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-Pairs: WWII Matching Review Game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-Wrap Up: Study Guide Questions to prepare for test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5867400" cy="6096000"/>
          </a:xfrm>
        </p:spPr>
        <p:txBody>
          <a:bodyPr/>
          <a:lstStyle/>
          <a:p>
            <a:pPr eaLnBrk="1" hangingPunct="1">
              <a:defRPr/>
            </a:pPr>
            <a:r>
              <a:rPr lang="en-US" sz="2800" b="1" i="1" dirty="0" smtClean="0"/>
              <a:t>“Having found the bomb we have used it.  We have used it against those who attacked us without warning at Pearl Harbor, against those who have starved and beaten and executed American prisoners of war, against those who have abandoned the pretense of obeying international laws of warfare.  We have used it in order to shorten the agony of war, in order to save the lives of thousands of young Americans” ~Truman</a:t>
            </a:r>
          </a:p>
        </p:txBody>
      </p:sp>
      <p:sp>
        <p:nvSpPr>
          <p:cNvPr id="34819" name="Oval Callout 3"/>
          <p:cNvSpPr>
            <a:spLocks noChangeArrowheads="1"/>
          </p:cNvSpPr>
          <p:nvPr/>
        </p:nvSpPr>
        <p:spPr bwMode="auto">
          <a:xfrm>
            <a:off x="6477000" y="609600"/>
            <a:ext cx="2514600" cy="4495800"/>
          </a:xfrm>
          <a:prstGeom prst="wedgeEllipseCallout">
            <a:avLst>
              <a:gd name="adj1" fmla="val -20833"/>
              <a:gd name="adj2" fmla="val 62500"/>
            </a:avLst>
          </a:prstGeom>
          <a:solidFill>
            <a:schemeClr val="accent1"/>
          </a:solidFill>
          <a:ln w="9525" algn="ctr">
            <a:solidFill>
              <a:schemeClr val="tx1"/>
            </a:solidFill>
            <a:round/>
            <a:headEnd/>
            <a:tailE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i="1"/>
              <a:t>What factors led President Truman to drop the atomic bomb?</a:t>
            </a:r>
          </a:p>
          <a:p>
            <a:endParaRPr lang="en-US" altLang="en-US" b="1" i="1"/>
          </a:p>
          <a:p>
            <a:r>
              <a:rPr lang="en-US" altLang="en-US" b="1" i="1"/>
              <a:t>What alternative were available to him?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Did Truman make the </a:t>
            </a:r>
            <a:r>
              <a:rPr lang="en-US" smtClean="0"/>
              <a:t>right decision? </a:t>
            </a:r>
            <a:endParaRPr lang="en-US" dirty="0"/>
          </a:p>
        </p:txBody>
      </p:sp>
      <p:sp>
        <p:nvSpPr>
          <p:cNvPr id="3" name="Content Placeholder 2"/>
          <p:cNvSpPr>
            <a:spLocks noGrp="1"/>
          </p:cNvSpPr>
          <p:nvPr>
            <p:ph idx="1"/>
          </p:nvPr>
        </p:nvSpPr>
        <p:spPr/>
        <p:txBody>
          <a:bodyPr/>
          <a:lstStyle/>
          <a:p>
            <a:r>
              <a:rPr lang="en-US" dirty="0" smtClean="0"/>
              <a:t>Read the excerpt from Truman’s defends his decision and the scientist’s petition and answer the questions on your own n notebook paper.  </a:t>
            </a:r>
            <a:endParaRPr lang="en-US" dirty="0"/>
          </a:p>
        </p:txBody>
      </p:sp>
    </p:spTree>
    <p:extLst>
      <p:ext uri="{BB962C8B-B14F-4D97-AF65-F5344CB8AC3E}">
        <p14:creationId xmlns:p14="http://schemas.microsoft.com/office/powerpoint/2010/main" val="1433251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eaLnBrk="1" hangingPunct="1">
              <a:defRPr/>
            </a:pPr>
            <a:r>
              <a:rPr lang="en-US" dirty="0" smtClean="0"/>
              <a:t>R-A-F-T</a:t>
            </a:r>
          </a:p>
        </p:txBody>
      </p:sp>
      <p:sp>
        <p:nvSpPr>
          <p:cNvPr id="3" name="Content Placeholder 2"/>
          <p:cNvSpPr>
            <a:spLocks noGrp="1"/>
          </p:cNvSpPr>
          <p:nvPr>
            <p:ph idx="1"/>
          </p:nvPr>
        </p:nvSpPr>
        <p:spPr>
          <a:xfrm>
            <a:off x="304800" y="990600"/>
            <a:ext cx="8839200" cy="4114800"/>
          </a:xfrm>
        </p:spPr>
        <p:txBody>
          <a:bodyPr/>
          <a:lstStyle/>
          <a:p>
            <a:pPr eaLnBrk="1" hangingPunct="1">
              <a:defRPr/>
            </a:pPr>
            <a:r>
              <a:rPr lang="en-US" dirty="0" smtClean="0"/>
              <a:t>Role: </a:t>
            </a:r>
            <a:r>
              <a:rPr lang="en-US" dirty="0" smtClean="0"/>
              <a:t>?</a:t>
            </a:r>
            <a:endParaRPr lang="en-US" dirty="0" smtClean="0"/>
          </a:p>
          <a:p>
            <a:pPr eaLnBrk="1" hangingPunct="1">
              <a:defRPr/>
            </a:pPr>
            <a:r>
              <a:rPr lang="en-US" dirty="0" smtClean="0"/>
              <a:t>Audience: President Truman</a:t>
            </a:r>
          </a:p>
          <a:p>
            <a:pPr eaLnBrk="1" hangingPunct="1">
              <a:defRPr/>
            </a:pPr>
            <a:r>
              <a:rPr lang="en-US" dirty="0" smtClean="0"/>
              <a:t>Format: Letter</a:t>
            </a:r>
          </a:p>
          <a:p>
            <a:pPr eaLnBrk="1" hangingPunct="1">
              <a:defRPr/>
            </a:pPr>
            <a:r>
              <a:rPr lang="en-US" dirty="0" smtClean="0"/>
              <a:t>Topic: Was Harry Truman right to drop the bombs on Hiroshima and Nagasaki? Did he have any other choice? Include at least 3 details to support your point of view. </a:t>
            </a:r>
          </a:p>
          <a:p>
            <a:pPr eaLnBrk="1" hangingPunct="1">
              <a:defRPr/>
            </a:pPr>
            <a:r>
              <a:rPr lang="en-US" sz="2400" b="1" i="1" dirty="0" smtClean="0"/>
              <a:t>Use what you know about history to decide how your character might have felt about the atomic bomb. The more passionate &amp; creative, the better!</a:t>
            </a:r>
          </a:p>
          <a:p>
            <a:pPr eaLnBrk="1" hangingPunct="1">
              <a:buFont typeface="Wingdings" panose="05000000000000000000" pitchFamily="2" charset="2"/>
              <a:buNone/>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Did President Truman make the right decision to use the atomic bomb on Japan?</a:t>
            </a:r>
            <a:endParaRPr lang="en-US" b="1" i="1" dirty="0"/>
          </a:p>
        </p:txBody>
      </p:sp>
      <p:cxnSp>
        <p:nvCxnSpPr>
          <p:cNvPr id="4" name="Straight Arrow Connector 3"/>
          <p:cNvCxnSpPr/>
          <p:nvPr/>
        </p:nvCxnSpPr>
        <p:spPr bwMode="auto">
          <a:xfrm>
            <a:off x="381000" y="3810000"/>
            <a:ext cx="8382000" cy="0"/>
          </a:xfrm>
          <a:prstGeom prst="straightConnector1">
            <a:avLst/>
          </a:prstGeom>
          <a:solidFill>
            <a:schemeClr val="accent1"/>
          </a:solidFill>
          <a:ln w="47625" cap="flat" cmpd="sng" algn="ctr">
            <a:solidFill>
              <a:schemeClr val="tx1"/>
            </a:solidFill>
            <a:prstDash val="solid"/>
            <a:round/>
            <a:headEnd type="arrow"/>
            <a:tailEnd type="arrow"/>
          </a:ln>
          <a:effectLst/>
        </p:spPr>
      </p:cxnSp>
      <p:sp>
        <p:nvSpPr>
          <p:cNvPr id="5" name="TextBox 4"/>
          <p:cNvSpPr txBox="1"/>
          <p:nvPr/>
        </p:nvSpPr>
        <p:spPr>
          <a:xfrm>
            <a:off x="228600" y="4343400"/>
            <a:ext cx="1524000" cy="646331"/>
          </a:xfrm>
          <a:prstGeom prst="rect">
            <a:avLst/>
          </a:prstGeom>
          <a:noFill/>
        </p:spPr>
        <p:txBody>
          <a:bodyPr wrap="square" rtlCol="0">
            <a:spAutoFit/>
          </a:bodyPr>
          <a:lstStyle/>
          <a:p>
            <a:r>
              <a:rPr lang="en-US" b="1" i="1" dirty="0" smtClean="0"/>
              <a:t>Yes, absolutely</a:t>
            </a:r>
            <a:endParaRPr lang="en-US" b="1" i="1" dirty="0"/>
          </a:p>
        </p:txBody>
      </p:sp>
      <p:sp>
        <p:nvSpPr>
          <p:cNvPr id="6" name="TextBox 5"/>
          <p:cNvSpPr txBox="1"/>
          <p:nvPr/>
        </p:nvSpPr>
        <p:spPr>
          <a:xfrm>
            <a:off x="7391400" y="4495800"/>
            <a:ext cx="1524000" cy="923330"/>
          </a:xfrm>
          <a:prstGeom prst="rect">
            <a:avLst/>
          </a:prstGeom>
          <a:noFill/>
        </p:spPr>
        <p:txBody>
          <a:bodyPr wrap="square" rtlCol="0">
            <a:spAutoFit/>
          </a:bodyPr>
          <a:lstStyle/>
          <a:p>
            <a:r>
              <a:rPr lang="en-US" b="1" i="1" dirty="0" smtClean="0"/>
              <a:t>No, definitely not!</a:t>
            </a:r>
            <a:endParaRPr lang="en-US" b="1"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a:t>
            </a:r>
            <a:endParaRPr lang="en-US" dirty="0"/>
          </a:p>
        </p:txBody>
      </p:sp>
      <p:sp>
        <p:nvSpPr>
          <p:cNvPr id="3" name="Content Placeholder 2"/>
          <p:cNvSpPr>
            <a:spLocks noGrp="1"/>
          </p:cNvSpPr>
          <p:nvPr>
            <p:ph idx="1"/>
          </p:nvPr>
        </p:nvSpPr>
        <p:spPr/>
        <p:txBody>
          <a:bodyPr/>
          <a:lstStyle/>
          <a:p>
            <a:r>
              <a:rPr lang="en-US" smtClean="0"/>
              <a:t>Study </a:t>
            </a:r>
            <a:r>
              <a:rPr lang="en-US" dirty="0" smtClean="0"/>
              <a:t>Guide Questions?</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II Match</a:t>
            </a:r>
            <a:endParaRPr lang="en-US" dirty="0"/>
          </a:p>
        </p:txBody>
      </p:sp>
      <p:sp>
        <p:nvSpPr>
          <p:cNvPr id="3" name="Content Placeholder 2"/>
          <p:cNvSpPr>
            <a:spLocks noGrp="1"/>
          </p:cNvSpPr>
          <p:nvPr>
            <p:ph idx="1"/>
          </p:nvPr>
        </p:nvSpPr>
        <p:spPr/>
        <p:txBody>
          <a:bodyPr/>
          <a:lstStyle/>
          <a:p>
            <a:r>
              <a:rPr lang="en-US" sz="5400" dirty="0" smtClean="0"/>
              <a:t>Match the appropriate description with the key term, person or event.</a:t>
            </a:r>
            <a:endParaRPr lang="en-US" sz="5400" dirty="0"/>
          </a:p>
        </p:txBody>
      </p:sp>
    </p:spTree>
    <p:extLst>
      <p:ext uri="{BB962C8B-B14F-4D97-AF65-F5344CB8AC3E}">
        <p14:creationId xmlns:p14="http://schemas.microsoft.com/office/powerpoint/2010/main" val="1895952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Test</a:t>
            </a:r>
            <a:endParaRPr lang="en-US" dirty="0"/>
          </a:p>
        </p:txBody>
      </p:sp>
      <p:sp>
        <p:nvSpPr>
          <p:cNvPr id="3" name="Content Placeholder 2"/>
          <p:cNvSpPr>
            <a:spLocks noGrp="1"/>
          </p:cNvSpPr>
          <p:nvPr>
            <p:ph idx="1"/>
          </p:nvPr>
        </p:nvSpPr>
        <p:spPr/>
        <p:txBody>
          <a:bodyPr/>
          <a:lstStyle/>
          <a:p>
            <a:r>
              <a:rPr lang="en-US" dirty="0" smtClean="0"/>
              <a:t>35 MC (2 pts each)</a:t>
            </a:r>
          </a:p>
          <a:p>
            <a:r>
              <a:rPr lang="en-US" dirty="0" smtClean="0"/>
              <a:t>3 IDs (out of 5 – 5 pts each)</a:t>
            </a:r>
          </a:p>
          <a:p>
            <a:r>
              <a:rPr lang="en-US" dirty="0" smtClean="0"/>
              <a:t>2 constructed response (5 pts each)</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period test</a:t>
            </a:r>
            <a:endParaRPr lang="en-US" dirty="0"/>
          </a:p>
        </p:txBody>
      </p:sp>
      <p:sp>
        <p:nvSpPr>
          <p:cNvPr id="3" name="Content Placeholder 2"/>
          <p:cNvSpPr>
            <a:spLocks noGrp="1"/>
          </p:cNvSpPr>
          <p:nvPr>
            <p:ph idx="1"/>
          </p:nvPr>
        </p:nvSpPr>
        <p:spPr/>
        <p:txBody>
          <a:bodyPr/>
          <a:lstStyle/>
          <a:p>
            <a:r>
              <a:rPr lang="en-US" dirty="0" smtClean="0"/>
              <a:t>20-30 Multiple Choice/Matching</a:t>
            </a:r>
          </a:p>
          <a:p>
            <a:r>
              <a:rPr lang="en-US" dirty="0" smtClean="0"/>
              <a:t>4 constructed response (out of 6 choices)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1143000"/>
          </a:xfrm>
        </p:spPr>
        <p:txBody>
          <a:bodyPr>
            <a:normAutofit/>
          </a:bodyPr>
          <a:lstStyle/>
          <a:p>
            <a:pPr eaLnBrk="1" hangingPunct="1">
              <a:defRPr/>
            </a:pPr>
            <a:r>
              <a:rPr lang="en-US" dirty="0" smtClean="0"/>
              <a:t>Bell ringer Monday November 20th</a:t>
            </a:r>
          </a:p>
        </p:txBody>
      </p:sp>
      <p:sp>
        <p:nvSpPr>
          <p:cNvPr id="4099" name="Rectangle 3"/>
          <p:cNvSpPr>
            <a:spLocks noGrp="1" noChangeArrowheads="1"/>
          </p:cNvSpPr>
          <p:nvPr>
            <p:ph type="body" idx="1"/>
          </p:nvPr>
        </p:nvSpPr>
        <p:spPr>
          <a:xfrm>
            <a:off x="444690" y="906438"/>
            <a:ext cx="8229600" cy="6103961"/>
          </a:xfrm>
        </p:spPr>
        <p:txBody>
          <a:bodyPr>
            <a:normAutofit/>
          </a:bodyPr>
          <a:lstStyle/>
          <a:p>
            <a:pPr eaLnBrk="1" hangingPunct="1">
              <a:lnSpc>
                <a:spcPct val="90000"/>
              </a:lnSpc>
              <a:defRPr/>
            </a:pPr>
            <a:r>
              <a:rPr lang="en-US" b="1" dirty="0" smtClean="0"/>
              <a:t>1. Why is the court case </a:t>
            </a:r>
            <a:r>
              <a:rPr lang="en-US" b="1" dirty="0" err="1" smtClean="0"/>
              <a:t>Korematsu</a:t>
            </a:r>
            <a:r>
              <a:rPr lang="en-US" b="1" dirty="0" smtClean="0"/>
              <a:t> v. United States significant? </a:t>
            </a:r>
          </a:p>
          <a:p>
            <a:pPr eaLnBrk="1" hangingPunct="1">
              <a:lnSpc>
                <a:spcPct val="90000"/>
              </a:lnSpc>
              <a:defRPr/>
            </a:pPr>
            <a:r>
              <a:rPr lang="en-US" b="1" dirty="0" smtClean="0"/>
              <a:t>2. Why did the U.S. government create Rosie the Riveter? </a:t>
            </a:r>
          </a:p>
          <a:p>
            <a:pPr eaLnBrk="1" hangingPunct="1">
              <a:lnSpc>
                <a:spcPct val="90000"/>
              </a:lnSpc>
              <a:defRPr/>
            </a:pPr>
            <a:r>
              <a:rPr lang="en-US" b="1" dirty="0" smtClean="0"/>
              <a:t>3. How would you describe the African American “Double V” campaign?</a:t>
            </a:r>
          </a:p>
          <a:p>
            <a:pPr eaLnBrk="1" hangingPunct="1">
              <a:lnSpc>
                <a:spcPct val="90000"/>
              </a:lnSpc>
              <a:defRPr/>
            </a:pPr>
            <a:r>
              <a:rPr lang="en-US" b="1" dirty="0" smtClean="0"/>
              <a:t>4. What was the purpose of the Bracero program? </a:t>
            </a:r>
          </a:p>
          <a:p>
            <a:pPr eaLnBrk="1" hangingPunct="1">
              <a:lnSpc>
                <a:spcPct val="90000"/>
              </a:lnSpc>
              <a:defRPr/>
            </a:pPr>
            <a:r>
              <a:rPr lang="en-US" b="1" dirty="0" smtClean="0"/>
              <a:t>5. Was WWII America’s “good” war? Include at least one example of a negative impact of WWII on the </a:t>
            </a:r>
            <a:r>
              <a:rPr lang="en-US" b="1" dirty="0" err="1" smtClean="0"/>
              <a:t>homefront</a:t>
            </a:r>
            <a:r>
              <a:rPr lang="en-US" b="1" dirty="0" smtClean="0"/>
              <a:t> and one example of a positive impact of WWII on the </a:t>
            </a:r>
            <a:r>
              <a:rPr lang="en-US" b="1" dirty="0" err="1" smtClean="0"/>
              <a:t>homefront</a:t>
            </a:r>
            <a:r>
              <a:rPr lang="en-US" b="1" dirty="0" smtClean="0"/>
              <a:t>. </a:t>
            </a:r>
          </a:p>
        </p:txBody>
      </p:sp>
    </p:spTree>
    <p:extLst>
      <p:ext uri="{BB962C8B-B14F-4D97-AF65-F5344CB8AC3E}">
        <p14:creationId xmlns:p14="http://schemas.microsoft.com/office/powerpoint/2010/main" val="462154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fade">
                                      <p:cBhvr>
                                        <p:cTn id="17" dur="2000"/>
                                        <p:tgtEl>
                                          <p:spTgt spid="40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fade">
                                      <p:cBhvr>
                                        <p:cTn id="22" dur="2000"/>
                                        <p:tgtEl>
                                          <p:spTgt spid="40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fade">
                                      <p:cBhvr>
                                        <p:cTn id="27" dur="2000"/>
                                        <p:tgtEl>
                                          <p:spTgt spid="40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fade">
                                      <p:cBhvr>
                                        <p:cTn id="32"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Reminders/Announcements</a:t>
            </a:r>
            <a:endParaRPr lang="en-US" dirty="0"/>
          </a:p>
        </p:txBody>
      </p:sp>
      <p:sp>
        <p:nvSpPr>
          <p:cNvPr id="3" name="Content Placeholder 2"/>
          <p:cNvSpPr>
            <a:spLocks noGrp="1"/>
          </p:cNvSpPr>
          <p:nvPr>
            <p:ph idx="1"/>
          </p:nvPr>
        </p:nvSpPr>
        <p:spPr/>
        <p:txBody>
          <a:bodyPr>
            <a:normAutofit/>
          </a:bodyPr>
          <a:lstStyle/>
          <a:p>
            <a:r>
              <a:rPr lang="en-US" sz="6000" dirty="0" smtClean="0"/>
              <a:t>Unit 6 (WWII) Test is Tomorrow! Study Guide &amp; Extra Credit Vocab Due @ start of class. </a:t>
            </a:r>
            <a:endParaRPr lang="en-US" sz="6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defRPr/>
            </a:pPr>
            <a:r>
              <a:rPr lang="en-US" dirty="0" smtClean="0"/>
              <a:t>The End of World War II</a:t>
            </a:r>
          </a:p>
        </p:txBody>
      </p:sp>
      <p:sp>
        <p:nvSpPr>
          <p:cNvPr id="3075" name="Rectangle 3"/>
          <p:cNvSpPr>
            <a:spLocks noGrp="1" noChangeArrowheads="1"/>
          </p:cNvSpPr>
          <p:nvPr>
            <p:ph type="subTitle" idx="1"/>
          </p:nvPr>
        </p:nvSpPr>
        <p:spPr/>
        <p:txBody>
          <a:bodyPr/>
          <a:lstStyle/>
          <a:p>
            <a:pPr eaLnBrk="1" hangingPunct="1">
              <a:lnSpc>
                <a:spcPct val="90000"/>
              </a:lnSpc>
              <a:defRPr/>
            </a:pPr>
            <a:r>
              <a:rPr lang="en-US" sz="2800" smtClean="0"/>
              <a:t>Focus Questions: How does World War II end? What steps does the United States take to increase its power after the War?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933450"/>
          </a:xfrm>
        </p:spPr>
        <p:txBody>
          <a:bodyPr/>
          <a:lstStyle/>
          <a:p>
            <a:pPr eaLnBrk="1" hangingPunct="1">
              <a:defRPr/>
            </a:pPr>
            <a:r>
              <a:rPr lang="en-US" dirty="0" smtClean="0"/>
              <a:t>Ending the War in </a:t>
            </a:r>
            <a:r>
              <a:rPr lang="en-US" dirty="0" err="1" smtClean="0"/>
              <a:t>EUrope</a:t>
            </a:r>
            <a:endParaRPr lang="en-US" dirty="0" smtClean="0"/>
          </a:p>
        </p:txBody>
      </p:sp>
      <p:sp>
        <p:nvSpPr>
          <p:cNvPr id="5123" name="Rectangle 3"/>
          <p:cNvSpPr>
            <a:spLocks noGrp="1" noChangeArrowheads="1"/>
          </p:cNvSpPr>
          <p:nvPr>
            <p:ph type="body" idx="1"/>
          </p:nvPr>
        </p:nvSpPr>
        <p:spPr>
          <a:xfrm>
            <a:off x="4343400" y="1219200"/>
            <a:ext cx="4800600" cy="5638800"/>
          </a:xfrm>
        </p:spPr>
        <p:txBody>
          <a:bodyPr/>
          <a:lstStyle/>
          <a:p>
            <a:pPr eaLnBrk="1" hangingPunct="1">
              <a:lnSpc>
                <a:spcPct val="80000"/>
              </a:lnSpc>
              <a:buFont typeface="Wingdings" panose="05000000000000000000" pitchFamily="2" charset="2"/>
              <a:buNone/>
              <a:defRPr/>
            </a:pPr>
            <a:r>
              <a:rPr lang="en-US" sz="2400" b="1" u="sng" dirty="0" smtClean="0"/>
              <a:t>Yalta Conference</a:t>
            </a:r>
          </a:p>
          <a:p>
            <a:pPr eaLnBrk="1" hangingPunct="1">
              <a:lnSpc>
                <a:spcPct val="80000"/>
              </a:lnSpc>
              <a:buFont typeface="Wingdings" panose="05000000000000000000" pitchFamily="2" charset="2"/>
              <a:buNone/>
              <a:defRPr/>
            </a:pPr>
            <a:endParaRPr lang="en-US" sz="2400" b="1" u="sng" dirty="0" smtClean="0"/>
          </a:p>
          <a:p>
            <a:pPr eaLnBrk="1" hangingPunct="1">
              <a:lnSpc>
                <a:spcPct val="80000"/>
              </a:lnSpc>
              <a:buFontTx/>
              <a:buChar char="•"/>
              <a:defRPr/>
            </a:pPr>
            <a:r>
              <a:rPr lang="en-US" sz="2400" dirty="0" smtClean="0"/>
              <a:t>WHEN: </a:t>
            </a:r>
            <a:r>
              <a:rPr lang="en-US" sz="2400" u="sng" dirty="0" smtClean="0"/>
              <a:t>Feb. 1945</a:t>
            </a:r>
            <a:r>
              <a:rPr lang="en-US" sz="2400" dirty="0" smtClean="0"/>
              <a:t>, the war in the Pacific was still going on</a:t>
            </a:r>
          </a:p>
          <a:p>
            <a:pPr eaLnBrk="1" hangingPunct="1">
              <a:lnSpc>
                <a:spcPct val="80000"/>
              </a:lnSpc>
              <a:buFontTx/>
              <a:buNone/>
              <a:defRPr/>
            </a:pPr>
            <a:endParaRPr lang="en-US" sz="2400" dirty="0" smtClean="0"/>
          </a:p>
          <a:p>
            <a:pPr eaLnBrk="1" hangingPunct="1">
              <a:lnSpc>
                <a:spcPct val="80000"/>
              </a:lnSpc>
              <a:buFontTx/>
              <a:buNone/>
              <a:defRPr/>
            </a:pPr>
            <a:endParaRPr lang="en-US" sz="2400" dirty="0" smtClean="0">
              <a:solidFill>
                <a:schemeClr val="folHlink"/>
              </a:solidFill>
            </a:endParaRPr>
          </a:p>
          <a:p>
            <a:pPr eaLnBrk="1" hangingPunct="1">
              <a:lnSpc>
                <a:spcPct val="80000"/>
              </a:lnSpc>
              <a:buFontTx/>
              <a:buChar char="•"/>
              <a:defRPr/>
            </a:pPr>
            <a:r>
              <a:rPr lang="en-US" sz="2400" dirty="0" smtClean="0"/>
              <a:t>WHO: </a:t>
            </a:r>
            <a:r>
              <a:rPr lang="en-US" sz="2400" u="sng" dirty="0" smtClean="0"/>
              <a:t>The Big Three (Roosevelt, Stalin, &amp; Churchill)</a:t>
            </a:r>
            <a:r>
              <a:rPr lang="en-US" sz="2400" dirty="0" smtClean="0"/>
              <a:t> met to discuss fate of Germany and Europe</a:t>
            </a:r>
          </a:p>
          <a:p>
            <a:pPr eaLnBrk="1" hangingPunct="1">
              <a:lnSpc>
                <a:spcPct val="80000"/>
              </a:lnSpc>
              <a:buFontTx/>
              <a:buChar char="•"/>
              <a:defRPr/>
            </a:pPr>
            <a:endParaRPr lang="en-US" sz="2400" dirty="0" smtClean="0"/>
          </a:p>
          <a:p>
            <a:pPr eaLnBrk="1" hangingPunct="1">
              <a:lnSpc>
                <a:spcPct val="80000"/>
              </a:lnSpc>
              <a:buFontTx/>
              <a:buChar char="•"/>
              <a:defRPr/>
            </a:pPr>
            <a:r>
              <a:rPr lang="en-US" sz="2400" dirty="0" smtClean="0"/>
              <a:t>WHAT: </a:t>
            </a:r>
            <a:r>
              <a:rPr lang="en-US" sz="2400" u="sng" dirty="0" smtClean="0"/>
              <a:t>Decided to split Germany into 4 Zones</a:t>
            </a:r>
          </a:p>
          <a:p>
            <a:pPr eaLnBrk="1" hangingPunct="1">
              <a:lnSpc>
                <a:spcPct val="80000"/>
              </a:lnSpc>
              <a:buFontTx/>
              <a:buNone/>
              <a:defRPr/>
            </a:pPr>
            <a:r>
              <a:rPr lang="en-US" sz="2400" dirty="0" smtClean="0"/>
              <a:t>	</a:t>
            </a:r>
            <a:r>
              <a:rPr lang="en-US" sz="2400" u="sng" dirty="0" smtClean="0"/>
              <a:t>*Each occupied by one of the Allies</a:t>
            </a:r>
          </a:p>
        </p:txBody>
      </p:sp>
      <p:pic>
        <p:nvPicPr>
          <p:cNvPr id="6148" name="Picture 4" descr="second_sino-japanese_war_the_big_three_in_yalta_confer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9800"/>
            <a:ext cx="42291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fade">
                                      <p:cBhvr>
                                        <p:cTn id="22" dur="2000"/>
                                        <p:tgtEl>
                                          <p:spTgt spid="512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fade">
                                      <p:cBhvr>
                                        <p:cTn id="27" dur="2000"/>
                                        <p:tgtEl>
                                          <p:spTgt spid="512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Effect transition="in" filter="fade">
                                      <p:cBhvr>
                                        <p:cTn id="32" dur="2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erl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724</TotalTime>
  <Words>1535</Words>
  <Application>Microsoft Office PowerPoint</Application>
  <PresentationFormat>On-screen Show (4:3)</PresentationFormat>
  <Paragraphs>210</Paragraphs>
  <Slides>47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Arial Black</vt:lpstr>
      <vt:lpstr>Baskerville Old Face</vt:lpstr>
      <vt:lpstr>Calibri</vt:lpstr>
      <vt:lpstr>Tahoma</vt:lpstr>
      <vt:lpstr>Times New Roman</vt:lpstr>
      <vt:lpstr>Verdana</vt:lpstr>
      <vt:lpstr>Wingdings</vt:lpstr>
      <vt:lpstr>Textured</vt:lpstr>
      <vt:lpstr>Office Theme</vt:lpstr>
      <vt:lpstr>Bellringer</vt:lpstr>
      <vt:lpstr>Please draw this spectrum in your notebook:</vt:lpstr>
      <vt:lpstr>PowerPoint Presentation</vt:lpstr>
      <vt:lpstr>PowerPoint Presentation</vt:lpstr>
      <vt:lpstr>Bell ringer Monday November 20th</vt:lpstr>
      <vt:lpstr>Reminders/Announcements</vt:lpstr>
      <vt:lpstr>The End of World War II</vt:lpstr>
      <vt:lpstr>Ending the War in EUrope</vt:lpstr>
      <vt:lpstr>PowerPoint Presentation</vt:lpstr>
      <vt:lpstr>PowerPoint Presentation</vt:lpstr>
      <vt:lpstr>Victory in Europe (V-E) Day</vt:lpstr>
      <vt:lpstr>The Atomic Bomb Ends WWII</vt:lpstr>
      <vt:lpstr>Why?</vt:lpstr>
      <vt:lpstr>A Last Chance for Japan!</vt:lpstr>
      <vt:lpstr>Manhattan Project</vt:lpstr>
      <vt:lpstr>PowerPoint Presentation</vt:lpstr>
      <vt:lpstr>PowerPoint Presentation</vt:lpstr>
      <vt:lpstr>Testing of Bomb</vt:lpstr>
      <vt:lpstr>    1st Place: Hiroshima</vt:lpstr>
      <vt:lpstr>       2nd Place: Nagasaki</vt:lpstr>
      <vt:lpstr>How ?</vt:lpstr>
      <vt:lpstr>Enola Gay</vt:lpstr>
      <vt:lpstr>Bockscar</vt:lpstr>
      <vt:lpstr>Little Boy 8,900 lbs </vt:lpstr>
      <vt:lpstr>Hiroshima, Japan …   BEFORE</vt:lpstr>
      <vt:lpstr>Hiroshima, Japan …   AFTER</vt:lpstr>
      <vt:lpstr>Fat Man 10,200 lbs   </vt:lpstr>
      <vt:lpstr>Nagasaki, Japan …   BEFORE</vt:lpstr>
      <vt:lpstr>Nagasaki, Japan  …  AFTER</vt:lpstr>
      <vt:lpstr>Video Clips: The Atomic Bomb</vt:lpstr>
      <vt:lpstr>Results</vt:lpstr>
      <vt:lpstr>Common Injuries</vt:lpstr>
      <vt:lpstr>Effects of Radiation</vt:lpstr>
      <vt:lpstr>Force of Explosion </vt:lpstr>
      <vt:lpstr>Force  of Blast </vt:lpstr>
      <vt:lpstr>Nuremberg Trials</vt:lpstr>
      <vt:lpstr>Effects of World War II</vt:lpstr>
      <vt:lpstr>To Drop the Bomb or not?</vt:lpstr>
      <vt:lpstr>PowerPoint Presentation</vt:lpstr>
      <vt:lpstr>PowerPoint Presentation</vt:lpstr>
      <vt:lpstr>Do Now: Did Truman make the right decision? </vt:lpstr>
      <vt:lpstr>R-A-F-T</vt:lpstr>
      <vt:lpstr>Did President Truman make the right decision to use the atomic bomb on Japan?</vt:lpstr>
      <vt:lpstr>Test Review</vt:lpstr>
      <vt:lpstr>World War II Match</vt:lpstr>
      <vt:lpstr>Honors Test</vt:lpstr>
      <vt:lpstr>3rd period test</vt:lpstr>
    </vt:vector>
  </TitlesOfParts>
  <Company>DPS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World War II</dc:title>
  <dc:creator>heather_bulpett</dc:creator>
  <cp:lastModifiedBy>Chaskelson, Emily B.</cp:lastModifiedBy>
  <cp:revision>46</cp:revision>
  <cp:lastPrinted>2016-11-18T16:31:48Z</cp:lastPrinted>
  <dcterms:created xsi:type="dcterms:W3CDTF">2010-04-29T12:11:42Z</dcterms:created>
  <dcterms:modified xsi:type="dcterms:W3CDTF">2017-11-20T17:36:44Z</dcterms:modified>
</cp:coreProperties>
</file>