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59"/>
  </p:notesMasterIdLst>
  <p:sldIdLst>
    <p:sldId id="281" r:id="rId2"/>
    <p:sldId id="256" r:id="rId3"/>
    <p:sldId id="271" r:id="rId4"/>
    <p:sldId id="272" r:id="rId5"/>
    <p:sldId id="273" r:id="rId6"/>
    <p:sldId id="274" r:id="rId7"/>
    <p:sldId id="275" r:id="rId8"/>
    <p:sldId id="276" r:id="rId9"/>
    <p:sldId id="277" r:id="rId10"/>
    <p:sldId id="278" r:id="rId11"/>
    <p:sldId id="279" r:id="rId12"/>
    <p:sldId id="280" r:id="rId13"/>
    <p:sldId id="283" r:id="rId14"/>
    <p:sldId id="284" r:id="rId15"/>
    <p:sldId id="285" r:id="rId16"/>
    <p:sldId id="282" r:id="rId17"/>
    <p:sldId id="309" r:id="rId18"/>
    <p:sldId id="316" r:id="rId19"/>
    <p:sldId id="317" r:id="rId20"/>
    <p:sldId id="287" r:id="rId21"/>
    <p:sldId id="258" r:id="rId22"/>
    <p:sldId id="259" r:id="rId23"/>
    <p:sldId id="289" r:id="rId24"/>
    <p:sldId id="290" r:id="rId25"/>
    <p:sldId id="288" r:id="rId26"/>
    <p:sldId id="291" r:id="rId27"/>
    <p:sldId id="292" r:id="rId28"/>
    <p:sldId id="293" r:id="rId29"/>
    <p:sldId id="294" r:id="rId30"/>
    <p:sldId id="295" r:id="rId31"/>
    <p:sldId id="296" r:id="rId32"/>
    <p:sldId id="297" r:id="rId33"/>
    <p:sldId id="298" r:id="rId34"/>
    <p:sldId id="299" r:id="rId35"/>
    <p:sldId id="300" r:id="rId36"/>
    <p:sldId id="262" r:id="rId37"/>
    <p:sldId id="301" r:id="rId38"/>
    <p:sldId id="302" r:id="rId39"/>
    <p:sldId id="303" r:id="rId40"/>
    <p:sldId id="304" r:id="rId41"/>
    <p:sldId id="305" r:id="rId42"/>
    <p:sldId id="306" r:id="rId43"/>
    <p:sldId id="263" r:id="rId44"/>
    <p:sldId id="264" r:id="rId45"/>
    <p:sldId id="266" r:id="rId46"/>
    <p:sldId id="267" r:id="rId47"/>
    <p:sldId id="268" r:id="rId48"/>
    <p:sldId id="307" r:id="rId49"/>
    <p:sldId id="308" r:id="rId50"/>
    <p:sldId id="261" r:id="rId51"/>
    <p:sldId id="315" r:id="rId52"/>
    <p:sldId id="319" r:id="rId53"/>
    <p:sldId id="314" r:id="rId54"/>
    <p:sldId id="318" r:id="rId55"/>
    <p:sldId id="313" r:id="rId56"/>
    <p:sldId id="312" r:id="rId57"/>
    <p:sldId id="31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56AC9-229A-49D4-9B7F-FD14D6150B1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96FEFD5-40AD-494C-B769-ACFAD7AE7F33}">
      <dgm:prSet phldrT="[Text]"/>
      <dgm:spPr/>
      <dgm:t>
        <a:bodyPr/>
        <a:lstStyle/>
        <a:p>
          <a:r>
            <a:rPr lang="en-US" dirty="0" smtClean="0"/>
            <a:t>Category 1</a:t>
          </a:r>
          <a:endParaRPr lang="en-US" dirty="0"/>
        </a:p>
      </dgm:t>
    </dgm:pt>
    <dgm:pt modelId="{7A7A238F-BC89-47FC-9D4E-F986E402D4C6}" type="parTrans" cxnId="{01CBEB18-33A9-4365-994F-A00C87E77EC8}">
      <dgm:prSet/>
      <dgm:spPr/>
      <dgm:t>
        <a:bodyPr/>
        <a:lstStyle/>
        <a:p>
          <a:endParaRPr lang="en-US"/>
        </a:p>
      </dgm:t>
    </dgm:pt>
    <dgm:pt modelId="{9E93A937-99FA-45E7-93F7-9DE9D7E2BCF4}" type="sibTrans" cxnId="{01CBEB18-33A9-4365-994F-A00C87E77EC8}">
      <dgm:prSet/>
      <dgm:spPr/>
      <dgm:t>
        <a:bodyPr/>
        <a:lstStyle/>
        <a:p>
          <a:endParaRPr lang="en-US"/>
        </a:p>
      </dgm:t>
    </dgm:pt>
    <dgm:pt modelId="{AB3CD36A-ECBB-4273-BDD8-747BD8157F52}">
      <dgm:prSet phldrT="[Text]" phldr="1"/>
      <dgm:spPr/>
      <dgm:t>
        <a:bodyPr/>
        <a:lstStyle/>
        <a:p>
          <a:endParaRPr lang="en-US"/>
        </a:p>
      </dgm:t>
    </dgm:pt>
    <dgm:pt modelId="{77162306-14AC-410E-960F-C58FFC839E8E}" type="parTrans" cxnId="{1F5A081A-23E6-427F-8202-9A8BBA8946BB}">
      <dgm:prSet/>
      <dgm:spPr/>
      <dgm:t>
        <a:bodyPr/>
        <a:lstStyle/>
        <a:p>
          <a:endParaRPr lang="en-US"/>
        </a:p>
      </dgm:t>
    </dgm:pt>
    <dgm:pt modelId="{975E566B-41CD-431F-9148-C67A3A49B742}" type="sibTrans" cxnId="{1F5A081A-23E6-427F-8202-9A8BBA8946BB}">
      <dgm:prSet/>
      <dgm:spPr/>
      <dgm:t>
        <a:bodyPr/>
        <a:lstStyle/>
        <a:p>
          <a:endParaRPr lang="en-US"/>
        </a:p>
      </dgm:t>
    </dgm:pt>
    <dgm:pt modelId="{1A325F01-7515-4E07-82E6-8173C2ADDD80}">
      <dgm:prSet phldrT="[Text]"/>
      <dgm:spPr/>
      <dgm:t>
        <a:bodyPr/>
        <a:lstStyle/>
        <a:p>
          <a:r>
            <a:rPr lang="en-US" dirty="0" smtClean="0"/>
            <a:t>Category 2</a:t>
          </a:r>
          <a:endParaRPr lang="en-US" dirty="0"/>
        </a:p>
      </dgm:t>
    </dgm:pt>
    <dgm:pt modelId="{4BD31D1D-9354-49A7-8727-F455B349258A}" type="parTrans" cxnId="{0532500F-82F0-44F4-890E-4298F3E58BCC}">
      <dgm:prSet/>
      <dgm:spPr/>
      <dgm:t>
        <a:bodyPr/>
        <a:lstStyle/>
        <a:p>
          <a:endParaRPr lang="en-US"/>
        </a:p>
      </dgm:t>
    </dgm:pt>
    <dgm:pt modelId="{2A22F76C-988E-4434-91F4-2476FF34F66E}" type="sibTrans" cxnId="{0532500F-82F0-44F4-890E-4298F3E58BCC}">
      <dgm:prSet/>
      <dgm:spPr/>
      <dgm:t>
        <a:bodyPr/>
        <a:lstStyle/>
        <a:p>
          <a:endParaRPr lang="en-US"/>
        </a:p>
      </dgm:t>
    </dgm:pt>
    <dgm:pt modelId="{AAE05A32-0C38-4C39-9396-F1C0FC3A31FE}">
      <dgm:prSet phldrT="[Text]" phldr="1"/>
      <dgm:spPr/>
      <dgm:t>
        <a:bodyPr/>
        <a:lstStyle/>
        <a:p>
          <a:endParaRPr lang="en-US"/>
        </a:p>
      </dgm:t>
    </dgm:pt>
    <dgm:pt modelId="{3864BFBF-4F93-4E16-89FD-C9C64F59EE91}" type="parTrans" cxnId="{70DB0109-1D03-4743-8BF4-B77210C3C845}">
      <dgm:prSet/>
      <dgm:spPr/>
      <dgm:t>
        <a:bodyPr/>
        <a:lstStyle/>
        <a:p>
          <a:endParaRPr lang="en-US"/>
        </a:p>
      </dgm:t>
    </dgm:pt>
    <dgm:pt modelId="{DF5D5AC8-8413-42EE-BE61-037C1F089250}" type="sibTrans" cxnId="{70DB0109-1D03-4743-8BF4-B77210C3C845}">
      <dgm:prSet/>
      <dgm:spPr/>
      <dgm:t>
        <a:bodyPr/>
        <a:lstStyle/>
        <a:p>
          <a:endParaRPr lang="en-US"/>
        </a:p>
      </dgm:t>
    </dgm:pt>
    <dgm:pt modelId="{6DA05D60-CE4B-4D01-B4E9-DA2BFCA0DA64}">
      <dgm:prSet phldrT="[Text]"/>
      <dgm:spPr/>
      <dgm:t>
        <a:bodyPr/>
        <a:lstStyle/>
        <a:p>
          <a:r>
            <a:rPr lang="en-US" smtClean="0"/>
            <a:t>Category 3</a:t>
          </a:r>
          <a:endParaRPr lang="en-US"/>
        </a:p>
      </dgm:t>
    </dgm:pt>
    <dgm:pt modelId="{DDC321E5-0368-4025-8438-7C51C76B5E4C}" type="parTrans" cxnId="{B30772B3-0F98-4EAD-B8F1-6C98DDF7422E}">
      <dgm:prSet/>
      <dgm:spPr/>
      <dgm:t>
        <a:bodyPr/>
        <a:lstStyle/>
        <a:p>
          <a:endParaRPr lang="en-US"/>
        </a:p>
      </dgm:t>
    </dgm:pt>
    <dgm:pt modelId="{000200D7-A3B9-4994-99A9-7D05219060FD}" type="sibTrans" cxnId="{B30772B3-0F98-4EAD-B8F1-6C98DDF7422E}">
      <dgm:prSet/>
      <dgm:spPr/>
      <dgm:t>
        <a:bodyPr/>
        <a:lstStyle/>
        <a:p>
          <a:endParaRPr lang="en-US"/>
        </a:p>
      </dgm:t>
    </dgm:pt>
    <dgm:pt modelId="{161E1CD4-95C9-4564-8C68-572803DDC513}">
      <dgm:prSet phldrT="[Text]" phldr="1"/>
      <dgm:spPr/>
      <dgm:t>
        <a:bodyPr/>
        <a:lstStyle/>
        <a:p>
          <a:endParaRPr lang="en-US"/>
        </a:p>
      </dgm:t>
    </dgm:pt>
    <dgm:pt modelId="{CD6FCDB7-B0D0-4FE3-B714-E11ABC2AFBAE}" type="parTrans" cxnId="{311B8DF1-2A9F-46B5-BACC-C577F29003FF}">
      <dgm:prSet/>
      <dgm:spPr/>
      <dgm:t>
        <a:bodyPr/>
        <a:lstStyle/>
        <a:p>
          <a:endParaRPr lang="en-US"/>
        </a:p>
      </dgm:t>
    </dgm:pt>
    <dgm:pt modelId="{7AA2D31E-E62B-4953-8728-509EADD40423}" type="sibTrans" cxnId="{311B8DF1-2A9F-46B5-BACC-C577F29003FF}">
      <dgm:prSet/>
      <dgm:spPr/>
      <dgm:t>
        <a:bodyPr/>
        <a:lstStyle/>
        <a:p>
          <a:endParaRPr lang="en-US"/>
        </a:p>
      </dgm:t>
    </dgm:pt>
    <dgm:pt modelId="{8CAD6117-85CC-46E8-9CAF-D7D2FE6C10F5}" type="pres">
      <dgm:prSet presAssocID="{09856AC9-229A-49D4-9B7F-FD14D6150B16}" presName="linearFlow" presStyleCnt="0">
        <dgm:presLayoutVars>
          <dgm:dir/>
          <dgm:animLvl val="lvl"/>
          <dgm:resizeHandles val="exact"/>
        </dgm:presLayoutVars>
      </dgm:prSet>
      <dgm:spPr/>
      <dgm:t>
        <a:bodyPr/>
        <a:lstStyle/>
        <a:p>
          <a:endParaRPr lang="en-US"/>
        </a:p>
      </dgm:t>
    </dgm:pt>
    <dgm:pt modelId="{B5670BD3-8125-4E19-858E-8EB4531ECC84}" type="pres">
      <dgm:prSet presAssocID="{A96FEFD5-40AD-494C-B769-ACFAD7AE7F33}" presName="composite" presStyleCnt="0"/>
      <dgm:spPr/>
    </dgm:pt>
    <dgm:pt modelId="{F825B7F2-81CB-4623-86D8-CAC431B7D04A}" type="pres">
      <dgm:prSet presAssocID="{A96FEFD5-40AD-494C-B769-ACFAD7AE7F33}" presName="parTx" presStyleLbl="node1" presStyleIdx="0" presStyleCnt="3">
        <dgm:presLayoutVars>
          <dgm:chMax val="0"/>
          <dgm:chPref val="0"/>
          <dgm:bulletEnabled val="1"/>
        </dgm:presLayoutVars>
      </dgm:prSet>
      <dgm:spPr/>
      <dgm:t>
        <a:bodyPr/>
        <a:lstStyle/>
        <a:p>
          <a:endParaRPr lang="en-US"/>
        </a:p>
      </dgm:t>
    </dgm:pt>
    <dgm:pt modelId="{780B87C7-E203-40FA-89A8-3EB963679C64}" type="pres">
      <dgm:prSet presAssocID="{A96FEFD5-40AD-494C-B769-ACFAD7AE7F33}" presName="parSh" presStyleLbl="node1" presStyleIdx="0" presStyleCnt="3"/>
      <dgm:spPr/>
      <dgm:t>
        <a:bodyPr/>
        <a:lstStyle/>
        <a:p>
          <a:endParaRPr lang="en-US"/>
        </a:p>
      </dgm:t>
    </dgm:pt>
    <dgm:pt modelId="{12743282-673F-4C7C-B6B1-F16D2294FCDD}" type="pres">
      <dgm:prSet presAssocID="{A96FEFD5-40AD-494C-B769-ACFAD7AE7F33}" presName="desTx" presStyleLbl="fgAcc1" presStyleIdx="0" presStyleCnt="3">
        <dgm:presLayoutVars>
          <dgm:bulletEnabled val="1"/>
        </dgm:presLayoutVars>
      </dgm:prSet>
      <dgm:spPr/>
      <dgm:t>
        <a:bodyPr/>
        <a:lstStyle/>
        <a:p>
          <a:endParaRPr lang="en-US"/>
        </a:p>
      </dgm:t>
    </dgm:pt>
    <dgm:pt modelId="{CC8864F4-7D4A-458F-B105-12898B82B207}" type="pres">
      <dgm:prSet presAssocID="{9E93A937-99FA-45E7-93F7-9DE9D7E2BCF4}" presName="sibTrans" presStyleLbl="sibTrans2D1" presStyleIdx="0" presStyleCnt="2"/>
      <dgm:spPr/>
      <dgm:t>
        <a:bodyPr/>
        <a:lstStyle/>
        <a:p>
          <a:endParaRPr lang="en-US"/>
        </a:p>
      </dgm:t>
    </dgm:pt>
    <dgm:pt modelId="{E85A6C5A-082C-4233-8931-99DB3E54BE82}" type="pres">
      <dgm:prSet presAssocID="{9E93A937-99FA-45E7-93F7-9DE9D7E2BCF4}" presName="connTx" presStyleLbl="sibTrans2D1" presStyleIdx="0" presStyleCnt="2"/>
      <dgm:spPr/>
      <dgm:t>
        <a:bodyPr/>
        <a:lstStyle/>
        <a:p>
          <a:endParaRPr lang="en-US"/>
        </a:p>
      </dgm:t>
    </dgm:pt>
    <dgm:pt modelId="{1312D040-931F-46A0-B348-2D97E93BAC9D}" type="pres">
      <dgm:prSet presAssocID="{1A325F01-7515-4E07-82E6-8173C2ADDD80}" presName="composite" presStyleCnt="0"/>
      <dgm:spPr/>
    </dgm:pt>
    <dgm:pt modelId="{5B2C131E-8E8C-4153-B7C0-4B93CF7EFD7F}" type="pres">
      <dgm:prSet presAssocID="{1A325F01-7515-4E07-82E6-8173C2ADDD80}" presName="parTx" presStyleLbl="node1" presStyleIdx="0" presStyleCnt="3">
        <dgm:presLayoutVars>
          <dgm:chMax val="0"/>
          <dgm:chPref val="0"/>
          <dgm:bulletEnabled val="1"/>
        </dgm:presLayoutVars>
      </dgm:prSet>
      <dgm:spPr/>
      <dgm:t>
        <a:bodyPr/>
        <a:lstStyle/>
        <a:p>
          <a:endParaRPr lang="en-US"/>
        </a:p>
      </dgm:t>
    </dgm:pt>
    <dgm:pt modelId="{68890ACA-3291-4EBB-95AC-D05F35F3058B}" type="pres">
      <dgm:prSet presAssocID="{1A325F01-7515-4E07-82E6-8173C2ADDD80}" presName="parSh" presStyleLbl="node1" presStyleIdx="1" presStyleCnt="3"/>
      <dgm:spPr/>
      <dgm:t>
        <a:bodyPr/>
        <a:lstStyle/>
        <a:p>
          <a:endParaRPr lang="en-US"/>
        </a:p>
      </dgm:t>
    </dgm:pt>
    <dgm:pt modelId="{116B1695-AB76-427D-88B7-62DF6A14AD70}" type="pres">
      <dgm:prSet presAssocID="{1A325F01-7515-4E07-82E6-8173C2ADDD80}" presName="desTx" presStyleLbl="fgAcc1" presStyleIdx="1" presStyleCnt="3">
        <dgm:presLayoutVars>
          <dgm:bulletEnabled val="1"/>
        </dgm:presLayoutVars>
      </dgm:prSet>
      <dgm:spPr/>
      <dgm:t>
        <a:bodyPr/>
        <a:lstStyle/>
        <a:p>
          <a:endParaRPr lang="en-US"/>
        </a:p>
      </dgm:t>
    </dgm:pt>
    <dgm:pt modelId="{11863FDD-B301-4719-8341-9CE789EBC1A0}" type="pres">
      <dgm:prSet presAssocID="{2A22F76C-988E-4434-91F4-2476FF34F66E}" presName="sibTrans" presStyleLbl="sibTrans2D1" presStyleIdx="1" presStyleCnt="2"/>
      <dgm:spPr/>
      <dgm:t>
        <a:bodyPr/>
        <a:lstStyle/>
        <a:p>
          <a:endParaRPr lang="en-US"/>
        </a:p>
      </dgm:t>
    </dgm:pt>
    <dgm:pt modelId="{64A22048-C459-4096-B1DA-D7883488F7A9}" type="pres">
      <dgm:prSet presAssocID="{2A22F76C-988E-4434-91F4-2476FF34F66E}" presName="connTx" presStyleLbl="sibTrans2D1" presStyleIdx="1" presStyleCnt="2"/>
      <dgm:spPr/>
      <dgm:t>
        <a:bodyPr/>
        <a:lstStyle/>
        <a:p>
          <a:endParaRPr lang="en-US"/>
        </a:p>
      </dgm:t>
    </dgm:pt>
    <dgm:pt modelId="{6262FE72-BE1D-4616-B41C-CEB5050A0495}" type="pres">
      <dgm:prSet presAssocID="{6DA05D60-CE4B-4D01-B4E9-DA2BFCA0DA64}" presName="composite" presStyleCnt="0"/>
      <dgm:spPr/>
    </dgm:pt>
    <dgm:pt modelId="{27442532-8020-4682-AEE0-F4E1C9D0A2A3}" type="pres">
      <dgm:prSet presAssocID="{6DA05D60-CE4B-4D01-B4E9-DA2BFCA0DA64}" presName="parTx" presStyleLbl="node1" presStyleIdx="1" presStyleCnt="3">
        <dgm:presLayoutVars>
          <dgm:chMax val="0"/>
          <dgm:chPref val="0"/>
          <dgm:bulletEnabled val="1"/>
        </dgm:presLayoutVars>
      </dgm:prSet>
      <dgm:spPr/>
      <dgm:t>
        <a:bodyPr/>
        <a:lstStyle/>
        <a:p>
          <a:endParaRPr lang="en-US"/>
        </a:p>
      </dgm:t>
    </dgm:pt>
    <dgm:pt modelId="{D75300EB-7866-4EB9-8F10-1C56CDF8E87A}" type="pres">
      <dgm:prSet presAssocID="{6DA05D60-CE4B-4D01-B4E9-DA2BFCA0DA64}" presName="parSh" presStyleLbl="node1" presStyleIdx="2" presStyleCnt="3"/>
      <dgm:spPr/>
      <dgm:t>
        <a:bodyPr/>
        <a:lstStyle/>
        <a:p>
          <a:endParaRPr lang="en-US"/>
        </a:p>
      </dgm:t>
    </dgm:pt>
    <dgm:pt modelId="{92DA08EB-BBAB-430B-9096-5380CCCAF8E4}" type="pres">
      <dgm:prSet presAssocID="{6DA05D60-CE4B-4D01-B4E9-DA2BFCA0DA64}" presName="desTx" presStyleLbl="fgAcc1" presStyleIdx="2" presStyleCnt="3">
        <dgm:presLayoutVars>
          <dgm:bulletEnabled val="1"/>
        </dgm:presLayoutVars>
      </dgm:prSet>
      <dgm:spPr/>
      <dgm:t>
        <a:bodyPr/>
        <a:lstStyle/>
        <a:p>
          <a:endParaRPr lang="en-US"/>
        </a:p>
      </dgm:t>
    </dgm:pt>
  </dgm:ptLst>
  <dgm:cxnLst>
    <dgm:cxn modelId="{07EEEC87-A2FB-4592-9619-1B00D4394772}" type="presOf" srcId="{AAE05A32-0C38-4C39-9396-F1C0FC3A31FE}" destId="{116B1695-AB76-427D-88B7-62DF6A14AD70}" srcOrd="0" destOrd="0" presId="urn:microsoft.com/office/officeart/2005/8/layout/process3"/>
    <dgm:cxn modelId="{B8071672-50C0-4BD0-AF86-C9EEB4F70920}" type="presOf" srcId="{9E93A937-99FA-45E7-93F7-9DE9D7E2BCF4}" destId="{E85A6C5A-082C-4233-8931-99DB3E54BE82}" srcOrd="1" destOrd="0" presId="urn:microsoft.com/office/officeart/2005/8/layout/process3"/>
    <dgm:cxn modelId="{9506CE26-2E62-4EEB-A97E-6F9274255891}" type="presOf" srcId="{6DA05D60-CE4B-4D01-B4E9-DA2BFCA0DA64}" destId="{D75300EB-7866-4EB9-8F10-1C56CDF8E87A}" srcOrd="1" destOrd="0" presId="urn:microsoft.com/office/officeart/2005/8/layout/process3"/>
    <dgm:cxn modelId="{E373C5D1-4220-4679-8C6C-A51D4DCAEF9B}" type="presOf" srcId="{161E1CD4-95C9-4564-8C68-572803DDC513}" destId="{92DA08EB-BBAB-430B-9096-5380CCCAF8E4}" srcOrd="0" destOrd="0" presId="urn:microsoft.com/office/officeart/2005/8/layout/process3"/>
    <dgm:cxn modelId="{B2D4FC8E-697A-46AF-9DFD-DBC8D44A022D}" type="presOf" srcId="{1A325F01-7515-4E07-82E6-8173C2ADDD80}" destId="{68890ACA-3291-4EBB-95AC-D05F35F3058B}" srcOrd="1" destOrd="0" presId="urn:microsoft.com/office/officeart/2005/8/layout/process3"/>
    <dgm:cxn modelId="{F99A0696-689C-400E-939F-112EAD1565EB}" type="presOf" srcId="{2A22F76C-988E-4434-91F4-2476FF34F66E}" destId="{64A22048-C459-4096-B1DA-D7883488F7A9}" srcOrd="1" destOrd="0" presId="urn:microsoft.com/office/officeart/2005/8/layout/process3"/>
    <dgm:cxn modelId="{B30772B3-0F98-4EAD-B8F1-6C98DDF7422E}" srcId="{09856AC9-229A-49D4-9B7F-FD14D6150B16}" destId="{6DA05D60-CE4B-4D01-B4E9-DA2BFCA0DA64}" srcOrd="2" destOrd="0" parTransId="{DDC321E5-0368-4025-8438-7C51C76B5E4C}" sibTransId="{000200D7-A3B9-4994-99A9-7D05219060FD}"/>
    <dgm:cxn modelId="{01CBEB18-33A9-4365-994F-A00C87E77EC8}" srcId="{09856AC9-229A-49D4-9B7F-FD14D6150B16}" destId="{A96FEFD5-40AD-494C-B769-ACFAD7AE7F33}" srcOrd="0" destOrd="0" parTransId="{7A7A238F-BC89-47FC-9D4E-F986E402D4C6}" sibTransId="{9E93A937-99FA-45E7-93F7-9DE9D7E2BCF4}"/>
    <dgm:cxn modelId="{0532500F-82F0-44F4-890E-4298F3E58BCC}" srcId="{09856AC9-229A-49D4-9B7F-FD14D6150B16}" destId="{1A325F01-7515-4E07-82E6-8173C2ADDD80}" srcOrd="1" destOrd="0" parTransId="{4BD31D1D-9354-49A7-8727-F455B349258A}" sibTransId="{2A22F76C-988E-4434-91F4-2476FF34F66E}"/>
    <dgm:cxn modelId="{DC382477-731F-4FCC-B851-2773F216D137}" type="presOf" srcId="{6DA05D60-CE4B-4D01-B4E9-DA2BFCA0DA64}" destId="{27442532-8020-4682-AEE0-F4E1C9D0A2A3}" srcOrd="0" destOrd="0" presId="urn:microsoft.com/office/officeart/2005/8/layout/process3"/>
    <dgm:cxn modelId="{29D8DCE0-27B5-4214-91F3-1E84CEEA5481}" type="presOf" srcId="{2A22F76C-988E-4434-91F4-2476FF34F66E}" destId="{11863FDD-B301-4719-8341-9CE789EBC1A0}" srcOrd="0" destOrd="0" presId="urn:microsoft.com/office/officeart/2005/8/layout/process3"/>
    <dgm:cxn modelId="{311B8DF1-2A9F-46B5-BACC-C577F29003FF}" srcId="{6DA05D60-CE4B-4D01-B4E9-DA2BFCA0DA64}" destId="{161E1CD4-95C9-4564-8C68-572803DDC513}" srcOrd="0" destOrd="0" parTransId="{CD6FCDB7-B0D0-4FE3-B714-E11ABC2AFBAE}" sibTransId="{7AA2D31E-E62B-4953-8728-509EADD40423}"/>
    <dgm:cxn modelId="{EC2D902A-BF5F-4168-A66B-915D1A43FB73}" type="presOf" srcId="{1A325F01-7515-4E07-82E6-8173C2ADDD80}" destId="{5B2C131E-8E8C-4153-B7C0-4B93CF7EFD7F}" srcOrd="0" destOrd="0" presId="urn:microsoft.com/office/officeart/2005/8/layout/process3"/>
    <dgm:cxn modelId="{F70ECBA2-968D-4E29-BF3B-C5D6589EE0F3}" type="presOf" srcId="{09856AC9-229A-49D4-9B7F-FD14D6150B16}" destId="{8CAD6117-85CC-46E8-9CAF-D7D2FE6C10F5}" srcOrd="0" destOrd="0" presId="urn:microsoft.com/office/officeart/2005/8/layout/process3"/>
    <dgm:cxn modelId="{70DB0109-1D03-4743-8BF4-B77210C3C845}" srcId="{1A325F01-7515-4E07-82E6-8173C2ADDD80}" destId="{AAE05A32-0C38-4C39-9396-F1C0FC3A31FE}" srcOrd="0" destOrd="0" parTransId="{3864BFBF-4F93-4E16-89FD-C9C64F59EE91}" sibTransId="{DF5D5AC8-8413-42EE-BE61-037C1F089250}"/>
    <dgm:cxn modelId="{A1A2B4AC-68DF-421B-B54F-44CF261CA863}" type="presOf" srcId="{9E93A937-99FA-45E7-93F7-9DE9D7E2BCF4}" destId="{CC8864F4-7D4A-458F-B105-12898B82B207}" srcOrd="0" destOrd="0" presId="urn:microsoft.com/office/officeart/2005/8/layout/process3"/>
    <dgm:cxn modelId="{0EFB38CA-C3D5-4719-95BB-DB5291D8A928}" type="presOf" srcId="{A96FEFD5-40AD-494C-B769-ACFAD7AE7F33}" destId="{780B87C7-E203-40FA-89A8-3EB963679C64}" srcOrd="1" destOrd="0" presId="urn:microsoft.com/office/officeart/2005/8/layout/process3"/>
    <dgm:cxn modelId="{1F5A081A-23E6-427F-8202-9A8BBA8946BB}" srcId="{A96FEFD5-40AD-494C-B769-ACFAD7AE7F33}" destId="{AB3CD36A-ECBB-4273-BDD8-747BD8157F52}" srcOrd="0" destOrd="0" parTransId="{77162306-14AC-410E-960F-C58FFC839E8E}" sibTransId="{975E566B-41CD-431F-9148-C67A3A49B742}"/>
    <dgm:cxn modelId="{FD8D4CE7-F98E-4551-B42B-8CE659F8BCD7}" type="presOf" srcId="{AB3CD36A-ECBB-4273-BDD8-747BD8157F52}" destId="{12743282-673F-4C7C-B6B1-F16D2294FCDD}" srcOrd="0" destOrd="0" presId="urn:microsoft.com/office/officeart/2005/8/layout/process3"/>
    <dgm:cxn modelId="{6A3FC2CE-C61B-4C3A-89D7-8F3540FE6AF6}" type="presOf" srcId="{A96FEFD5-40AD-494C-B769-ACFAD7AE7F33}" destId="{F825B7F2-81CB-4623-86D8-CAC431B7D04A}" srcOrd="0" destOrd="0" presId="urn:microsoft.com/office/officeart/2005/8/layout/process3"/>
    <dgm:cxn modelId="{437C678E-D62F-4D06-8D51-AD809EF57505}" type="presParOf" srcId="{8CAD6117-85CC-46E8-9CAF-D7D2FE6C10F5}" destId="{B5670BD3-8125-4E19-858E-8EB4531ECC84}" srcOrd="0" destOrd="0" presId="urn:microsoft.com/office/officeart/2005/8/layout/process3"/>
    <dgm:cxn modelId="{3465FBA3-B905-403C-83EB-657D8A2EBDE7}" type="presParOf" srcId="{B5670BD3-8125-4E19-858E-8EB4531ECC84}" destId="{F825B7F2-81CB-4623-86D8-CAC431B7D04A}" srcOrd="0" destOrd="0" presId="urn:microsoft.com/office/officeart/2005/8/layout/process3"/>
    <dgm:cxn modelId="{9F1F14A9-ACAC-470C-8644-326A51AF26EE}" type="presParOf" srcId="{B5670BD3-8125-4E19-858E-8EB4531ECC84}" destId="{780B87C7-E203-40FA-89A8-3EB963679C64}" srcOrd="1" destOrd="0" presId="urn:microsoft.com/office/officeart/2005/8/layout/process3"/>
    <dgm:cxn modelId="{6824EF51-F46C-48F7-8F1A-F77A0074DDC1}" type="presParOf" srcId="{B5670BD3-8125-4E19-858E-8EB4531ECC84}" destId="{12743282-673F-4C7C-B6B1-F16D2294FCDD}" srcOrd="2" destOrd="0" presId="urn:microsoft.com/office/officeart/2005/8/layout/process3"/>
    <dgm:cxn modelId="{EE70E442-B53B-45F8-B8C5-27AD7D367C0D}" type="presParOf" srcId="{8CAD6117-85CC-46E8-9CAF-D7D2FE6C10F5}" destId="{CC8864F4-7D4A-458F-B105-12898B82B207}" srcOrd="1" destOrd="0" presId="urn:microsoft.com/office/officeart/2005/8/layout/process3"/>
    <dgm:cxn modelId="{342861CD-9F7B-4ED3-86F6-3CE33E5E6863}" type="presParOf" srcId="{CC8864F4-7D4A-458F-B105-12898B82B207}" destId="{E85A6C5A-082C-4233-8931-99DB3E54BE82}" srcOrd="0" destOrd="0" presId="urn:microsoft.com/office/officeart/2005/8/layout/process3"/>
    <dgm:cxn modelId="{7E977027-982F-4CCF-9C48-80882071767B}" type="presParOf" srcId="{8CAD6117-85CC-46E8-9CAF-D7D2FE6C10F5}" destId="{1312D040-931F-46A0-B348-2D97E93BAC9D}" srcOrd="2" destOrd="0" presId="urn:microsoft.com/office/officeart/2005/8/layout/process3"/>
    <dgm:cxn modelId="{58FF3AEA-E365-4000-9A03-D942AE8CF610}" type="presParOf" srcId="{1312D040-931F-46A0-B348-2D97E93BAC9D}" destId="{5B2C131E-8E8C-4153-B7C0-4B93CF7EFD7F}" srcOrd="0" destOrd="0" presId="urn:microsoft.com/office/officeart/2005/8/layout/process3"/>
    <dgm:cxn modelId="{A74B5B4B-AA28-49E3-860B-12F6EF8435E4}" type="presParOf" srcId="{1312D040-931F-46A0-B348-2D97E93BAC9D}" destId="{68890ACA-3291-4EBB-95AC-D05F35F3058B}" srcOrd="1" destOrd="0" presId="urn:microsoft.com/office/officeart/2005/8/layout/process3"/>
    <dgm:cxn modelId="{17D87E64-A664-4703-B45D-4D7987FE5F0F}" type="presParOf" srcId="{1312D040-931F-46A0-B348-2D97E93BAC9D}" destId="{116B1695-AB76-427D-88B7-62DF6A14AD70}" srcOrd="2" destOrd="0" presId="urn:microsoft.com/office/officeart/2005/8/layout/process3"/>
    <dgm:cxn modelId="{834E12CC-CA81-4BA9-8281-02070C168A02}" type="presParOf" srcId="{8CAD6117-85CC-46E8-9CAF-D7D2FE6C10F5}" destId="{11863FDD-B301-4719-8341-9CE789EBC1A0}" srcOrd="3" destOrd="0" presId="urn:microsoft.com/office/officeart/2005/8/layout/process3"/>
    <dgm:cxn modelId="{66F1509C-FAD4-47F1-BD15-F544148BB9C4}" type="presParOf" srcId="{11863FDD-B301-4719-8341-9CE789EBC1A0}" destId="{64A22048-C459-4096-B1DA-D7883488F7A9}" srcOrd="0" destOrd="0" presId="urn:microsoft.com/office/officeart/2005/8/layout/process3"/>
    <dgm:cxn modelId="{71A35219-5AFE-4FB4-9DF7-293FC7693852}" type="presParOf" srcId="{8CAD6117-85CC-46E8-9CAF-D7D2FE6C10F5}" destId="{6262FE72-BE1D-4616-B41C-CEB5050A0495}" srcOrd="4" destOrd="0" presId="urn:microsoft.com/office/officeart/2005/8/layout/process3"/>
    <dgm:cxn modelId="{3FB903FD-4CB3-4DB8-89B7-F5FF5E9C27F7}" type="presParOf" srcId="{6262FE72-BE1D-4616-B41C-CEB5050A0495}" destId="{27442532-8020-4682-AEE0-F4E1C9D0A2A3}" srcOrd="0" destOrd="0" presId="urn:microsoft.com/office/officeart/2005/8/layout/process3"/>
    <dgm:cxn modelId="{F2617CC4-ABEC-43AB-891D-139FAB3CF10C}" type="presParOf" srcId="{6262FE72-BE1D-4616-B41C-CEB5050A0495}" destId="{D75300EB-7866-4EB9-8F10-1C56CDF8E87A}" srcOrd="1" destOrd="0" presId="urn:microsoft.com/office/officeart/2005/8/layout/process3"/>
    <dgm:cxn modelId="{CC37E2D9-A8F3-4D3C-B6D2-2756829C302A}" type="presParOf" srcId="{6262FE72-BE1D-4616-B41C-CEB5050A0495}" destId="{92DA08EB-BBAB-430B-9096-5380CCCAF8E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B87C7-E203-40FA-89A8-3EB963679C64}">
      <dsp:nvSpPr>
        <dsp:cNvPr id="0" name=""/>
        <dsp:cNvSpPr/>
      </dsp:nvSpPr>
      <dsp:spPr>
        <a:xfrm>
          <a:off x="4093" y="1141968"/>
          <a:ext cx="1861062" cy="1123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a:lnSpc>
              <a:spcPct val="90000"/>
            </a:lnSpc>
            <a:spcBef>
              <a:spcPct val="0"/>
            </a:spcBef>
            <a:spcAft>
              <a:spcPct val="35000"/>
            </a:spcAft>
          </a:pPr>
          <a:r>
            <a:rPr lang="en-US" sz="2600" kern="1200" dirty="0" smtClean="0"/>
            <a:t>Category 1</a:t>
          </a:r>
          <a:endParaRPr lang="en-US" sz="2600" kern="1200" dirty="0"/>
        </a:p>
      </dsp:txBody>
      <dsp:txXfrm>
        <a:off x="4093" y="1141968"/>
        <a:ext cx="1861062" cy="744425"/>
      </dsp:txXfrm>
    </dsp:sp>
    <dsp:sp modelId="{12743282-673F-4C7C-B6B1-F16D2294FCDD}">
      <dsp:nvSpPr>
        <dsp:cNvPr id="0" name=""/>
        <dsp:cNvSpPr/>
      </dsp:nvSpPr>
      <dsp:spPr>
        <a:xfrm>
          <a:off x="385274" y="1886394"/>
          <a:ext cx="1861062" cy="149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a:p>
      </dsp:txBody>
      <dsp:txXfrm>
        <a:off x="429137" y="1930257"/>
        <a:ext cx="1773336" cy="1409874"/>
      </dsp:txXfrm>
    </dsp:sp>
    <dsp:sp modelId="{CC8864F4-7D4A-458F-B105-12898B82B207}">
      <dsp:nvSpPr>
        <dsp:cNvPr id="0" name=""/>
        <dsp:cNvSpPr/>
      </dsp:nvSpPr>
      <dsp:spPr>
        <a:xfrm>
          <a:off x="2147286" y="1282506"/>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47286" y="1375176"/>
        <a:ext cx="459111" cy="278010"/>
      </dsp:txXfrm>
    </dsp:sp>
    <dsp:sp modelId="{68890ACA-3291-4EBB-95AC-D05F35F3058B}">
      <dsp:nvSpPr>
        <dsp:cNvPr id="0" name=""/>
        <dsp:cNvSpPr/>
      </dsp:nvSpPr>
      <dsp:spPr>
        <a:xfrm>
          <a:off x="2993677" y="1141968"/>
          <a:ext cx="1861062" cy="1123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a:lnSpc>
              <a:spcPct val="90000"/>
            </a:lnSpc>
            <a:spcBef>
              <a:spcPct val="0"/>
            </a:spcBef>
            <a:spcAft>
              <a:spcPct val="35000"/>
            </a:spcAft>
          </a:pPr>
          <a:r>
            <a:rPr lang="en-US" sz="2600" kern="1200" dirty="0" smtClean="0"/>
            <a:t>Category 2</a:t>
          </a:r>
          <a:endParaRPr lang="en-US" sz="2600" kern="1200" dirty="0"/>
        </a:p>
      </dsp:txBody>
      <dsp:txXfrm>
        <a:off x="2993677" y="1141968"/>
        <a:ext cx="1861062" cy="744425"/>
      </dsp:txXfrm>
    </dsp:sp>
    <dsp:sp modelId="{116B1695-AB76-427D-88B7-62DF6A14AD70}">
      <dsp:nvSpPr>
        <dsp:cNvPr id="0" name=""/>
        <dsp:cNvSpPr/>
      </dsp:nvSpPr>
      <dsp:spPr>
        <a:xfrm>
          <a:off x="3374859" y="1886394"/>
          <a:ext cx="1861062" cy="149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a:p>
      </dsp:txBody>
      <dsp:txXfrm>
        <a:off x="3418722" y="1930257"/>
        <a:ext cx="1773336" cy="1409874"/>
      </dsp:txXfrm>
    </dsp:sp>
    <dsp:sp modelId="{11863FDD-B301-4719-8341-9CE789EBC1A0}">
      <dsp:nvSpPr>
        <dsp:cNvPr id="0" name=""/>
        <dsp:cNvSpPr/>
      </dsp:nvSpPr>
      <dsp:spPr>
        <a:xfrm>
          <a:off x="5136871" y="1282506"/>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136871" y="1375176"/>
        <a:ext cx="459111" cy="278010"/>
      </dsp:txXfrm>
    </dsp:sp>
    <dsp:sp modelId="{D75300EB-7866-4EB9-8F10-1C56CDF8E87A}">
      <dsp:nvSpPr>
        <dsp:cNvPr id="0" name=""/>
        <dsp:cNvSpPr/>
      </dsp:nvSpPr>
      <dsp:spPr>
        <a:xfrm>
          <a:off x="5983262" y="1141968"/>
          <a:ext cx="1861062" cy="1123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a:lnSpc>
              <a:spcPct val="90000"/>
            </a:lnSpc>
            <a:spcBef>
              <a:spcPct val="0"/>
            </a:spcBef>
            <a:spcAft>
              <a:spcPct val="35000"/>
            </a:spcAft>
          </a:pPr>
          <a:r>
            <a:rPr lang="en-US" sz="2600" kern="1200" smtClean="0"/>
            <a:t>Category 3</a:t>
          </a:r>
          <a:endParaRPr lang="en-US" sz="2600" kern="1200"/>
        </a:p>
      </dsp:txBody>
      <dsp:txXfrm>
        <a:off x="5983262" y="1141968"/>
        <a:ext cx="1861062" cy="744425"/>
      </dsp:txXfrm>
    </dsp:sp>
    <dsp:sp modelId="{92DA08EB-BBAB-430B-9096-5380CCCAF8E4}">
      <dsp:nvSpPr>
        <dsp:cNvPr id="0" name=""/>
        <dsp:cNvSpPr/>
      </dsp:nvSpPr>
      <dsp:spPr>
        <a:xfrm>
          <a:off x="6364443" y="1886394"/>
          <a:ext cx="1861062" cy="149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a:p>
      </dsp:txBody>
      <dsp:txXfrm>
        <a:off x="6408306" y="1930257"/>
        <a:ext cx="1773336" cy="14098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0ECB8-94F0-4180-9B94-6612486FD223}" type="datetimeFigureOut">
              <a:rPr lang="en-US" smtClean="0"/>
              <a:pPr/>
              <a:t>11/14/2017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DF4C5-A5C7-44B9-9E28-1533259DCF11}" type="slidenum">
              <a:rPr lang="en-US" smtClean="0"/>
              <a:pPr/>
              <a:t>‹#›</a:t>
            </a:fld>
            <a:endParaRPr lang="en-US"/>
          </a:p>
        </p:txBody>
      </p:sp>
    </p:spTree>
    <p:extLst>
      <p:ext uri="{BB962C8B-B14F-4D97-AF65-F5344CB8AC3E}">
        <p14:creationId xmlns:p14="http://schemas.microsoft.com/office/powerpoint/2010/main" val="137778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F7B88-98ED-46DE-9B0B-B64D9DC339D0}" type="slidenum">
              <a:rPr lang="en-US" altLang="en-US"/>
              <a:pPr/>
              <a:t>20</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GB" altLang="en-US"/>
              <a:t>This PowerPoint presentation was designed for use with my Year 11 students studying GCSE history.  They were writing an essay on:  What was meant by the term ‘Final Solution’ and how was it organised?</a:t>
            </a:r>
          </a:p>
        </p:txBody>
      </p:sp>
    </p:spTree>
    <p:extLst>
      <p:ext uri="{BB962C8B-B14F-4D97-AF65-F5344CB8AC3E}">
        <p14:creationId xmlns:p14="http://schemas.microsoft.com/office/powerpoint/2010/main" val="307763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4C9072A-4568-43DA-90D0-E901556E9042}" type="slidenum">
              <a:rPr lang="en-US" smtClean="0">
                <a:latin typeface="Times New Roman" pitchFamily="18" charset="0"/>
              </a:rPr>
              <a:pPr/>
              <a:t>47</a:t>
            </a:fld>
            <a:endParaRPr lang="en-US"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mtClean="0">
                <a:latin typeface="Times New Roman" pitchFamily="18" charset="0"/>
              </a:rPr>
              <a:t>THESE PICTURES SHOW WHAT THEY WANTED.</a:t>
            </a:r>
          </a:p>
          <a:p>
            <a:r>
              <a:rPr lang="en-US" smtClean="0">
                <a:latin typeface="Times New Roman" pitchFamily="18" charset="0"/>
              </a:rPr>
              <a:t>WERE THE NAZI'S NOT WORRIED ABOUT THE CONSEQUENCES OF THEIR ACTIONS?</a:t>
            </a:r>
          </a:p>
          <a:p>
            <a:endParaRPr lang="en-US" smtClean="0">
              <a:latin typeface="Times New Roman" pitchFamily="18" charset="0"/>
            </a:endParaRPr>
          </a:p>
          <a:p>
            <a:r>
              <a:rPr lang="en-US" smtClean="0">
                <a:latin typeface="Times New Roman" pitchFamily="18" charset="0"/>
              </a:rPr>
              <a:t>DID THEY NOT THINK ABOUT WHAT MIGHT HAPPEN IF ALLIED COUNTRIES DISCOVERED WHAT WAS HAPPENING? </a:t>
            </a:r>
          </a:p>
        </p:txBody>
      </p:sp>
    </p:spTree>
    <p:extLst>
      <p:ext uri="{BB962C8B-B14F-4D97-AF65-F5344CB8AC3E}">
        <p14:creationId xmlns:p14="http://schemas.microsoft.com/office/powerpoint/2010/main" val="101147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2D5E126-5BBE-4E47-9BA4-F8E1A8FDB975}" type="slidenum">
              <a:rPr lang="en-US" smtClean="0">
                <a:latin typeface="Times New Roman" pitchFamily="18" charset="0"/>
              </a:rPr>
              <a:pPr/>
              <a:t>50</a:t>
            </a:fld>
            <a:endParaRPr lang="en-US"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mtClean="0">
                <a:latin typeface="Times New Roman" pitchFamily="18" charset="0"/>
              </a:rPr>
              <a:t>How did they manage to get together all these Jews to kills them?</a:t>
            </a:r>
          </a:p>
          <a:p>
            <a:r>
              <a:rPr lang="en-US" smtClean="0">
                <a:latin typeface="Times New Roman" pitchFamily="18" charset="0"/>
              </a:rPr>
              <a:t>How did they kill them when they had them?</a:t>
            </a:r>
          </a:p>
          <a:p>
            <a:r>
              <a:rPr lang="en-US" smtClean="0">
                <a:latin typeface="Times New Roman" pitchFamily="18" charset="0"/>
              </a:rPr>
              <a:t>To begin with there were concentration camps.</a:t>
            </a:r>
          </a:p>
        </p:txBody>
      </p:sp>
    </p:spTree>
    <p:extLst>
      <p:ext uri="{BB962C8B-B14F-4D97-AF65-F5344CB8AC3E}">
        <p14:creationId xmlns:p14="http://schemas.microsoft.com/office/powerpoint/2010/main" val="212304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E9AD32A-3504-4998-9F56-3BADF904554F}" type="slidenum">
              <a:rPr lang="en-US" smtClean="0">
                <a:latin typeface="Times New Roman" pitchFamily="18" charset="0"/>
              </a:rPr>
              <a:pPr/>
              <a:t>22</a:t>
            </a:fld>
            <a:endParaRPr lang="en-US"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extLst>
      <p:ext uri="{BB962C8B-B14F-4D97-AF65-F5344CB8AC3E}">
        <p14:creationId xmlns:p14="http://schemas.microsoft.com/office/powerpoint/2010/main" val="58297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7FCE2-F0D6-42BC-8BF4-DFAD894BE038}" type="slidenum">
              <a:rPr lang="en-US" altLang="en-US"/>
              <a:pPr/>
              <a:t>35</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r>
              <a:rPr lang="en-GB" altLang="en-US"/>
              <a:t>Remember that the black dots represent the work of the </a:t>
            </a:r>
            <a:r>
              <a:rPr lang="en-GB" altLang="en-US" sz="1000"/>
              <a:t>Einsatzgruppen</a:t>
            </a:r>
          </a:p>
        </p:txBody>
      </p:sp>
    </p:spTree>
    <p:extLst>
      <p:ext uri="{BB962C8B-B14F-4D97-AF65-F5344CB8AC3E}">
        <p14:creationId xmlns:p14="http://schemas.microsoft.com/office/powerpoint/2010/main" val="169860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38A1054-708C-4C65-8F13-4CFF8254DED5}" type="slidenum">
              <a:rPr lang="en-US" smtClean="0">
                <a:latin typeface="Times New Roman" pitchFamily="18" charset="0"/>
              </a:rPr>
              <a:pPr/>
              <a:t>36</a:t>
            </a:fld>
            <a:endParaRPr lang="en-US"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mtClean="0">
                <a:latin typeface="Times New Roman" pitchFamily="18" charset="0"/>
              </a:rPr>
              <a:t>There were concentration camps and death camps.  If you went to a death camp the chances of coming out alive were virtually nil.</a:t>
            </a:r>
          </a:p>
          <a:p>
            <a:r>
              <a:rPr lang="en-US" smtClean="0">
                <a:latin typeface="Times New Roman" pitchFamily="18" charset="0"/>
              </a:rPr>
              <a:t>Even at concentration camps though you were likely to die from the appalling conditions. </a:t>
            </a:r>
          </a:p>
          <a:p>
            <a:r>
              <a:rPr lang="en-US" smtClean="0">
                <a:latin typeface="Times New Roman" pitchFamily="18" charset="0"/>
              </a:rPr>
              <a:t>Or, if you were very young, old, or incapable of hard labour, it was likely you would be transferred to a death camp too.</a:t>
            </a:r>
          </a:p>
          <a:p>
            <a:r>
              <a:rPr lang="en-US" smtClean="0">
                <a:latin typeface="Times New Roman" pitchFamily="18" charset="0"/>
              </a:rPr>
              <a:t>Anne Frank died at Belsen from Typhoid.</a:t>
            </a:r>
          </a:p>
          <a:p>
            <a:r>
              <a:rPr lang="en-US" smtClean="0">
                <a:latin typeface="Times New Roman" pitchFamily="18" charset="0"/>
              </a:rPr>
              <a:t>Leonard Leher's mother and sisters were sent to Sobibor.</a:t>
            </a:r>
          </a:p>
          <a:p>
            <a:r>
              <a:rPr lang="en-US" smtClean="0">
                <a:latin typeface="Times New Roman" pitchFamily="18" charset="0"/>
              </a:rPr>
              <a:t>YOU MAY ASK "WHO WERE THESE PEOPLE WHO WERE SENT TO PLACES LIKE THIS?"</a:t>
            </a:r>
          </a:p>
          <a:p>
            <a:r>
              <a:rPr lang="en-US" smtClean="0">
                <a:latin typeface="Times New Roman" pitchFamily="18" charset="0"/>
              </a:rPr>
              <a:t>THEY WERE CHILDREN JUST LIKE YOU.  THE ONLY DIFFERENCE WAS THEIR RACE AND THE RELIGION THEY FOLLOWED.</a:t>
            </a:r>
          </a:p>
          <a:p>
            <a:endParaRPr lang="en-US" smtClean="0">
              <a:latin typeface="Times New Roman" pitchFamily="18" charset="0"/>
            </a:endParaRPr>
          </a:p>
        </p:txBody>
      </p:sp>
    </p:spTree>
    <p:extLst>
      <p:ext uri="{BB962C8B-B14F-4D97-AF65-F5344CB8AC3E}">
        <p14:creationId xmlns:p14="http://schemas.microsoft.com/office/powerpoint/2010/main" val="303476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7B2B8-8BD0-4BD7-835E-08A8BB75A4C7}" type="slidenum">
              <a:rPr lang="en-US" altLang="en-US"/>
              <a:pPr/>
              <a:t>37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p:spPr>
        <p:txBody>
          <a:bodyPr/>
          <a:lstStyle/>
          <a:p>
            <a:r>
              <a:rPr lang="en-GB" altLang="en-US"/>
              <a:t>Evil is when a few good men decide to do nothing.</a:t>
            </a:r>
          </a:p>
        </p:txBody>
      </p:sp>
    </p:spTree>
    <p:extLst>
      <p:ext uri="{BB962C8B-B14F-4D97-AF65-F5344CB8AC3E}">
        <p14:creationId xmlns:p14="http://schemas.microsoft.com/office/powerpoint/2010/main" val="8710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9D59DA7-791A-4CDB-90D7-ECDD29A9DB62}" type="slidenum">
              <a:rPr lang="en-US" smtClean="0">
                <a:latin typeface="Times New Roman" pitchFamily="18" charset="0"/>
              </a:rPr>
              <a:pPr/>
              <a:t>43</a:t>
            </a:fld>
            <a:endParaRPr lang="en-US"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mtClean="0">
                <a:latin typeface="Times New Roman" pitchFamily="18" charset="0"/>
              </a:rPr>
              <a:t>HOW DID THEY KILL THESE INNOCENT CHILDREN, ALONG WITH THEIR PARENTS, GRANDPARENTS, FRIENDS ETC..</a:t>
            </a:r>
          </a:p>
          <a:p>
            <a:r>
              <a:rPr lang="en-US" smtClean="0">
                <a:latin typeface="Times New Roman" pitchFamily="18" charset="0"/>
              </a:rPr>
              <a:t>YOU WILL ALL HAVE PROBABLY HEARD OF THE WAY NAZiS GASSED THE JEWS.</a:t>
            </a:r>
          </a:p>
        </p:txBody>
      </p:sp>
    </p:spTree>
    <p:extLst>
      <p:ext uri="{BB962C8B-B14F-4D97-AF65-F5344CB8AC3E}">
        <p14:creationId xmlns:p14="http://schemas.microsoft.com/office/powerpoint/2010/main" val="22673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6E1203E-389F-42D1-8975-6C8349EE6C2A}" type="slidenum">
              <a:rPr lang="en-US" smtClean="0">
                <a:latin typeface="Times New Roman" pitchFamily="18" charset="0"/>
              </a:rPr>
              <a:pPr/>
              <a:t>44</a:t>
            </a:fld>
            <a:endParaRPr lang="en-US"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latin typeface="Times New Roman" pitchFamily="18" charset="0"/>
              </a:rPr>
              <a:t>THIS IS THE GAS THAT WAS INTRODUCED IN 1942. </a:t>
            </a:r>
          </a:p>
          <a:p>
            <a:r>
              <a:rPr lang="en-US" smtClean="0">
                <a:latin typeface="Times New Roman" pitchFamily="18" charset="0"/>
              </a:rPr>
              <a:t>JEWS WERE SENT INTO SEALED SHOWER UNITS ON THE PRETENCE THAT THEY WERE GOING TO BE SHOWERED.   PELLETS WERE THEN  PLACED INTO THE SHOWER HEADS AND GAS CAME FROM THE SHOWERS INSTEAD OF WATER.</a:t>
            </a:r>
          </a:p>
          <a:p>
            <a:r>
              <a:rPr lang="en-US" smtClean="0">
                <a:latin typeface="Times New Roman" pitchFamily="18" charset="0"/>
              </a:rPr>
              <a:t>15 MINUTES LATER THE SHOWER ROOM WOULD BE EMPTIED, BODIES WERE ALWAYS IN A PYRAMID SHAPE, PEOPLE TRIED TO CLIMB ON TOP OF ONE ANOTHER TO ESCAPE THE GAS.</a:t>
            </a:r>
          </a:p>
          <a:p>
            <a:r>
              <a:rPr lang="en-US" smtClean="0">
                <a:latin typeface="Times New Roman" pitchFamily="18" charset="0"/>
              </a:rPr>
              <a:t>BEFORE THIS TYPE OF KILLING METHOD WAS INTRODUCED THOUGH A MORE PRIMITIVE GASSING METHOD WAS USED....</a:t>
            </a:r>
          </a:p>
          <a:p>
            <a:r>
              <a:rPr lang="en-US" smtClean="0">
                <a:latin typeface="Times New Roman" pitchFamily="18" charset="0"/>
              </a:rPr>
              <a:t>I DON'T KNOW HOW, OR EVEN WHY THIS PHOTO WAS TAKEN, BUT IT SHOWS SOME MEN AWAITING DEATH ON THEIR WAY TO THEIR BURIAL PLACE.</a:t>
            </a:r>
          </a:p>
          <a:p>
            <a:r>
              <a:rPr lang="en-US" smtClean="0">
                <a:latin typeface="Times New Roman" pitchFamily="18" charset="0"/>
              </a:rPr>
              <a:t>DID THEY ALWAYS BURY THE DEAD?</a:t>
            </a:r>
          </a:p>
        </p:txBody>
      </p:sp>
    </p:spTree>
    <p:extLst>
      <p:ext uri="{BB962C8B-B14F-4D97-AF65-F5344CB8AC3E}">
        <p14:creationId xmlns:p14="http://schemas.microsoft.com/office/powerpoint/2010/main" val="423087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09DAA76-B7D9-4241-8935-7E8EFF46FAE1}" type="slidenum">
              <a:rPr lang="en-US" smtClean="0">
                <a:latin typeface="Times New Roman" pitchFamily="18" charset="0"/>
              </a:rPr>
              <a:pPr/>
              <a:t>45</a:t>
            </a:fld>
            <a:endParaRPr lang="en-US"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mtClean="0">
                <a:latin typeface="Times New Roman" pitchFamily="18" charset="0"/>
              </a:rPr>
              <a:t>NO.</a:t>
            </a:r>
          </a:p>
          <a:p>
            <a:r>
              <a:rPr lang="en-US" smtClean="0">
                <a:latin typeface="Times New Roman" pitchFamily="18" charset="0"/>
              </a:rPr>
              <a:t>MORE OFTEN THAN NOT, ESPECIALLY WHEN THE NUMBER OF PEOPLE MURDERED GREW ESPECIALLY HIGH, NAZIS BURNED THE BODIES. </a:t>
            </a:r>
          </a:p>
          <a:p>
            <a:r>
              <a:rPr lang="en-US" smtClean="0">
                <a:latin typeface="Times New Roman" pitchFamily="18" charset="0"/>
              </a:rPr>
              <a:t>SO WHAT OTHER METHODS WERE USED TO SYSTEMATICALLY MURDER THESE PEOPLE?</a:t>
            </a:r>
          </a:p>
        </p:txBody>
      </p:sp>
    </p:spTree>
    <p:extLst>
      <p:ext uri="{BB962C8B-B14F-4D97-AF65-F5344CB8AC3E}">
        <p14:creationId xmlns:p14="http://schemas.microsoft.com/office/powerpoint/2010/main" val="427486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D791686-B9BF-40FA-B992-E714B9A82265}" type="slidenum">
              <a:rPr lang="en-US" smtClean="0">
                <a:latin typeface="Times New Roman" pitchFamily="18" charset="0"/>
              </a:rPr>
              <a:pPr/>
              <a:t>46</a:t>
            </a:fld>
            <a:endParaRPr lang="en-US"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mtClean="0">
                <a:latin typeface="Times New Roman" pitchFamily="18" charset="0"/>
              </a:rPr>
              <a:t>MASS EXECUTION USING A FIRING SQUAD WAS COMMON.</a:t>
            </a:r>
          </a:p>
          <a:p>
            <a:r>
              <a:rPr lang="en-US" smtClean="0">
                <a:latin typeface="Times New Roman" pitchFamily="18" charset="0"/>
              </a:rPr>
              <a:t>THESE WOMEN HAVE BEEN ORDERED TO REMOVE EVERYTHING, CLOTHES, JEWELLERY, EVEN WEDDING RINGS AND ARE BEING FORCED TO LINE UP AND WAIT FOR THEIR TURN TO BE KILLED.</a:t>
            </a:r>
          </a:p>
          <a:p>
            <a:r>
              <a:rPr lang="en-US" smtClean="0">
                <a:latin typeface="Times New Roman" pitchFamily="18" charset="0"/>
              </a:rPr>
              <a:t>SOME TIME LATER...</a:t>
            </a:r>
          </a:p>
        </p:txBody>
      </p:sp>
    </p:spTree>
    <p:extLst>
      <p:ext uri="{BB962C8B-B14F-4D97-AF65-F5344CB8AC3E}">
        <p14:creationId xmlns:p14="http://schemas.microsoft.com/office/powerpoint/2010/main" val="161286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36D72DD-AC22-45F7-8FC7-60B9F37770DD}" type="slidenum">
              <a:rPr lang="en-US" altLang="en-US"/>
              <a:pPr/>
              <a:t>‹#›</a:t>
            </a:fld>
            <a:endParaRPr lang="en-US" altLang="en-US"/>
          </a:p>
        </p:txBody>
      </p:sp>
    </p:spTree>
    <p:extLst>
      <p:ext uri="{BB962C8B-B14F-4D97-AF65-F5344CB8AC3E}">
        <p14:creationId xmlns:p14="http://schemas.microsoft.com/office/powerpoint/2010/main" val="192055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63FF18F-C8B6-4176-9BAA-99C90002ADE7}" type="slidenum">
              <a:rPr lang="en-US" altLang="en-US"/>
              <a:pPr/>
              <a:t>‹#›</a:t>
            </a:fld>
            <a:endParaRPr lang="en-US" altLang="en-US"/>
          </a:p>
        </p:txBody>
      </p:sp>
    </p:spTree>
    <p:extLst>
      <p:ext uri="{BB962C8B-B14F-4D97-AF65-F5344CB8AC3E}">
        <p14:creationId xmlns:p14="http://schemas.microsoft.com/office/powerpoint/2010/main" val="164954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A5DB0D4-2DF4-4AC9-AA64-380B824D2D67}" type="slidenum">
              <a:rPr lang="en-US" altLang="en-US"/>
              <a:pPr/>
              <a:t>‹#›</a:t>
            </a:fld>
            <a:endParaRPr lang="en-US" altLang="en-US"/>
          </a:p>
        </p:txBody>
      </p:sp>
    </p:spTree>
    <p:extLst>
      <p:ext uri="{BB962C8B-B14F-4D97-AF65-F5344CB8AC3E}">
        <p14:creationId xmlns:p14="http://schemas.microsoft.com/office/powerpoint/2010/main" val="13837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A5565-65C2-4A3A-9746-EFAA32713DB3}"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8B313-0316-4914-B8FE-BA4C4728DA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A5565-65C2-4A3A-9746-EFAA32713DB3}" type="datetimeFigureOut">
              <a:rPr lang="en-US" smtClean="0"/>
              <a:pPr/>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8B313-0316-4914-B8FE-BA4C4728DA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1" r:id="rId12"/>
    <p:sldLayoutId id="2147483712" r:id="rId13"/>
    <p:sldLayoutId id="214748371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November 5th</a:t>
            </a:r>
            <a:endParaRPr lang="en-US" dirty="0"/>
          </a:p>
        </p:txBody>
      </p:sp>
      <p:sp>
        <p:nvSpPr>
          <p:cNvPr id="3" name="Content Placeholder 2"/>
          <p:cNvSpPr>
            <a:spLocks noGrp="1"/>
          </p:cNvSpPr>
          <p:nvPr>
            <p:ph idx="1"/>
          </p:nvPr>
        </p:nvSpPr>
        <p:spPr/>
        <p:txBody>
          <a:bodyPr>
            <a:normAutofit fontScale="92500" lnSpcReduction="20000"/>
          </a:bodyPr>
          <a:lstStyle/>
          <a:p>
            <a:r>
              <a:rPr lang="en-US" sz="6000" b="1" dirty="0" smtClean="0"/>
              <a:t>Turn in your Holocaust DBQ</a:t>
            </a:r>
          </a:p>
          <a:p>
            <a:r>
              <a:rPr lang="en-US" sz="6000" b="1" dirty="0" smtClean="0"/>
              <a:t>Then, for today’s </a:t>
            </a:r>
            <a:r>
              <a:rPr lang="en-US" sz="6000" b="1" dirty="0" err="1" smtClean="0"/>
              <a:t>bellringer</a:t>
            </a:r>
            <a:r>
              <a:rPr lang="en-US" sz="6000" b="1" dirty="0" smtClean="0"/>
              <a:t>- # your paper 1-10. You don’t need to leave much room!</a:t>
            </a:r>
            <a:endParaRPr lang="en-US"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6000" dirty="0" smtClean="0"/>
              <a:t>#8 a teacher who taught Nazi propaganda</a:t>
            </a:r>
            <a:endParaRPr lang="en-US" sz="60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txBody>
          <a:bodyPr>
            <a:noAutofit/>
          </a:bodyPr>
          <a:lstStyle/>
          <a:p>
            <a:r>
              <a:rPr lang="en-US" sz="5400" dirty="0" smtClean="0"/>
              <a:t>#9 Parents who sent or allowed their children to attend Hitler Youth meetings</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5400" dirty="0" smtClean="0"/>
              <a:t>#10 A person who turned the lever to allow gas into the chambers</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Wrap Up</a:t>
            </a:r>
            <a:endParaRPr lang="en-US" dirty="0"/>
          </a:p>
        </p:txBody>
      </p:sp>
      <p:sp>
        <p:nvSpPr>
          <p:cNvPr id="3" name="Content Placeholder 2"/>
          <p:cNvSpPr>
            <a:spLocks noGrp="1"/>
          </p:cNvSpPr>
          <p:nvPr>
            <p:ph idx="1"/>
          </p:nvPr>
        </p:nvSpPr>
        <p:spPr/>
        <p:txBody>
          <a:bodyPr>
            <a:normAutofit/>
          </a:bodyPr>
          <a:lstStyle/>
          <a:p>
            <a:r>
              <a:rPr lang="en-US" sz="3600" b="1" dirty="0" smtClean="0"/>
              <a:t>Based on what you explored in your Holocaust DBQ, what were some examples of ways Jewish people had their rights violated during the Holocaust? </a:t>
            </a:r>
            <a:endParaRPr lang="en-US" sz="3600" b="1" dirty="0"/>
          </a:p>
        </p:txBody>
      </p:sp>
    </p:spTree>
    <p:extLst>
      <p:ext uri="{BB962C8B-B14F-4D97-AF65-F5344CB8AC3E}">
        <p14:creationId xmlns:p14="http://schemas.microsoft.com/office/powerpoint/2010/main" val="182765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2400" y="0"/>
            <a:ext cx="84582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Honors American History II Wednesday November 5</a:t>
            </a:r>
            <a:r>
              <a:rPr kumimoji="0" lang="en-US" sz="2000" b="1" i="1"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US" sz="20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2014</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Essential Questions: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the U.S. prepare for war without officially entering it? Why does the U.S. eventually enter WWII?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Objectives: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Describe FDR’s foreign policy in the mid-1930s and the great debate between interventionists and isolationists.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Analyze/Interpret a primary source document (FDR’s Day that will live in Infamy Speech)</a:t>
            </a:r>
          </a:p>
          <a:p>
            <a:pPr marL="0" marR="0" lvl="0" indent="0" algn="l" defTabSz="914400" rtl="0" eaLnBrk="0" fontAlgn="base" latinLnBrk="0" hangingPunct="0">
              <a:lnSpc>
                <a:spcPct val="100000"/>
              </a:lnSpc>
              <a:spcBef>
                <a:spcPct val="0"/>
              </a:spcBef>
              <a:spcAft>
                <a:spcPct val="0"/>
              </a:spcAft>
              <a:buClrTx/>
              <a:buSzTx/>
              <a:buFontTx/>
              <a:buChar char="•"/>
              <a:tabLst/>
            </a:pPr>
            <a:r>
              <a:rPr lang="en-US" sz="2000" dirty="0" smtClean="0">
                <a:latin typeface="Calibri" pitchFamily="34" charset="0"/>
                <a:ea typeface="Calibri" pitchFamily="34" charset="0"/>
                <a:cs typeface="Times New Roman" pitchFamily="18" charset="0"/>
              </a:rPr>
              <a:t>Explain how and why the U.S. eventually became involved in WWII by creating an illustrated timeline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3" name="Text Box 1"/>
          <p:cNvSpPr txBox="1">
            <a:spLocks noChangeArrowheads="1"/>
          </p:cNvSpPr>
          <p:nvPr/>
        </p:nvSpPr>
        <p:spPr bwMode="auto">
          <a:xfrm>
            <a:off x="6248400" y="3886200"/>
            <a:ext cx="2622550" cy="19082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Reminders: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-Work on your Study Guide &amp; Extra Credit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-Holocaust DBQ was due today!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5" name="Rectangle 3"/>
          <p:cNvSpPr>
            <a:spLocks noChangeArrowheads="1"/>
          </p:cNvSpPr>
          <p:nvPr/>
        </p:nvSpPr>
        <p:spPr bwMode="auto">
          <a:xfrm>
            <a:off x="228601" y="3499128"/>
            <a:ext cx="56388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Agenda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Bellringer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Recap Questions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-PP Notes: America Becomes Involved in WWII</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-Video Clip: Pearl Harbor (Compare 9/11 and Pearl Harbor)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-Pairs: Primary Source Analysis ~Day that will live in infamy speech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Indv</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Road to War Illustrated Timeline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-Wrap Up: Charades Activity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2400" y="153888"/>
            <a:ext cx="8458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American History II Wednesday November 5</a:t>
            </a:r>
            <a:r>
              <a:rPr kumimoji="0" lang="en-US" sz="2000" b="1" i="1"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US" sz="20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2014</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Essential Questions: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the U.S. prepare for war without officially entering it? Why does the U.S. eventually enter WWII?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Objectives: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Describe FDR’s foreign policy in the mid-1930s and the great debate between interventionists and isolationists.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Compare/Contrast Pearl Harbor with September</a:t>
            </a:r>
            <a:r>
              <a:rPr kumimoji="0" 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11th</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000" dirty="0" smtClean="0">
                <a:latin typeface="Calibri" pitchFamily="34" charset="0"/>
                <a:ea typeface="Calibri" pitchFamily="34" charset="0"/>
                <a:cs typeface="Times New Roman" pitchFamily="18" charset="0"/>
              </a:rPr>
              <a:t>Explain how and why the U.S. eventually became involved in WWII by creating an illustrated timeline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3" name="Text Box 1"/>
          <p:cNvSpPr txBox="1">
            <a:spLocks noChangeArrowheads="1"/>
          </p:cNvSpPr>
          <p:nvPr/>
        </p:nvSpPr>
        <p:spPr bwMode="auto">
          <a:xfrm>
            <a:off x="6248400" y="3886200"/>
            <a:ext cx="2622550" cy="19082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Reminders: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-Work on your Study Guide &amp; Extra Credit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-Holocaust DBQ was due today!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5" name="Rectangle 3"/>
          <p:cNvSpPr>
            <a:spLocks noChangeArrowheads="1"/>
          </p:cNvSpPr>
          <p:nvPr/>
        </p:nvSpPr>
        <p:spPr bwMode="auto">
          <a:xfrm>
            <a:off x="228601" y="3806904"/>
            <a:ext cx="56388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Agenda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Bellringer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Recap Questions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-PP Notes: America Becomes Involved in WWII</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-Video Clip: Pearl Harbor (Compare 9/11 and Pearl Harbor)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Indv</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Road to War Illustrated Timeline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-Wrap Up: Charades Activity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 ringer </a:t>
            </a:r>
            <a:r>
              <a:rPr lang="en-US" dirty="0" smtClean="0"/>
              <a:t>Part I Tuesday 11/14 *Turn in WWII Map HW if you did not yesterday*</a:t>
            </a:r>
            <a:endParaRPr lang="en-US" dirty="0"/>
          </a:p>
        </p:txBody>
      </p:sp>
      <p:sp>
        <p:nvSpPr>
          <p:cNvPr id="3" name="Content Placeholder 2"/>
          <p:cNvSpPr>
            <a:spLocks noGrp="1"/>
          </p:cNvSpPr>
          <p:nvPr>
            <p:ph idx="1"/>
          </p:nvPr>
        </p:nvSpPr>
        <p:spPr>
          <a:xfrm>
            <a:off x="457200" y="1752600"/>
            <a:ext cx="8229600" cy="5440362"/>
          </a:xfrm>
        </p:spPr>
        <p:txBody>
          <a:bodyPr>
            <a:normAutofit/>
          </a:bodyPr>
          <a:lstStyle/>
          <a:p>
            <a:r>
              <a:rPr lang="en-US" sz="3600" b="1" i="1" dirty="0" smtClean="0"/>
              <a:t>1. What were the long term causes of World War II? *Hint: there are 4</a:t>
            </a:r>
          </a:p>
          <a:p>
            <a:r>
              <a:rPr lang="en-US" sz="3600" b="1" i="1" dirty="0" smtClean="0"/>
              <a:t>2. Why was the British strategy of appeasement not working?</a:t>
            </a:r>
          </a:p>
          <a:p>
            <a:r>
              <a:rPr lang="en-US" sz="3600" b="1" i="1" dirty="0" smtClean="0"/>
              <a:t>3. Which event led France and Great Britain to declare war on Germany?</a:t>
            </a:r>
          </a:p>
          <a:p>
            <a:r>
              <a:rPr lang="en-US" sz="3600" b="1" i="1" dirty="0" smtClean="0"/>
              <a:t>4. What was America’s position at the start of WWII? </a:t>
            </a:r>
            <a:endParaRPr lang="en-US" sz="3600" b="1" i="1" dirty="0"/>
          </a:p>
        </p:txBody>
      </p:sp>
    </p:spTree>
    <p:extLst>
      <p:ext uri="{BB962C8B-B14F-4D97-AF65-F5344CB8AC3E}">
        <p14:creationId xmlns:p14="http://schemas.microsoft.com/office/powerpoint/2010/main" val="3422055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Part II</a:t>
            </a:r>
            <a:endParaRPr lang="en-US" dirty="0"/>
          </a:p>
        </p:txBody>
      </p:sp>
      <p:sp>
        <p:nvSpPr>
          <p:cNvPr id="3" name="Content Placeholder 2"/>
          <p:cNvSpPr>
            <a:spLocks noGrp="1"/>
          </p:cNvSpPr>
          <p:nvPr>
            <p:ph idx="1"/>
          </p:nvPr>
        </p:nvSpPr>
        <p:spPr>
          <a:xfrm>
            <a:off x="457200" y="1600201"/>
            <a:ext cx="4038600" cy="4267200"/>
          </a:xfrm>
        </p:spPr>
        <p:txBody>
          <a:bodyPr>
            <a:normAutofit lnSpcReduction="10000"/>
          </a:bodyPr>
          <a:lstStyle/>
          <a:p>
            <a:r>
              <a:rPr lang="en-US" sz="2400" dirty="0" smtClean="0"/>
              <a:t>Number your paper 1-10 and add each of the following items.  Then, out beside the activity on a scale of 1-5 (with 1 being not at all important/something you don’t care about being able to do and 5 being VERY important/something you love doing or care very much about) </a:t>
            </a:r>
            <a:endParaRPr lang="en-US" sz="2400" dirty="0"/>
          </a:p>
        </p:txBody>
      </p:sp>
      <p:sp>
        <p:nvSpPr>
          <p:cNvPr id="4" name="TextBox 3"/>
          <p:cNvSpPr txBox="1"/>
          <p:nvPr/>
        </p:nvSpPr>
        <p:spPr>
          <a:xfrm>
            <a:off x="5029200" y="1417638"/>
            <a:ext cx="3886200" cy="4893647"/>
          </a:xfrm>
          <a:prstGeom prst="rect">
            <a:avLst/>
          </a:prstGeom>
          <a:noFill/>
        </p:spPr>
        <p:txBody>
          <a:bodyPr wrap="square" rtlCol="0">
            <a:spAutoFit/>
          </a:bodyPr>
          <a:lstStyle/>
          <a:p>
            <a:pPr marL="342900" indent="-342900">
              <a:buAutoNum type="arabicParenR"/>
            </a:pPr>
            <a:r>
              <a:rPr lang="en-US" sz="2400" b="1" i="1" dirty="0" smtClean="0"/>
              <a:t>Get a good job</a:t>
            </a:r>
          </a:p>
          <a:p>
            <a:pPr marL="342900" indent="-342900">
              <a:buAutoNum type="arabicParenR"/>
            </a:pPr>
            <a:r>
              <a:rPr lang="en-US" sz="2400" b="1" i="1" dirty="0" smtClean="0"/>
              <a:t>Read whatever book you are interested in</a:t>
            </a:r>
          </a:p>
          <a:p>
            <a:pPr marL="342900" indent="-342900">
              <a:buAutoNum type="arabicParenR"/>
            </a:pPr>
            <a:r>
              <a:rPr lang="en-US" sz="2400" b="1" i="1" dirty="0" smtClean="0"/>
              <a:t>Date or get married</a:t>
            </a:r>
          </a:p>
          <a:p>
            <a:pPr marL="342900" indent="-342900">
              <a:buAutoNum type="arabicParenR"/>
            </a:pPr>
            <a:r>
              <a:rPr lang="en-US" sz="2400" b="1" i="1" dirty="0" smtClean="0"/>
              <a:t>Attend your church</a:t>
            </a:r>
          </a:p>
          <a:p>
            <a:pPr marL="342900" indent="-342900">
              <a:buAutoNum type="arabicParenR"/>
            </a:pPr>
            <a:r>
              <a:rPr lang="en-US" sz="2400" b="1" i="1" dirty="0" smtClean="0"/>
              <a:t>Attend school</a:t>
            </a:r>
          </a:p>
          <a:p>
            <a:pPr marL="342900" indent="-342900">
              <a:buAutoNum type="arabicParenR"/>
            </a:pPr>
            <a:r>
              <a:rPr lang="en-US" sz="2400" b="1" i="1" dirty="0" smtClean="0"/>
              <a:t>Feel safe and protected</a:t>
            </a:r>
          </a:p>
          <a:p>
            <a:pPr marL="342900" indent="-342900">
              <a:buAutoNum type="arabicParenR"/>
            </a:pPr>
            <a:r>
              <a:rPr lang="en-US" sz="2400" b="1" i="1" dirty="0" smtClean="0"/>
              <a:t>Come and go from your home as you please.</a:t>
            </a:r>
          </a:p>
          <a:p>
            <a:pPr marL="342900" indent="-342900">
              <a:buAutoNum type="arabicParenR"/>
            </a:pPr>
            <a:r>
              <a:rPr lang="en-US" sz="2400" b="1" i="1" dirty="0" smtClean="0"/>
              <a:t>Use the telephone</a:t>
            </a:r>
          </a:p>
          <a:p>
            <a:pPr marL="342900" indent="-342900">
              <a:buAutoNum type="arabicParenR"/>
            </a:pPr>
            <a:r>
              <a:rPr lang="en-US" sz="2400" b="1" i="1" dirty="0" smtClean="0"/>
              <a:t>Hang out with your friends</a:t>
            </a:r>
          </a:p>
          <a:p>
            <a:pPr marL="342900" indent="-342900">
              <a:buAutoNum type="arabicParenR"/>
            </a:pPr>
            <a:r>
              <a:rPr lang="en-US" sz="2400" b="1" i="1" dirty="0" smtClean="0"/>
              <a:t>Purchase safe/fresh food</a:t>
            </a:r>
            <a:endParaRPr lang="en-US" sz="2400" b="1" i="1" dirty="0"/>
          </a:p>
        </p:txBody>
      </p:sp>
    </p:spTree>
    <p:extLst>
      <p:ext uri="{BB962C8B-B14F-4D97-AF65-F5344CB8AC3E}">
        <p14:creationId xmlns:p14="http://schemas.microsoft.com/office/powerpoint/2010/main" val="2711683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Roaming DBQ</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Outside there are 10 documents pertaining to the Holocaust.  Pictures, maps and quotes are all included.  </a:t>
            </a:r>
          </a:p>
          <a:p>
            <a:r>
              <a:rPr lang="en-US" dirty="0" smtClean="0"/>
              <a:t>You will be given 5 post-it notes to start.  Please write your name (very small) on all 5.  Be sure to visit ALL 10 documents but you only need to comment on 5 of them.</a:t>
            </a:r>
          </a:p>
          <a:p>
            <a:pPr lvl="1"/>
            <a:r>
              <a:rPr lang="en-US" dirty="0" smtClean="0"/>
              <a:t>Comments can be questions or thoughts.</a:t>
            </a:r>
          </a:p>
          <a:p>
            <a:pPr lvl="1"/>
            <a:r>
              <a:rPr lang="en-US" dirty="0" smtClean="0"/>
              <a:t>For now, try to ignore the comments and questions or other students to think of your own unique thought. </a:t>
            </a:r>
            <a:endParaRPr lang="en-US" dirty="0"/>
          </a:p>
        </p:txBody>
      </p:sp>
    </p:spTree>
    <p:extLst>
      <p:ext uri="{BB962C8B-B14F-4D97-AF65-F5344CB8AC3E}">
        <p14:creationId xmlns:p14="http://schemas.microsoft.com/office/powerpoint/2010/main" val="2052980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Roaming DBQ</a:t>
            </a:r>
            <a:endParaRPr lang="en-US" dirty="0"/>
          </a:p>
        </p:txBody>
      </p:sp>
      <p:sp>
        <p:nvSpPr>
          <p:cNvPr id="3" name="Content Placeholder 2"/>
          <p:cNvSpPr>
            <a:spLocks noGrp="1"/>
          </p:cNvSpPr>
          <p:nvPr>
            <p:ph idx="1"/>
          </p:nvPr>
        </p:nvSpPr>
        <p:spPr/>
        <p:txBody>
          <a:bodyPr/>
          <a:lstStyle/>
          <a:p>
            <a:r>
              <a:rPr lang="en-US" dirty="0" smtClean="0"/>
              <a:t>Now you will be given 5 more post-it notes.  Write your name on all (very small).  This time you will need to comment on OTHER student’s comments.  If they posed a question you can answer it, or you can add an additional thought, etc. </a:t>
            </a:r>
            <a:endParaRPr lang="en-US" dirty="0"/>
          </a:p>
        </p:txBody>
      </p:sp>
    </p:spTree>
    <p:extLst>
      <p:ext uri="{BB962C8B-B14F-4D97-AF65-F5344CB8AC3E}">
        <p14:creationId xmlns:p14="http://schemas.microsoft.com/office/powerpoint/2010/main" val="63844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229600" cy="1143000"/>
          </a:xfrm>
        </p:spPr>
        <p:txBody>
          <a:bodyPr>
            <a:normAutofit fontScale="90000"/>
          </a:bodyPr>
          <a:lstStyle/>
          <a:p>
            <a:r>
              <a:rPr lang="en-US" dirty="0" smtClean="0"/>
              <a:t>Who is Responsible???</a:t>
            </a:r>
            <a:br>
              <a:rPr lang="en-US" dirty="0" smtClean="0"/>
            </a:br>
            <a:r>
              <a:rPr lang="en-US" dirty="0" smtClean="0"/>
              <a:t>If you were a judge, how would you assess the responsibility of these people for what happened during the holocaust. </a:t>
            </a:r>
            <a:endParaRPr lang="en-US" dirty="0"/>
          </a:p>
        </p:txBody>
      </p:sp>
      <p:sp>
        <p:nvSpPr>
          <p:cNvPr id="5" name="Content Placeholder 4"/>
          <p:cNvSpPr>
            <a:spLocks noGrp="1"/>
          </p:cNvSpPr>
          <p:nvPr>
            <p:ph idx="1"/>
          </p:nvPr>
        </p:nvSpPr>
        <p:spPr>
          <a:xfrm>
            <a:off x="457200" y="2743200"/>
            <a:ext cx="8229600" cy="4709160"/>
          </a:xfrm>
        </p:spPr>
        <p:txBody>
          <a:bodyPr>
            <a:normAutofit/>
          </a:bodyPr>
          <a:lstStyle/>
          <a:p>
            <a:pPr marL="651510" indent="-514350">
              <a:buAutoNum type="arabicPeriod"/>
            </a:pPr>
            <a:r>
              <a:rPr lang="en-US" sz="4800" b="1" dirty="0" smtClean="0"/>
              <a:t>Not responsible</a:t>
            </a:r>
          </a:p>
          <a:p>
            <a:pPr marL="651510" indent="-514350">
              <a:buAutoNum type="arabicPeriod"/>
            </a:pPr>
            <a:r>
              <a:rPr lang="en-US" sz="4800" b="1" dirty="0" smtClean="0"/>
              <a:t>Minimally responsible</a:t>
            </a:r>
          </a:p>
          <a:p>
            <a:pPr marL="651510" indent="-514350">
              <a:buAutoNum type="arabicPeriod"/>
            </a:pPr>
            <a:r>
              <a:rPr lang="en-US" sz="4800" b="1" dirty="0" smtClean="0"/>
              <a:t>Responsible</a:t>
            </a:r>
          </a:p>
          <a:p>
            <a:pPr marL="651510" indent="-514350">
              <a:buAutoNum type="arabicPeriod"/>
            </a:pPr>
            <a:r>
              <a:rPr lang="en-US" sz="4800" b="1" dirty="0" smtClean="0"/>
              <a:t>Very responsible</a:t>
            </a:r>
            <a:endParaRPr lang="en-US" sz="4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0" y="533400"/>
            <a:ext cx="9144000" cy="1752600"/>
          </a:xfrm>
        </p:spPr>
        <p:txBody>
          <a:bodyPr>
            <a:normAutofit fontScale="55000" lnSpcReduction="20000"/>
          </a:bodyPr>
          <a:lstStyle/>
          <a:p>
            <a:r>
              <a:rPr lang="en-GB" altLang="en-US" sz="8700" dirty="0"/>
              <a:t>The </a:t>
            </a:r>
            <a:r>
              <a:rPr lang="en-GB" altLang="en-US" sz="8700" dirty="0" smtClean="0"/>
              <a:t>Holocaust</a:t>
            </a:r>
          </a:p>
          <a:p>
            <a:r>
              <a:rPr lang="en-GB" altLang="en-US" sz="6600" dirty="0" smtClean="0"/>
              <a:t>Focus Question: Why did the Holocaust Occur? </a:t>
            </a:r>
            <a:endParaRPr lang="en-GB" altLang="en-US" sz="6600" dirty="0"/>
          </a:p>
        </p:txBody>
      </p:sp>
      <p:pic>
        <p:nvPicPr>
          <p:cNvPr id="12292" name="Picture 4" descr="arbeitmachtfr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0"/>
            <a:ext cx="4495800" cy="32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16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ds.yahoo.com/_ylt=A0WTefeSsD1IocoA95KjzbkF/SIG=1330s3uq3/EXP=1212088850/**http%3A/atlasshrugs2000.typepad.com/atlas_shrugs/images/2007/04/15/holocaust.jpg"/>
          <p:cNvPicPr>
            <a:picLocks noChangeAspect="1" noChangeArrowheads="1"/>
          </p:cNvPicPr>
          <p:nvPr/>
        </p:nvPicPr>
        <p:blipFill>
          <a:blip r:embed="rId2" cstate="print"/>
          <a:srcRect/>
          <a:stretch>
            <a:fillRect/>
          </a:stretch>
        </p:blipFill>
        <p:spPr bwMode="auto">
          <a:xfrm>
            <a:off x="4114800" y="395288"/>
            <a:ext cx="4800600" cy="5781675"/>
          </a:xfrm>
          <a:prstGeom prst="rect">
            <a:avLst/>
          </a:prstGeom>
          <a:noFill/>
          <a:ln w="9525">
            <a:noFill/>
            <a:miter lim="800000"/>
            <a:headEnd/>
            <a:tailEnd/>
          </a:ln>
        </p:spPr>
      </p:pic>
      <p:sp>
        <p:nvSpPr>
          <p:cNvPr id="3" name="Title 2"/>
          <p:cNvSpPr>
            <a:spLocks noGrp="1"/>
          </p:cNvSpPr>
          <p:nvPr>
            <p:ph type="title"/>
          </p:nvPr>
        </p:nvSpPr>
        <p:spPr>
          <a:xfrm>
            <a:off x="457200" y="273050"/>
            <a:ext cx="3008313" cy="717550"/>
          </a:xfrm>
        </p:spPr>
        <p:txBody>
          <a:bodyPr/>
          <a:lstStyle/>
          <a:p>
            <a:pPr algn="ctr" fontAlgn="auto">
              <a:spcAft>
                <a:spcPts val="0"/>
              </a:spcAft>
              <a:defRPr/>
            </a:pPr>
            <a:r>
              <a:rPr lang="en-US" sz="2800" b="1" dirty="0" smtClean="0"/>
              <a:t>A. HOLOCAUST</a:t>
            </a:r>
            <a:endParaRPr lang="en-US" sz="2800" b="1" dirty="0"/>
          </a:p>
        </p:txBody>
      </p:sp>
      <p:sp>
        <p:nvSpPr>
          <p:cNvPr id="5" name="Text Placeholder 4"/>
          <p:cNvSpPr>
            <a:spLocks noGrp="1"/>
          </p:cNvSpPr>
          <p:nvPr>
            <p:ph type="body" sz="half" idx="2"/>
          </p:nvPr>
        </p:nvSpPr>
        <p:spPr>
          <a:xfrm>
            <a:off x="457200" y="1066800"/>
            <a:ext cx="3008313" cy="5270500"/>
          </a:xfrm>
        </p:spPr>
        <p:txBody>
          <a:bodyPr>
            <a:normAutofit fontScale="92500"/>
          </a:bodyPr>
          <a:lstStyle/>
          <a:p>
            <a:pPr marL="457200" indent="-457200" fontAlgn="auto">
              <a:spcAft>
                <a:spcPts val="0"/>
              </a:spcAft>
              <a:buClr>
                <a:schemeClr val="tx1">
                  <a:shade val="95000"/>
                </a:schemeClr>
              </a:buClr>
              <a:buFont typeface="Wingdings 2"/>
              <a:buNone/>
              <a:defRPr/>
            </a:pPr>
            <a:r>
              <a:rPr lang="en-US" sz="2400" b="1" dirty="0" smtClean="0"/>
              <a:t>1.   The systematic</a:t>
            </a:r>
          </a:p>
          <a:p>
            <a:pPr marL="457200" indent="-457200" fontAlgn="auto">
              <a:spcAft>
                <a:spcPts val="0"/>
              </a:spcAft>
              <a:buClr>
                <a:schemeClr val="tx1">
                  <a:shade val="95000"/>
                </a:schemeClr>
              </a:buClr>
              <a:buFont typeface="Wingdings 2"/>
              <a:buNone/>
              <a:defRPr/>
            </a:pPr>
            <a:r>
              <a:rPr lang="en-US" sz="2400" b="1" dirty="0" smtClean="0"/>
              <a:t>      murder of 11 million people across Europe – half of whom were Jews.</a:t>
            </a:r>
          </a:p>
          <a:p>
            <a:pPr marL="457200" indent="-457200" fontAlgn="auto">
              <a:spcAft>
                <a:spcPts val="0"/>
              </a:spcAft>
              <a:buClr>
                <a:schemeClr val="tx1">
                  <a:shade val="95000"/>
                </a:schemeClr>
              </a:buClr>
              <a:buFont typeface="Wingdings 2"/>
              <a:buNone/>
              <a:defRPr/>
            </a:pPr>
            <a:r>
              <a:rPr lang="en-US" sz="2400" b="1" dirty="0" smtClean="0"/>
              <a:t>2. Why the Jews?</a:t>
            </a:r>
          </a:p>
          <a:p>
            <a:pPr marL="457200" indent="-457200" fontAlgn="auto">
              <a:spcAft>
                <a:spcPts val="0"/>
              </a:spcAft>
              <a:buClr>
                <a:schemeClr val="tx1">
                  <a:shade val="95000"/>
                </a:schemeClr>
              </a:buClr>
              <a:buFont typeface="Wingdings 2"/>
              <a:buNone/>
              <a:defRPr/>
            </a:pPr>
            <a:r>
              <a:rPr lang="en-US" sz="2400" b="1" dirty="0" smtClean="0"/>
              <a:t>      a. Hitler blames </a:t>
            </a:r>
          </a:p>
          <a:p>
            <a:pPr marL="457200" indent="-457200" fontAlgn="auto">
              <a:spcAft>
                <a:spcPts val="0"/>
              </a:spcAft>
              <a:buClr>
                <a:schemeClr val="tx1">
                  <a:shade val="95000"/>
                </a:schemeClr>
              </a:buClr>
              <a:buFont typeface="Wingdings 2"/>
              <a:buNone/>
              <a:defRPr/>
            </a:pPr>
            <a:r>
              <a:rPr lang="en-US" sz="2400" b="1" dirty="0" smtClean="0"/>
              <a:t>          them for the </a:t>
            </a:r>
          </a:p>
          <a:p>
            <a:pPr marL="457200" indent="-457200" fontAlgn="auto">
              <a:spcAft>
                <a:spcPts val="0"/>
              </a:spcAft>
              <a:buClr>
                <a:schemeClr val="tx1">
                  <a:shade val="95000"/>
                </a:schemeClr>
              </a:buClr>
              <a:buFont typeface="Wingdings 2"/>
              <a:buNone/>
              <a:defRPr/>
            </a:pPr>
            <a:r>
              <a:rPr lang="en-US" sz="2400" b="1" dirty="0" smtClean="0"/>
              <a:t>          loss of WW I </a:t>
            </a:r>
          </a:p>
          <a:p>
            <a:pPr marL="457200" indent="-457200" fontAlgn="auto">
              <a:spcAft>
                <a:spcPts val="0"/>
              </a:spcAft>
              <a:buClr>
                <a:schemeClr val="tx1">
                  <a:shade val="95000"/>
                </a:schemeClr>
              </a:buClr>
              <a:buFont typeface="Wingdings 2"/>
              <a:buNone/>
              <a:defRPr/>
            </a:pPr>
            <a:r>
              <a:rPr lang="en-US" sz="2400" b="1" dirty="0" smtClean="0"/>
              <a:t>           &amp;   </a:t>
            </a:r>
          </a:p>
          <a:p>
            <a:pPr marL="457200" indent="-457200" fontAlgn="auto">
              <a:spcAft>
                <a:spcPts val="0"/>
              </a:spcAft>
              <a:buClr>
                <a:schemeClr val="tx1">
                  <a:shade val="95000"/>
                </a:schemeClr>
              </a:buClr>
              <a:buFont typeface="Wingdings 2"/>
              <a:buNone/>
              <a:defRPr/>
            </a:pPr>
            <a:r>
              <a:rPr lang="en-US" sz="2400" b="1" dirty="0" smtClean="0"/>
              <a:t>          economic </a:t>
            </a:r>
          </a:p>
          <a:p>
            <a:pPr marL="457200" indent="-457200" fontAlgn="auto">
              <a:spcAft>
                <a:spcPts val="0"/>
              </a:spcAft>
              <a:buClr>
                <a:schemeClr val="tx1">
                  <a:shade val="95000"/>
                </a:schemeClr>
              </a:buClr>
              <a:buFont typeface="Wingdings 2"/>
              <a:buNone/>
              <a:defRPr/>
            </a:pPr>
            <a:r>
              <a:rPr lang="en-US" sz="2400" b="1" dirty="0" smtClean="0"/>
              <a:t>          problems that    </a:t>
            </a:r>
          </a:p>
          <a:p>
            <a:pPr marL="457200" indent="-457200" fontAlgn="auto">
              <a:spcAft>
                <a:spcPts val="0"/>
              </a:spcAft>
              <a:buClr>
                <a:schemeClr val="tx1">
                  <a:shade val="95000"/>
                </a:schemeClr>
              </a:buClr>
              <a:buFont typeface="Wingdings 2"/>
              <a:buNone/>
              <a:defRPr/>
            </a:pPr>
            <a:r>
              <a:rPr lang="en-US" sz="2400" b="1" dirty="0" smtClean="0"/>
              <a:t>          followed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228600" y="0"/>
            <a:ext cx="3200400" cy="3600450"/>
          </a:xfrm>
          <a:prstGeom prst="rect">
            <a:avLst/>
          </a:prstGeom>
          <a:solidFill>
            <a:schemeClr val="tx1"/>
          </a:solidFill>
          <a:ln w="9525">
            <a:noFill/>
            <a:miter lim="800000"/>
            <a:headEnd/>
            <a:tailEnd/>
          </a:ln>
          <a:effectLst/>
        </p:spPr>
        <p:txBody>
          <a:bodyPr>
            <a:spAutoFit/>
          </a:bodyPr>
          <a:lstStyle/>
          <a:p>
            <a:pPr algn="ctr" eaLnBrk="0" hangingPunct="0">
              <a:spcBef>
                <a:spcPct val="50000"/>
              </a:spcBef>
              <a:defRPr/>
            </a:pPr>
            <a:r>
              <a:rPr lang="en-US" sz="3000" b="1" dirty="0">
                <a:solidFill>
                  <a:schemeClr val="bg1"/>
                </a:solidFill>
                <a:effectLst>
                  <a:outerShdw blurRad="38100" dist="38100" dir="2700000" algn="tl">
                    <a:srgbClr val="FFFFFF"/>
                  </a:outerShdw>
                </a:effectLst>
                <a:latin typeface="Times New Roman" charset="0"/>
                <a:cs typeface="+mn-cs"/>
              </a:rPr>
              <a:t>B. Anti-Semitism</a:t>
            </a:r>
            <a:endParaRPr lang="en-US" sz="3000" b="1" dirty="0">
              <a:solidFill>
                <a:schemeClr val="bg1"/>
              </a:solidFill>
              <a:latin typeface="Times New Roman" charset="0"/>
              <a:cs typeface="+mn-cs"/>
            </a:endParaRPr>
          </a:p>
          <a:p>
            <a:pPr marL="457200" indent="-457200" algn="ctr" eaLnBrk="0" hangingPunct="0">
              <a:spcBef>
                <a:spcPct val="50000"/>
              </a:spcBef>
              <a:buFontTx/>
              <a:buAutoNum type="arabicPeriod"/>
              <a:defRPr/>
            </a:pPr>
            <a:r>
              <a:rPr lang="en-US" sz="2200" b="1" dirty="0">
                <a:solidFill>
                  <a:schemeClr val="bg1"/>
                </a:solidFill>
                <a:latin typeface="Times New Roman" charset="0"/>
                <a:cs typeface="+mn-cs"/>
              </a:rPr>
              <a:t>This is the term given to political, social and economic agitation against Jews.  </a:t>
            </a:r>
          </a:p>
          <a:p>
            <a:pPr marL="457200" indent="-457200" algn="ctr" eaLnBrk="0" hangingPunct="0">
              <a:spcBef>
                <a:spcPct val="50000"/>
              </a:spcBef>
              <a:defRPr/>
            </a:pPr>
            <a:r>
              <a:rPr lang="en-US" sz="2200" b="1" dirty="0">
                <a:solidFill>
                  <a:schemeClr val="bg1"/>
                </a:solidFill>
                <a:latin typeface="Times New Roman" charset="0"/>
                <a:cs typeface="+mn-cs"/>
              </a:rPr>
              <a:t>   a. In simple terms it means ‘Hatred of Jews’.</a:t>
            </a:r>
            <a:endParaRPr lang="en-US" sz="2200" b="1" dirty="0">
              <a:solidFill>
                <a:schemeClr val="bg1"/>
              </a:solidFill>
              <a:effectLst>
                <a:outerShdw blurRad="38100" dist="38100" dir="2700000" algn="tl">
                  <a:srgbClr val="FFFFFF"/>
                </a:outerShdw>
              </a:effectLst>
              <a:latin typeface="Times New Roman" charset="0"/>
              <a:cs typeface="+mn-cs"/>
            </a:endParaRPr>
          </a:p>
        </p:txBody>
      </p:sp>
      <p:sp>
        <p:nvSpPr>
          <p:cNvPr id="33795" name="Text Box 1027"/>
          <p:cNvSpPr txBox="1">
            <a:spLocks noChangeArrowheads="1"/>
          </p:cNvSpPr>
          <p:nvPr/>
        </p:nvSpPr>
        <p:spPr bwMode="auto">
          <a:xfrm>
            <a:off x="4343400" y="4038600"/>
            <a:ext cx="4572000" cy="2924175"/>
          </a:xfrm>
          <a:prstGeom prst="rect">
            <a:avLst/>
          </a:prstGeom>
          <a:noFill/>
          <a:ln w="9525">
            <a:noFill/>
            <a:miter lim="800000"/>
            <a:headEnd/>
            <a:tailEnd/>
          </a:ln>
          <a:effectLst/>
        </p:spPr>
        <p:txBody>
          <a:bodyPr>
            <a:spAutoFit/>
          </a:bodyPr>
          <a:lstStyle/>
          <a:p>
            <a:pPr algn="ctr" eaLnBrk="0" hangingPunct="0">
              <a:spcBef>
                <a:spcPct val="50000"/>
              </a:spcBef>
              <a:defRPr/>
            </a:pPr>
            <a:r>
              <a:rPr lang="en-US" sz="3000" b="1" dirty="0">
                <a:effectLst>
                  <a:outerShdw blurRad="38100" dist="38100" dir="2700000" algn="tl">
                    <a:srgbClr val="FFFFFF"/>
                  </a:outerShdw>
                </a:effectLst>
                <a:cs typeface="Times New Roman" pitchFamily="18" charset="0"/>
              </a:rPr>
              <a:t>C. Aryan Race</a:t>
            </a:r>
            <a:endParaRPr lang="en-US" sz="3000" b="1" dirty="0">
              <a:cs typeface="Times New Roman" pitchFamily="18" charset="0"/>
            </a:endParaRPr>
          </a:p>
          <a:p>
            <a:pPr marL="457200" indent="-457200" algn="ctr" eaLnBrk="0" hangingPunct="0">
              <a:spcBef>
                <a:spcPct val="50000"/>
              </a:spcBef>
              <a:buFontTx/>
              <a:buAutoNum type="arabicPeriod"/>
              <a:defRPr/>
            </a:pPr>
            <a:r>
              <a:rPr lang="en-US" sz="2200" b="1" dirty="0">
                <a:latin typeface="Times New Roman" charset="0"/>
                <a:cs typeface="+mn-cs"/>
              </a:rPr>
              <a:t>This was the name of what Hitler believed was the perfect race.  </a:t>
            </a:r>
          </a:p>
          <a:p>
            <a:pPr marL="457200" indent="-457200" algn="ctr" eaLnBrk="0" hangingPunct="0">
              <a:spcBef>
                <a:spcPct val="50000"/>
              </a:spcBef>
              <a:defRPr/>
            </a:pPr>
            <a:r>
              <a:rPr lang="en-US" sz="2200" b="1" dirty="0">
                <a:latin typeface="Times New Roman" charset="0"/>
                <a:cs typeface="+mn-cs"/>
              </a:rPr>
              <a:t>    a. These were people with full German blood, blonde hair and blue eyes.</a:t>
            </a:r>
          </a:p>
        </p:txBody>
      </p:sp>
      <p:pic>
        <p:nvPicPr>
          <p:cNvPr id="33796" name="Picture 1028"/>
          <p:cNvPicPr>
            <a:picLocks noChangeAspect="1" noChangeArrowheads="1"/>
          </p:cNvPicPr>
          <p:nvPr/>
        </p:nvPicPr>
        <p:blipFill>
          <a:blip r:embed="rId3" cstate="print"/>
          <a:srcRect/>
          <a:stretch>
            <a:fillRect/>
          </a:stretch>
        </p:blipFill>
        <p:spPr bwMode="auto">
          <a:xfrm>
            <a:off x="4953000" y="0"/>
            <a:ext cx="3090863" cy="3886200"/>
          </a:xfrm>
          <a:prstGeom prst="rect">
            <a:avLst/>
          </a:prstGeom>
          <a:noFill/>
          <a:ln w="6350">
            <a:solidFill>
              <a:schemeClr val="tx1"/>
            </a:solidFill>
            <a:miter lim="800000"/>
            <a:headEnd/>
            <a:tailEnd/>
          </a:ln>
        </p:spPr>
      </p:pic>
      <p:pic>
        <p:nvPicPr>
          <p:cNvPr id="33797" name="Picture 1029"/>
          <p:cNvPicPr>
            <a:picLocks noChangeAspect="1" noChangeArrowheads="1"/>
          </p:cNvPicPr>
          <p:nvPr/>
        </p:nvPicPr>
        <p:blipFill>
          <a:blip r:embed="rId4" cstate="print"/>
          <a:srcRect/>
          <a:stretch>
            <a:fillRect/>
          </a:stretch>
        </p:blipFill>
        <p:spPr bwMode="auto">
          <a:xfrm>
            <a:off x="228600" y="3657600"/>
            <a:ext cx="3236913" cy="3200400"/>
          </a:xfrm>
          <a:prstGeom prst="rect">
            <a:avLst/>
          </a:prstGeom>
          <a:noFill/>
          <a:ln w="31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Pre-War</a:t>
            </a:r>
          </a:p>
        </p:txBody>
      </p:sp>
      <p:sp>
        <p:nvSpPr>
          <p:cNvPr id="3075" name="Rectangle 3"/>
          <p:cNvSpPr>
            <a:spLocks noGrp="1" noChangeArrowheads="1"/>
          </p:cNvSpPr>
          <p:nvPr>
            <p:ph type="body" sz="half" idx="1"/>
          </p:nvPr>
        </p:nvSpPr>
        <p:spPr>
          <a:xfrm>
            <a:off x="152400" y="1371600"/>
            <a:ext cx="3657600" cy="5334000"/>
          </a:xfrm>
        </p:spPr>
        <p:txBody>
          <a:bodyPr>
            <a:normAutofit/>
          </a:bodyPr>
          <a:lstStyle/>
          <a:p>
            <a:pPr>
              <a:lnSpc>
                <a:spcPct val="90000"/>
              </a:lnSpc>
            </a:pPr>
            <a:endParaRPr lang="en-US" altLang="en-US" sz="2400"/>
          </a:p>
          <a:p>
            <a:pPr>
              <a:lnSpc>
                <a:spcPct val="90000"/>
              </a:lnSpc>
            </a:pPr>
            <a:r>
              <a:rPr lang="en-US" altLang="en-US" sz="2400"/>
              <a:t>Approximately 11 million Jews in Europe</a:t>
            </a:r>
          </a:p>
          <a:p>
            <a:pPr>
              <a:lnSpc>
                <a:spcPct val="90000"/>
              </a:lnSpc>
            </a:pPr>
            <a:endParaRPr lang="en-US" altLang="en-US" sz="2400"/>
          </a:p>
          <a:p>
            <a:pPr>
              <a:lnSpc>
                <a:spcPct val="90000"/>
              </a:lnSpc>
            </a:pPr>
            <a:r>
              <a:rPr lang="en-US" altLang="en-US" sz="2400"/>
              <a:t>Poland and the Soviet Union had the largest  Jewish populations</a:t>
            </a:r>
          </a:p>
          <a:p>
            <a:pPr>
              <a:lnSpc>
                <a:spcPct val="90000"/>
              </a:lnSpc>
            </a:pPr>
            <a:endParaRPr lang="en-US" altLang="en-US" sz="2400"/>
          </a:p>
          <a:p>
            <a:pPr>
              <a:lnSpc>
                <a:spcPct val="90000"/>
              </a:lnSpc>
            </a:pPr>
            <a:r>
              <a:rPr lang="en-US" altLang="en-US" sz="2400"/>
              <a:t>Jews very assimilated: farmers, factory workers, business people, doctors, teachers, and craftsmen </a:t>
            </a:r>
          </a:p>
        </p:txBody>
      </p:sp>
      <p:pic>
        <p:nvPicPr>
          <p:cNvPr id="3077" name="Picture 5" descr="jcsighet_roman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884363"/>
            <a:ext cx="4953000" cy="309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Text Box 6"/>
          <p:cNvSpPr txBox="1">
            <a:spLocks noChangeArrowheads="1"/>
          </p:cNvSpPr>
          <p:nvPr/>
        </p:nvSpPr>
        <p:spPr bwMode="auto">
          <a:xfrm>
            <a:off x="4800600" y="5105400"/>
            <a:ext cx="388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Jewish community of Sighet, Romania in front of a wooden synagogue.</a:t>
            </a:r>
          </a:p>
        </p:txBody>
      </p:sp>
    </p:spTree>
    <p:extLst>
      <p:ext uri="{BB962C8B-B14F-4D97-AF65-F5344CB8AC3E}">
        <p14:creationId xmlns:p14="http://schemas.microsoft.com/office/powerpoint/2010/main" val="1027797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76200"/>
            <a:ext cx="8229600" cy="1143000"/>
          </a:xfrm>
        </p:spPr>
        <p:txBody>
          <a:bodyPr>
            <a:normAutofit fontScale="90000"/>
          </a:bodyPr>
          <a:lstStyle/>
          <a:p>
            <a:r>
              <a:rPr lang="en-US" altLang="en-US" sz="4000" b="1"/>
              <a:t>Germany blames Jews for Post WW1 problems</a:t>
            </a:r>
          </a:p>
        </p:txBody>
      </p:sp>
      <p:sp>
        <p:nvSpPr>
          <p:cNvPr id="6149" name="Rectangle 5"/>
          <p:cNvSpPr>
            <a:spLocks noGrp="1" noChangeArrowheads="1"/>
          </p:cNvSpPr>
          <p:nvPr>
            <p:ph idx="1"/>
          </p:nvPr>
        </p:nvSpPr>
        <p:spPr>
          <a:xfrm>
            <a:off x="457200" y="1371600"/>
            <a:ext cx="8229600" cy="5181600"/>
          </a:xfrm>
        </p:spPr>
        <p:txBody>
          <a:bodyPr/>
          <a:lstStyle/>
          <a:p>
            <a:pPr>
              <a:buFontTx/>
              <a:buNone/>
            </a:pPr>
            <a:endParaRPr lang="en-US" altLang="en-US" sz="2800"/>
          </a:p>
          <a:p>
            <a:r>
              <a:rPr lang="en-US" altLang="en-US" sz="2800"/>
              <a:t>Post WWI Blues</a:t>
            </a:r>
          </a:p>
          <a:p>
            <a:pPr lvl="1"/>
            <a:r>
              <a:rPr lang="en-US" altLang="en-US" sz="2400"/>
              <a:t>Many Germans upset over the loss (Hurt Pride)</a:t>
            </a:r>
          </a:p>
          <a:p>
            <a:pPr lvl="1"/>
            <a:r>
              <a:rPr lang="en-US" altLang="en-US" sz="2400"/>
              <a:t>Upset about Reparations </a:t>
            </a:r>
          </a:p>
          <a:p>
            <a:pPr lvl="1"/>
            <a:r>
              <a:rPr lang="en-US" altLang="en-US" sz="2400"/>
              <a:t>German Army is limited in size</a:t>
            </a:r>
          </a:p>
          <a:p>
            <a:pPr lvl="1"/>
            <a:r>
              <a:rPr lang="en-US" altLang="en-US" sz="2400"/>
              <a:t>Germany falls to extreme depression. </a:t>
            </a:r>
          </a:p>
          <a:p>
            <a:pPr lvl="1">
              <a:buFontTx/>
              <a:buNone/>
            </a:pPr>
            <a:endParaRPr lang="en-US" altLang="en-US" sz="2400"/>
          </a:p>
          <a:p>
            <a:r>
              <a:rPr lang="en-US" altLang="en-US" sz="2800"/>
              <a:t>Extremists blamed Jews for Germany’s defeat in WWI</a:t>
            </a:r>
          </a:p>
          <a:p>
            <a:pPr lvl="1"/>
            <a:r>
              <a:rPr lang="en-US" altLang="en-US" sz="2400"/>
              <a:t>Blamed the German Foreign Minister (a Jew) for his role in reaching a settlement with the Allies.</a:t>
            </a:r>
          </a:p>
          <a:p>
            <a:pPr>
              <a:buFontTx/>
              <a:buNone/>
            </a:pPr>
            <a:endParaRPr lang="en-US" altLang="en-US" sz="2800" b="1"/>
          </a:p>
        </p:txBody>
      </p:sp>
    </p:spTree>
    <p:extLst>
      <p:ext uri="{BB962C8B-B14F-4D97-AF65-F5344CB8AC3E}">
        <p14:creationId xmlns:p14="http://schemas.microsoft.com/office/powerpoint/2010/main" val="1195131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685800" y="2130425"/>
            <a:ext cx="7772400" cy="1470025"/>
          </a:xfrm>
        </p:spPr>
        <p:txBody>
          <a:bodyPr anchor="ctr"/>
          <a:lstStyle/>
          <a:p>
            <a:r>
              <a:rPr lang="en-US" altLang="en-US" sz="4400"/>
              <a:t>The Holocaust</a:t>
            </a:r>
          </a:p>
        </p:txBody>
      </p:sp>
      <p:sp>
        <p:nvSpPr>
          <p:cNvPr id="22533" name="Rectangle 5"/>
          <p:cNvSpPr>
            <a:spLocks noGrp="1" noChangeArrowheads="1"/>
          </p:cNvSpPr>
          <p:nvPr>
            <p:ph type="subTitle" idx="1"/>
          </p:nvPr>
        </p:nvSpPr>
        <p:spPr>
          <a:xfrm>
            <a:off x="1371600" y="3886200"/>
            <a:ext cx="6400800" cy="1752600"/>
          </a:xfrm>
        </p:spPr>
        <p:txBody>
          <a:bodyPr/>
          <a:lstStyle/>
          <a:p>
            <a:r>
              <a:rPr lang="en-US" altLang="en-US" sz="3200"/>
              <a:t>The Beginning Stages</a:t>
            </a:r>
          </a:p>
        </p:txBody>
      </p:sp>
    </p:spTree>
    <p:extLst>
      <p:ext uri="{BB962C8B-B14F-4D97-AF65-F5344CB8AC3E}">
        <p14:creationId xmlns:p14="http://schemas.microsoft.com/office/powerpoint/2010/main" val="3458273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r>
              <a:rPr lang="en-US" altLang="en-US"/>
              <a:t>Persecution</a:t>
            </a:r>
          </a:p>
        </p:txBody>
      </p:sp>
      <p:sp>
        <p:nvSpPr>
          <p:cNvPr id="8195" name="Rectangle 3"/>
          <p:cNvSpPr>
            <a:spLocks noGrp="1" noChangeArrowheads="1"/>
          </p:cNvSpPr>
          <p:nvPr>
            <p:ph idx="1"/>
          </p:nvPr>
        </p:nvSpPr>
        <p:spPr>
          <a:xfrm>
            <a:off x="304800" y="1371600"/>
            <a:ext cx="8534400" cy="5257800"/>
          </a:xfrm>
        </p:spPr>
        <p:txBody>
          <a:bodyPr/>
          <a:lstStyle/>
          <a:p>
            <a:r>
              <a:rPr lang="en-US" altLang="en-US" sz="2800"/>
              <a:t>April 1933 </a:t>
            </a:r>
          </a:p>
          <a:p>
            <a:pPr lvl="1"/>
            <a:r>
              <a:rPr lang="en-US" altLang="en-US" sz="2400"/>
              <a:t>eliminated from civil service</a:t>
            </a:r>
          </a:p>
          <a:p>
            <a:pPr lvl="1"/>
            <a:r>
              <a:rPr lang="en-US" altLang="en-US" sz="2400"/>
              <a:t>social security eliminated</a:t>
            </a:r>
          </a:p>
          <a:p>
            <a:pPr lvl="1"/>
            <a:r>
              <a:rPr lang="en-US" altLang="en-US" sz="2400"/>
              <a:t>quotas in schools</a:t>
            </a:r>
          </a:p>
          <a:p>
            <a:endParaRPr lang="en-US" altLang="en-US" sz="2800"/>
          </a:p>
          <a:p>
            <a:r>
              <a:rPr lang="en-US" altLang="en-US" sz="2800"/>
              <a:t>September 15, 1935 - Nazis passed  </a:t>
            </a:r>
            <a:r>
              <a:rPr lang="en-US" altLang="en-US" sz="2800" b="1" u="sng"/>
              <a:t>Nuremberg Laws:</a:t>
            </a:r>
          </a:p>
          <a:p>
            <a:pPr lvl="1"/>
            <a:r>
              <a:rPr lang="en-US" altLang="en-US" sz="2400"/>
              <a:t>Stripped Jews of their German citizenship.</a:t>
            </a:r>
          </a:p>
          <a:p>
            <a:pPr lvl="1"/>
            <a:r>
              <a:rPr lang="en-US" altLang="en-US" sz="2400"/>
              <a:t>Prohibited from marrying or having sexual relations with persons of “German or related blood.”</a:t>
            </a:r>
          </a:p>
          <a:p>
            <a:pPr lvl="1"/>
            <a:r>
              <a:rPr lang="en-US" altLang="en-US" sz="2400"/>
              <a:t>were required to carry ID cards</a:t>
            </a:r>
          </a:p>
          <a:p>
            <a:pPr lvl="1"/>
            <a:endParaRPr lang="en-US" altLang="en-US" sz="2400"/>
          </a:p>
          <a:p>
            <a:endParaRPr lang="en-US" altLang="en-US" sz="2800"/>
          </a:p>
          <a:p>
            <a:endParaRPr lang="en-US" altLang="en-US" sz="2800"/>
          </a:p>
        </p:txBody>
      </p:sp>
    </p:spTree>
    <p:extLst>
      <p:ext uri="{BB962C8B-B14F-4D97-AF65-F5344CB8AC3E}">
        <p14:creationId xmlns:p14="http://schemas.microsoft.com/office/powerpoint/2010/main" val="4052100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sz="4000" b="1"/>
              <a:t>Persecution</a:t>
            </a:r>
            <a:br>
              <a:rPr lang="en-US" altLang="en-US" sz="4000" b="1"/>
            </a:br>
            <a:endParaRPr lang="en-US" altLang="en-US" sz="4000" b="1"/>
          </a:p>
        </p:txBody>
      </p:sp>
      <p:sp>
        <p:nvSpPr>
          <p:cNvPr id="9219" name="Rectangle 3"/>
          <p:cNvSpPr>
            <a:spLocks noGrp="1" noChangeArrowheads="1"/>
          </p:cNvSpPr>
          <p:nvPr>
            <p:ph type="body" sz="half" idx="1"/>
          </p:nvPr>
        </p:nvSpPr>
        <p:spPr>
          <a:xfrm>
            <a:off x="457200" y="1143000"/>
            <a:ext cx="4495800" cy="5715000"/>
          </a:xfrm>
        </p:spPr>
        <p:txBody>
          <a:bodyPr/>
          <a:lstStyle/>
          <a:p>
            <a:pPr>
              <a:lnSpc>
                <a:spcPct val="80000"/>
              </a:lnSpc>
            </a:pPr>
            <a:r>
              <a:rPr lang="en-US" altLang="en-US" sz="2400"/>
              <a:t>The “Jewish Question” evolved in three steps: </a:t>
            </a:r>
          </a:p>
          <a:p>
            <a:pPr>
              <a:lnSpc>
                <a:spcPct val="80000"/>
              </a:lnSpc>
              <a:buFontTx/>
              <a:buNone/>
            </a:pPr>
            <a:r>
              <a:rPr lang="en-US" altLang="en-US" sz="2400"/>
              <a:t>		1.  </a:t>
            </a:r>
            <a:r>
              <a:rPr lang="en-US" altLang="en-US" sz="2400" b="1" u="sng"/>
              <a:t>Expulsion:</a:t>
            </a:r>
            <a:r>
              <a:rPr lang="en-US" altLang="en-US" sz="2400"/>
              <a:t>  Get 	them out of Europe</a:t>
            </a:r>
          </a:p>
          <a:p>
            <a:pPr>
              <a:lnSpc>
                <a:spcPct val="80000"/>
              </a:lnSpc>
              <a:buFontTx/>
              <a:buNone/>
            </a:pPr>
            <a:r>
              <a:rPr lang="en-US" altLang="en-US" sz="2400"/>
              <a:t>		2.  </a:t>
            </a:r>
            <a:r>
              <a:rPr lang="en-US" altLang="en-US" sz="2400" b="1" u="sng"/>
              <a:t>Containment:</a:t>
            </a:r>
            <a:r>
              <a:rPr lang="en-US" altLang="en-US" sz="2400"/>
              <a:t>  	Confine in one place —	Ghettos</a:t>
            </a:r>
          </a:p>
          <a:p>
            <a:pPr>
              <a:lnSpc>
                <a:spcPct val="80000"/>
              </a:lnSpc>
              <a:buFontTx/>
              <a:buNone/>
            </a:pPr>
            <a:r>
              <a:rPr lang="en-US" altLang="en-US" sz="2400"/>
              <a:t>		3</a:t>
            </a:r>
            <a:r>
              <a:rPr lang="en-US" altLang="en-US" sz="2400" b="1"/>
              <a:t>.  </a:t>
            </a:r>
            <a:r>
              <a:rPr lang="en-US" altLang="en-US" sz="2400" b="1" u="sng"/>
              <a:t>“Final Solution”:</a:t>
            </a:r>
            <a:r>
              <a:rPr lang="en-US" altLang="en-US" sz="2400"/>
              <a:t>  	annihilation</a:t>
            </a:r>
          </a:p>
          <a:p>
            <a:pPr>
              <a:lnSpc>
                <a:spcPct val="80000"/>
              </a:lnSpc>
              <a:buFontTx/>
              <a:buNone/>
            </a:pPr>
            <a:endParaRPr lang="en-US" altLang="en-US" sz="2400"/>
          </a:p>
          <a:p>
            <a:pPr>
              <a:lnSpc>
                <a:spcPct val="80000"/>
              </a:lnSpc>
            </a:pPr>
            <a:r>
              <a:rPr lang="en-US" altLang="en-US" sz="2400"/>
              <a:t>Other Groups Targeted:</a:t>
            </a:r>
          </a:p>
          <a:p>
            <a:pPr lvl="1">
              <a:lnSpc>
                <a:spcPct val="80000"/>
              </a:lnSpc>
            </a:pPr>
            <a:r>
              <a:rPr lang="en-US" altLang="en-US" sz="2000"/>
              <a:t>Gypsies (Sinti and Roma)</a:t>
            </a:r>
          </a:p>
          <a:p>
            <a:pPr lvl="1">
              <a:lnSpc>
                <a:spcPct val="80000"/>
              </a:lnSpc>
            </a:pPr>
            <a:r>
              <a:rPr lang="en-US" altLang="en-US" sz="2000"/>
              <a:t>Homosexuals</a:t>
            </a:r>
          </a:p>
          <a:p>
            <a:pPr lvl="1">
              <a:lnSpc>
                <a:spcPct val="80000"/>
              </a:lnSpc>
            </a:pPr>
            <a:r>
              <a:rPr lang="en-US" altLang="en-US" sz="2000"/>
              <a:t>Jehovah’s Witness</a:t>
            </a:r>
          </a:p>
          <a:p>
            <a:pPr lvl="1">
              <a:lnSpc>
                <a:spcPct val="80000"/>
              </a:lnSpc>
            </a:pPr>
            <a:r>
              <a:rPr lang="en-US" altLang="en-US" sz="2000"/>
              <a:t>Handicapped Germans</a:t>
            </a:r>
          </a:p>
          <a:p>
            <a:pPr lvl="1">
              <a:lnSpc>
                <a:spcPct val="80000"/>
              </a:lnSpc>
            </a:pPr>
            <a:r>
              <a:rPr lang="en-US" altLang="en-US" sz="2000"/>
              <a:t>Poles</a:t>
            </a:r>
          </a:p>
          <a:p>
            <a:pPr lvl="1">
              <a:lnSpc>
                <a:spcPct val="80000"/>
              </a:lnSpc>
            </a:pPr>
            <a:r>
              <a:rPr lang="en-US" altLang="en-US" sz="2000"/>
              <a:t>Political Dissidents</a:t>
            </a:r>
          </a:p>
          <a:p>
            <a:pPr lvl="1">
              <a:lnSpc>
                <a:spcPct val="80000"/>
              </a:lnSpc>
            </a:pPr>
            <a:endParaRPr lang="en-US" altLang="en-US" sz="2000"/>
          </a:p>
          <a:p>
            <a:pPr>
              <a:lnSpc>
                <a:spcPct val="80000"/>
              </a:lnSpc>
            </a:pPr>
            <a:endParaRPr lang="en-US" altLang="en-US" sz="2400"/>
          </a:p>
        </p:txBody>
      </p:sp>
      <p:pic>
        <p:nvPicPr>
          <p:cNvPr id="9221" name="Picture 5" descr="Jehovah Witnes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990600"/>
            <a:ext cx="3516313"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5105400" y="5637212"/>
            <a:ext cx="3810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Helene </a:t>
            </a:r>
            <a:r>
              <a:rPr lang="en-US" altLang="en-US" dirty="0" err="1"/>
              <a:t>Gotthold</a:t>
            </a:r>
            <a:r>
              <a:rPr lang="en-US" altLang="en-US" dirty="0"/>
              <a:t>, a Jehovah's Witness, was beheaded for her religious beliefs on December 8, 1944, in Berlin. She is pictured with her children in 1936.</a:t>
            </a:r>
            <a:br>
              <a:rPr lang="en-US" altLang="en-US" dirty="0"/>
            </a:br>
            <a:endParaRPr lang="en-US" altLang="en-US" dirty="0"/>
          </a:p>
        </p:txBody>
      </p:sp>
    </p:spTree>
    <p:extLst>
      <p:ext uri="{BB962C8B-B14F-4D97-AF65-F5344CB8AC3E}">
        <p14:creationId xmlns:p14="http://schemas.microsoft.com/office/powerpoint/2010/main" val="2606871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Kristallnacht</a:t>
            </a:r>
          </a:p>
        </p:txBody>
      </p:sp>
      <p:sp>
        <p:nvSpPr>
          <p:cNvPr id="17411" name="Rectangle 3"/>
          <p:cNvSpPr>
            <a:spLocks noGrp="1" noChangeArrowheads="1"/>
          </p:cNvSpPr>
          <p:nvPr>
            <p:ph type="body" sz="half" idx="1"/>
          </p:nvPr>
        </p:nvSpPr>
        <p:spPr>
          <a:xfrm>
            <a:off x="304800" y="1295400"/>
            <a:ext cx="4038600" cy="5334000"/>
          </a:xfrm>
        </p:spPr>
        <p:txBody>
          <a:bodyPr/>
          <a:lstStyle/>
          <a:p>
            <a:pPr>
              <a:buFontTx/>
              <a:buNone/>
            </a:pPr>
            <a:endParaRPr lang="en-US" altLang="en-US" sz="2400"/>
          </a:p>
          <a:p>
            <a:r>
              <a:rPr lang="en-US" altLang="en-US" sz="2400"/>
              <a:t>“Night of the Broken Glass” November 9-10,1938</a:t>
            </a:r>
          </a:p>
          <a:p>
            <a:endParaRPr lang="en-US" altLang="en-US" sz="2400"/>
          </a:p>
          <a:p>
            <a:r>
              <a:rPr lang="en-US" altLang="en-US" sz="2400"/>
              <a:t>Anti-Jewish rampage in Germany:  Burnings, arrests and beatings</a:t>
            </a:r>
          </a:p>
          <a:p>
            <a:endParaRPr lang="en-US" altLang="en-US" sz="2400"/>
          </a:p>
          <a:p>
            <a:endParaRPr lang="en-US" altLang="en-US" sz="2400"/>
          </a:p>
          <a:p>
            <a:r>
              <a:rPr lang="en-US" altLang="en-US" sz="2400"/>
              <a:t>Nazis attacked synagogues, homes and businesses</a:t>
            </a:r>
          </a:p>
          <a:p>
            <a:endParaRPr lang="en-US" altLang="en-US" sz="2400"/>
          </a:p>
        </p:txBody>
      </p:sp>
      <p:pic>
        <p:nvPicPr>
          <p:cNvPr id="17413" name="Picture 5" descr="kristallnach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072062" y="2434431"/>
            <a:ext cx="3190875"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5886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descr="kristallnacht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2888" y="1066800"/>
            <a:ext cx="4694237"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4" name="Picture 8" descr="kristallnacht_arrests"/>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05400" y="838200"/>
            <a:ext cx="3733800" cy="294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6" name="Picture 10" descr="kristllnacht 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069372" y="3938588"/>
            <a:ext cx="319625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6162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7900"/>
            <a:ext cx="8229600" cy="1143000"/>
          </a:xfrm>
        </p:spPr>
        <p:txBody>
          <a:bodyPr>
            <a:noAutofit/>
          </a:bodyPr>
          <a:lstStyle/>
          <a:p>
            <a:r>
              <a:rPr lang="en-US" sz="6600" dirty="0" smtClean="0"/>
              <a:t>#1 A doctor who participated in sterilization of Jews</a:t>
            </a:r>
            <a:endParaRPr lang="en-US" sz="6600" dirty="0"/>
          </a:p>
        </p:txBody>
      </p:sp>
      <p:sp>
        <p:nvSpPr>
          <p:cNvPr id="3" name="Content Placeholder 2"/>
          <p:cNvSpPr>
            <a:spLocks noGrp="1"/>
          </p:cNvSpPr>
          <p:nvPr>
            <p:ph idx="1"/>
          </p:nvPr>
        </p:nvSpPr>
        <p:spPr>
          <a:xfrm>
            <a:off x="457200" y="2819400"/>
            <a:ext cx="8229600" cy="4709160"/>
          </a:xfrm>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Anti-Semitism Propaganda</a:t>
            </a:r>
          </a:p>
        </p:txBody>
      </p:sp>
      <p:sp>
        <p:nvSpPr>
          <p:cNvPr id="5123" name="Rectangle 3"/>
          <p:cNvSpPr>
            <a:spLocks noGrp="1" noChangeArrowheads="1"/>
          </p:cNvSpPr>
          <p:nvPr>
            <p:ph idx="1"/>
          </p:nvPr>
        </p:nvSpPr>
        <p:spPr/>
        <p:txBody>
          <a:bodyPr/>
          <a:lstStyle/>
          <a:p>
            <a:r>
              <a:rPr lang="en-US" altLang="en-US" sz="2800"/>
              <a:t>Nazi teachers began to apply the “principles” of racial science by measuring skull size and nose length and recording students’ eye color and hair to determine whether students belonged to the “Aryan race.”</a:t>
            </a:r>
          </a:p>
          <a:p>
            <a:endParaRPr lang="en-US" altLang="en-US" sz="2800"/>
          </a:p>
          <a:p>
            <a:r>
              <a:rPr lang="en-US" altLang="en-US" sz="2800"/>
              <a:t>The Nazis used propaganda to promote their anti-Semitic ideas.</a:t>
            </a:r>
          </a:p>
          <a:p>
            <a:pPr lvl="1"/>
            <a:r>
              <a:rPr lang="en-US" altLang="en-US" sz="2400"/>
              <a:t>One such book was the children’s book, </a:t>
            </a:r>
            <a:r>
              <a:rPr lang="en-US" altLang="en-US" sz="2400" i="1"/>
              <a:t>The Poisonous Mushroom</a:t>
            </a:r>
            <a:r>
              <a:rPr lang="en-US" altLang="en-US" sz="2400"/>
              <a:t>.</a:t>
            </a:r>
          </a:p>
          <a:p>
            <a:endParaRPr lang="en-US" altLang="en-US" sz="2800"/>
          </a:p>
        </p:txBody>
      </p:sp>
    </p:spTree>
    <p:extLst>
      <p:ext uri="{BB962C8B-B14F-4D97-AF65-F5344CB8AC3E}">
        <p14:creationId xmlns:p14="http://schemas.microsoft.com/office/powerpoint/2010/main" val="3215678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JEWISHT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38338" y="0"/>
            <a:ext cx="522446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57084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out)">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a:xfrm>
            <a:off x="685800" y="2130425"/>
            <a:ext cx="7772400" cy="1470025"/>
          </a:xfrm>
        </p:spPr>
        <p:txBody>
          <a:bodyPr anchor="ctr"/>
          <a:lstStyle/>
          <a:p>
            <a:r>
              <a:rPr lang="en-US" altLang="en-US" sz="4400"/>
              <a:t>The Holocaust: </a:t>
            </a:r>
            <a:br>
              <a:rPr lang="en-US" altLang="en-US" sz="4400"/>
            </a:br>
            <a:r>
              <a:rPr lang="en-US" altLang="en-US" sz="4400"/>
              <a:t>The Final Solution</a:t>
            </a:r>
          </a:p>
        </p:txBody>
      </p:sp>
      <p:sp>
        <p:nvSpPr>
          <p:cNvPr id="24581" name="Rectangle 5"/>
          <p:cNvSpPr>
            <a:spLocks noGrp="1" noChangeArrowheads="1"/>
          </p:cNvSpPr>
          <p:nvPr>
            <p:ph type="subTitle" idx="1"/>
          </p:nvPr>
        </p:nvSpPr>
        <p:spPr>
          <a:xfrm>
            <a:off x="1371600" y="3886200"/>
            <a:ext cx="6400800" cy="1752600"/>
          </a:xfrm>
        </p:spPr>
        <p:txBody>
          <a:bodyPr/>
          <a:lstStyle/>
          <a:p>
            <a:r>
              <a:rPr lang="en-US" altLang="en-US" sz="2800"/>
              <a:t>Nazis would attempt to exterminate the entire Jewish population of Europe, an estimated 11 million persons. </a:t>
            </a:r>
          </a:p>
        </p:txBody>
      </p:sp>
    </p:spTree>
    <p:extLst>
      <p:ext uri="{BB962C8B-B14F-4D97-AF65-F5344CB8AC3E}">
        <p14:creationId xmlns:p14="http://schemas.microsoft.com/office/powerpoint/2010/main" val="1318544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r>
              <a:rPr lang="en-GB" altLang="en-US"/>
              <a:t>Prelude to the Final Solution</a:t>
            </a:r>
          </a:p>
        </p:txBody>
      </p:sp>
      <p:sp>
        <p:nvSpPr>
          <p:cNvPr id="36867" name="Rectangle 3"/>
          <p:cNvSpPr>
            <a:spLocks noGrp="1" noChangeArrowheads="1"/>
          </p:cNvSpPr>
          <p:nvPr>
            <p:ph sz="half" idx="1"/>
          </p:nvPr>
        </p:nvSpPr>
        <p:spPr>
          <a:xfrm>
            <a:off x="4572000" y="1447800"/>
            <a:ext cx="3810000" cy="4114800"/>
          </a:xfrm>
        </p:spPr>
        <p:txBody>
          <a:bodyPr>
            <a:normAutofit fontScale="92500" lnSpcReduction="10000"/>
          </a:bodyPr>
          <a:lstStyle/>
          <a:p>
            <a:r>
              <a:rPr lang="en-GB" altLang="en-US" sz="2800"/>
              <a:t>In 1939, Germany invaded Poland which had a much larger population of 3 million Jews.</a:t>
            </a:r>
          </a:p>
          <a:p>
            <a:endParaRPr lang="en-GB" altLang="en-US" sz="2800"/>
          </a:p>
          <a:p>
            <a:r>
              <a:rPr lang="en-GB" altLang="en-US" sz="2800"/>
              <a:t>In 1941, Germany invaded Russia which had a population of 5 million Jews.</a:t>
            </a:r>
          </a:p>
          <a:p>
            <a:pPr>
              <a:buFontTx/>
              <a:buNone/>
            </a:pPr>
            <a:endParaRPr lang="en-GB" altLang="en-US" sz="2800"/>
          </a:p>
        </p:txBody>
      </p:sp>
      <p:pic>
        <p:nvPicPr>
          <p:cNvPr id="36868" name="Picture 4" descr="M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80523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49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6867">
                                            <p:txEl>
                                              <p:pRg st="2" end="2"/>
                                            </p:txEl>
                                          </p:spTgt>
                                        </p:tgtEl>
                                        <p:attrNameLst>
                                          <p:attrName>style.visibility</p:attrName>
                                        </p:attrNameLst>
                                      </p:cBhvr>
                                      <p:to>
                                        <p:strVal val="visible"/>
                                      </p:to>
                                    </p:set>
                                    <p:anim calcmode="lin" valueType="num">
                                      <p:cBhvr additive="base">
                                        <p:cTn id="18"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Final Solution</a:t>
            </a:r>
          </a:p>
        </p:txBody>
      </p:sp>
      <p:sp>
        <p:nvSpPr>
          <p:cNvPr id="69635" name="Rectangle 3"/>
          <p:cNvSpPr>
            <a:spLocks noGrp="1" noChangeArrowheads="1"/>
          </p:cNvSpPr>
          <p:nvPr>
            <p:ph idx="1"/>
          </p:nvPr>
        </p:nvSpPr>
        <p:spPr/>
        <p:txBody>
          <a:bodyPr/>
          <a:lstStyle/>
          <a:p>
            <a:r>
              <a:rPr lang="en-US" altLang="en-US"/>
              <a:t>Jews to be rounded up, go through process of selection</a:t>
            </a:r>
          </a:p>
          <a:p>
            <a:endParaRPr lang="en-US" altLang="en-US"/>
          </a:p>
          <a:p>
            <a:r>
              <a:rPr lang="en-US" altLang="en-US"/>
              <a:t>Healthy Jews </a:t>
            </a:r>
            <a:r>
              <a:rPr lang="en-US" altLang="en-US">
                <a:sym typeface="Wingdings" panose="05000000000000000000" pitchFamily="2" charset="2"/>
              </a:rPr>
              <a:t> Labor camps </a:t>
            </a:r>
          </a:p>
          <a:p>
            <a:pPr lvl="1"/>
            <a:r>
              <a:rPr lang="en-US" altLang="en-US">
                <a:sym typeface="Wingdings" panose="05000000000000000000" pitchFamily="2" charset="2"/>
              </a:rPr>
              <a:t>Death through over work and starvation</a:t>
            </a:r>
          </a:p>
          <a:p>
            <a:endParaRPr lang="en-US" altLang="en-US">
              <a:sym typeface="Wingdings" panose="05000000000000000000" pitchFamily="2" charset="2"/>
            </a:endParaRPr>
          </a:p>
          <a:p>
            <a:r>
              <a:rPr lang="en-US" altLang="en-US">
                <a:sym typeface="Wingdings" panose="05000000000000000000" pitchFamily="2" charset="2"/>
              </a:rPr>
              <a:t>Too Young, Too Old, Mothers of young, or unhealthy  Death Camps</a:t>
            </a:r>
          </a:p>
          <a:p>
            <a:endParaRPr lang="en-US" altLang="en-US">
              <a:sym typeface="Wingdings" panose="05000000000000000000" pitchFamily="2" charset="2"/>
            </a:endParaRPr>
          </a:p>
          <a:p>
            <a:endParaRPr lang="en-US" altLang="en-US"/>
          </a:p>
        </p:txBody>
      </p:sp>
    </p:spTree>
    <p:extLst>
      <p:ext uri="{BB962C8B-B14F-4D97-AF65-F5344CB8AC3E}">
        <p14:creationId xmlns:p14="http://schemas.microsoft.com/office/powerpoint/2010/main" val="2578475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04800"/>
            <a:ext cx="9144000" cy="914400"/>
          </a:xfrm>
        </p:spPr>
        <p:txBody>
          <a:bodyPr>
            <a:normAutofit/>
          </a:bodyPr>
          <a:lstStyle/>
          <a:p>
            <a:r>
              <a:rPr lang="en-GB" altLang="en-US" sz="4000"/>
              <a:t>Where were the Death Camps built?</a:t>
            </a:r>
          </a:p>
        </p:txBody>
      </p:sp>
      <p:pic>
        <p:nvPicPr>
          <p:cNvPr id="44035" name="Picture 3"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086600" cy="5102225"/>
          </a:xfrm>
          <a:prstGeom prst="rect">
            <a:avLst/>
          </a:prstGeom>
          <a:noFill/>
          <a:extLst>
            <a:ext uri="{909E8E84-426E-40DD-AFC4-6F175D3DCCD1}">
              <a14:hiddenFill xmlns:a14="http://schemas.microsoft.com/office/drawing/2010/main">
                <a:solidFill>
                  <a:srgbClr val="FFFFFF"/>
                </a:solidFill>
              </a14:hiddenFill>
            </a:ext>
          </a:extLst>
        </p:spPr>
      </p:pic>
      <p:grpSp>
        <p:nvGrpSpPr>
          <p:cNvPr id="44036" name="Group 4"/>
          <p:cNvGrpSpPr>
            <a:grpSpLocks/>
          </p:cNvGrpSpPr>
          <p:nvPr/>
        </p:nvGrpSpPr>
        <p:grpSpPr bwMode="auto">
          <a:xfrm>
            <a:off x="1143000" y="2209800"/>
            <a:ext cx="6553200" cy="4419600"/>
            <a:chOff x="720" y="1440"/>
            <a:chExt cx="4128" cy="2784"/>
          </a:xfrm>
        </p:grpSpPr>
        <p:sp>
          <p:nvSpPr>
            <p:cNvPr id="44037" name="Text Box 5"/>
            <p:cNvSpPr txBox="1">
              <a:spLocks noChangeArrowheads="1"/>
            </p:cNvSpPr>
            <p:nvPr/>
          </p:nvSpPr>
          <p:spPr bwMode="auto">
            <a:xfrm>
              <a:off x="720" y="3936"/>
              <a:ext cx="41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Times New Roman" panose="02020603050405020304" pitchFamily="18" charset="0"/>
                </a:rPr>
                <a:t>Why do you think that they located them here?</a:t>
              </a:r>
            </a:p>
          </p:txBody>
        </p:sp>
        <p:sp>
          <p:nvSpPr>
            <p:cNvPr id="44038" name="Line 6"/>
            <p:cNvSpPr>
              <a:spLocks noChangeShapeType="1"/>
            </p:cNvSpPr>
            <p:nvPr/>
          </p:nvSpPr>
          <p:spPr bwMode="auto">
            <a:xfrm flipH="1" flipV="1">
              <a:off x="3312" y="2352"/>
              <a:ext cx="336" cy="163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Oval 7"/>
            <p:cNvSpPr>
              <a:spLocks noChangeArrowheads="1"/>
            </p:cNvSpPr>
            <p:nvPr/>
          </p:nvSpPr>
          <p:spPr bwMode="auto">
            <a:xfrm>
              <a:off x="2688" y="1440"/>
              <a:ext cx="912" cy="96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40" name="Text Box 8"/>
          <p:cNvSpPr txBox="1">
            <a:spLocks noChangeArrowheads="1"/>
          </p:cNvSpPr>
          <p:nvPr/>
        </p:nvSpPr>
        <p:spPr bwMode="auto">
          <a:xfrm>
            <a:off x="6019800" y="1295400"/>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a:solidFill>
                  <a:schemeClr val="bg2"/>
                </a:solidFill>
                <a:latin typeface="Times New Roman" panose="02020603050405020304" pitchFamily="18" charset="0"/>
              </a:rPr>
              <a:t>The work of the Einsatzgruppen</a:t>
            </a:r>
          </a:p>
        </p:txBody>
      </p:sp>
      <p:sp>
        <p:nvSpPr>
          <p:cNvPr id="44041" name="Line 9"/>
          <p:cNvSpPr>
            <a:spLocks noChangeShapeType="1"/>
          </p:cNvSpPr>
          <p:nvPr/>
        </p:nvSpPr>
        <p:spPr bwMode="auto">
          <a:xfrm flipH="1">
            <a:off x="5943600" y="1905000"/>
            <a:ext cx="762000" cy="53340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Line 10"/>
          <p:cNvSpPr>
            <a:spLocks noChangeShapeType="1"/>
          </p:cNvSpPr>
          <p:nvPr/>
        </p:nvSpPr>
        <p:spPr bwMode="auto">
          <a:xfrm flipH="1">
            <a:off x="6705600" y="1981200"/>
            <a:ext cx="76200" cy="114300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3" name="Line 11"/>
          <p:cNvSpPr>
            <a:spLocks noChangeShapeType="1"/>
          </p:cNvSpPr>
          <p:nvPr/>
        </p:nvSpPr>
        <p:spPr bwMode="auto">
          <a:xfrm>
            <a:off x="6781800" y="2438400"/>
            <a:ext cx="457200" cy="99060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4" name="Line 12"/>
          <p:cNvSpPr>
            <a:spLocks noChangeShapeType="1"/>
          </p:cNvSpPr>
          <p:nvPr/>
        </p:nvSpPr>
        <p:spPr bwMode="auto">
          <a:xfrm flipH="1">
            <a:off x="5562600" y="1676400"/>
            <a:ext cx="685800" cy="7620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86681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p:cNvPicPr>
            <a:picLocks noChangeAspect="1" noChangeArrowheads="1"/>
          </p:cNvPicPr>
          <p:nvPr/>
        </p:nvPicPr>
        <p:blipFill>
          <a:blip r:embed="rId3" cstate="print"/>
          <a:srcRect/>
          <a:stretch>
            <a:fillRect/>
          </a:stretch>
        </p:blipFill>
        <p:spPr bwMode="auto">
          <a:xfrm>
            <a:off x="0" y="919163"/>
            <a:ext cx="9144000" cy="5938837"/>
          </a:xfrm>
          <a:prstGeom prst="rect">
            <a:avLst/>
          </a:prstGeom>
          <a:noFill/>
          <a:ln w="9525">
            <a:noFill/>
            <a:miter lim="800000"/>
            <a:headEnd/>
            <a:tailEnd/>
          </a:ln>
        </p:spPr>
      </p:pic>
      <p:sp>
        <p:nvSpPr>
          <p:cNvPr id="15363" name="Text Box 1027"/>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lgn="ctr" eaLnBrk="0" hangingPunct="0">
              <a:spcBef>
                <a:spcPct val="50000"/>
              </a:spcBef>
              <a:defRPr/>
            </a:pPr>
            <a:r>
              <a:rPr lang="en-US">
                <a:solidFill>
                  <a:schemeClr val="bg1"/>
                </a:solidFill>
                <a:effectLst>
                  <a:outerShdw blurRad="38100" dist="38100" dir="2700000" algn="tl">
                    <a:srgbClr val="808080"/>
                  </a:outerShdw>
                </a:effectLst>
                <a:latin typeface="Times New Roman" charset="0"/>
                <a:cs typeface="+mn-cs"/>
              </a:rPr>
              <a:t>A MAP OF THE CONCENTRATION CAMPS AND DEATH CAMPS USED BY THE NAZIS.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1143000"/>
          </a:xfrm>
        </p:spPr>
        <p:txBody>
          <a:bodyPr>
            <a:normAutofit fontScale="90000"/>
          </a:bodyPr>
          <a:lstStyle/>
          <a:p>
            <a:r>
              <a:rPr lang="en-GB" altLang="en-US"/>
              <a:t>Children Dying of Starvation in the Warsaw Ghetto</a:t>
            </a:r>
          </a:p>
        </p:txBody>
      </p:sp>
      <p:pic>
        <p:nvPicPr>
          <p:cNvPr id="47107" name="Picture 3" descr="Gheto lif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259263" cy="44958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Ghetto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4724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33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box(out)">
                                      <p:cBhvr>
                                        <p:cTn id="12"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148638" cy="1066800"/>
          </a:xfrm>
        </p:spPr>
        <p:txBody>
          <a:bodyPr/>
          <a:lstStyle/>
          <a:p>
            <a:r>
              <a:rPr lang="en-GB" altLang="en-US"/>
              <a:t>The Ovens at Dachau</a:t>
            </a:r>
          </a:p>
        </p:txBody>
      </p:sp>
      <p:pic>
        <p:nvPicPr>
          <p:cNvPr id="59395" name="Picture 3" descr="dach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629400" cy="42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91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38200" y="228600"/>
            <a:ext cx="7848600" cy="1066800"/>
          </a:xfrm>
        </p:spPr>
        <p:txBody>
          <a:bodyPr>
            <a:normAutofit/>
          </a:bodyPr>
          <a:lstStyle/>
          <a:p>
            <a:r>
              <a:rPr lang="en-GB" altLang="en-US" sz="4000"/>
              <a:t>Dead bodies waiting to be processed</a:t>
            </a:r>
          </a:p>
        </p:txBody>
      </p:sp>
      <p:pic>
        <p:nvPicPr>
          <p:cNvPr id="60419" name="Picture 3" descr="MAUTHA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465931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23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ox(in)">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r>
              <a:rPr lang="en-US" sz="5400" dirty="0" smtClean="0"/>
              <a:t>#2The Pope, who made no public statement against Nazi Policy</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457200"/>
            <a:ext cx="7772400" cy="1143000"/>
          </a:xfrm>
        </p:spPr>
        <p:txBody>
          <a:bodyPr>
            <a:normAutofit/>
          </a:bodyPr>
          <a:lstStyle/>
          <a:p>
            <a:r>
              <a:rPr lang="en-GB" altLang="en-US" sz="4000" dirty="0"/>
              <a:t>Shoes waiting to be </a:t>
            </a:r>
            <a:r>
              <a:rPr lang="en-GB" altLang="en-US" sz="4000" dirty="0" smtClean="0"/>
              <a:t>processed</a:t>
            </a:r>
            <a:endParaRPr lang="en-GB" altLang="en-US" sz="4000" dirty="0"/>
          </a:p>
        </p:txBody>
      </p:sp>
      <p:pic>
        <p:nvPicPr>
          <p:cNvPr id="61443" name="Picture 3" descr="ShoeHe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181600" cy="3976688"/>
          </a:xfrm>
          <a:prstGeom prst="rect">
            <a:avLst/>
          </a:prstGeom>
          <a:noFill/>
          <a:extLst>
            <a:ext uri="{909E8E84-426E-40DD-AFC4-6F175D3DCCD1}">
              <a14:hiddenFill xmlns:a14="http://schemas.microsoft.com/office/drawing/2010/main">
                <a:solidFill>
                  <a:srgbClr val="FFFFFF"/>
                </a:solidFill>
              </a14:hiddenFill>
            </a:ext>
          </a:extLst>
        </p:spPr>
      </p:pic>
      <p:sp>
        <p:nvSpPr>
          <p:cNvPr id="61444" name="Text Box 4"/>
          <p:cNvSpPr txBox="1">
            <a:spLocks noChangeArrowheads="1"/>
          </p:cNvSpPr>
          <p:nvPr/>
        </p:nvSpPr>
        <p:spPr bwMode="auto">
          <a:xfrm>
            <a:off x="381000" y="57150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a:latin typeface="Times New Roman" panose="02020603050405020304" pitchFamily="18" charset="0"/>
              </a:rPr>
              <a:t>Taken inside a huge glass case in the Auschwitz Museum. This represents one day's collection at the peak of the gassings, about twenty five thousand pairs.</a:t>
            </a:r>
            <a:r>
              <a:rPr lang="en-GB" altLang="en-US" sz="2400">
                <a:latin typeface="Times New Roman" panose="02020603050405020304" pitchFamily="18" charset="0"/>
              </a:rPr>
              <a:t> </a:t>
            </a:r>
          </a:p>
        </p:txBody>
      </p:sp>
    </p:spTree>
    <p:extLst>
      <p:ext uri="{BB962C8B-B14F-4D97-AF65-F5344CB8AC3E}">
        <p14:creationId xmlns:p14="http://schemas.microsoft.com/office/powerpoint/2010/main" val="310916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ox(out)">
                                      <p:cBhvr>
                                        <p:cTn id="7" dur="5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 calcmode="lin" valueType="num">
                                      <p:cBhvr additive="base">
                                        <p:cTn id="12" dur="500" fill="hold"/>
                                        <p:tgtEl>
                                          <p:spTgt spid="61444"/>
                                        </p:tgtEl>
                                        <p:attrNameLst>
                                          <p:attrName>ppt_x</p:attrName>
                                        </p:attrNameLst>
                                      </p:cBhvr>
                                      <p:tavLst>
                                        <p:tav tm="0">
                                          <p:val>
                                            <p:strVal val="1+#ppt_w/2"/>
                                          </p:val>
                                        </p:tav>
                                        <p:tav tm="100000">
                                          <p:val>
                                            <p:strVal val="#ppt_x"/>
                                          </p:val>
                                        </p:tav>
                                      </p:tavLst>
                                    </p:anim>
                                    <p:anim calcmode="lin" valueType="num">
                                      <p:cBhvr additive="base">
                                        <p:cTn id="13"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lstStyle/>
          <a:p>
            <a:r>
              <a:rPr lang="en-GB" altLang="en-US"/>
              <a:t>Destruction Through Work</a:t>
            </a:r>
          </a:p>
        </p:txBody>
      </p:sp>
      <p:pic>
        <p:nvPicPr>
          <p:cNvPr id="62467" name="Picture 3" descr="MAUTHA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229600" cy="3030538"/>
          </a:xfrm>
          <a:prstGeom prst="rect">
            <a:avLst/>
          </a:prstGeom>
          <a:noFill/>
          <a:extLst>
            <a:ext uri="{909E8E84-426E-40DD-AFC4-6F175D3DCCD1}">
              <a14:hiddenFill xmlns:a14="http://schemas.microsoft.com/office/drawing/2010/main">
                <a:solidFill>
                  <a:srgbClr val="FFFFFF"/>
                </a:solidFill>
              </a14:hiddenFill>
            </a:ext>
          </a:extLst>
        </p:spPr>
      </p:pic>
      <p:sp>
        <p:nvSpPr>
          <p:cNvPr id="62468" name="Text Box 4"/>
          <p:cNvSpPr txBox="1">
            <a:spLocks noChangeArrowheads="1"/>
          </p:cNvSpPr>
          <p:nvPr/>
        </p:nvSpPr>
        <p:spPr bwMode="auto">
          <a:xfrm>
            <a:off x="1143000" y="4953000"/>
            <a:ext cx="708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Times New Roman" panose="02020603050405020304" pitchFamily="18" charset="0"/>
              </a:rPr>
              <a:t>This photo was taken by the Nazis to show just how you could quite literally work the fat of the Jews by feeding them 200 calories a day</a:t>
            </a:r>
          </a:p>
        </p:txBody>
      </p:sp>
    </p:spTree>
    <p:extLst>
      <p:ext uri="{BB962C8B-B14F-4D97-AF65-F5344CB8AC3E}">
        <p14:creationId xmlns:p14="http://schemas.microsoft.com/office/powerpoint/2010/main" val="2906290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box(in)">
                                      <p:cBhvr>
                                        <p:cTn id="7" dur="500"/>
                                        <p:tgtEl>
                                          <p:spTgt spid="62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 calcmode="lin" valueType="num">
                                      <p:cBhvr additive="base">
                                        <p:cTn id="12" dur="500" fill="hold"/>
                                        <p:tgtEl>
                                          <p:spTgt spid="62468"/>
                                        </p:tgtEl>
                                        <p:attrNameLst>
                                          <p:attrName>ppt_x</p:attrName>
                                        </p:attrNameLst>
                                      </p:cBhvr>
                                      <p:tavLst>
                                        <p:tav tm="0">
                                          <p:val>
                                            <p:strVal val="0-#ppt_w/2"/>
                                          </p:val>
                                        </p:tav>
                                        <p:tav tm="100000">
                                          <p:val>
                                            <p:strVal val="#ppt_x"/>
                                          </p:val>
                                        </p:tav>
                                      </p:tavLst>
                                    </p:anim>
                                    <p:anim calcmode="lin" valueType="num">
                                      <p:cBhvr additive="base">
                                        <p:cTn id="13"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1143000"/>
          </a:xfrm>
        </p:spPr>
        <p:txBody>
          <a:bodyPr/>
          <a:lstStyle/>
          <a:p>
            <a:r>
              <a:rPr lang="en-GB" altLang="en-US"/>
              <a:t>Destruction Through Work</a:t>
            </a:r>
          </a:p>
        </p:txBody>
      </p:sp>
      <p:pic>
        <p:nvPicPr>
          <p:cNvPr id="63491" name="Picture 3" descr="MAUTHA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239000" cy="3902075"/>
          </a:xfrm>
          <a:prstGeom prst="rect">
            <a:avLst/>
          </a:prstGeom>
          <a:noFill/>
          <a:extLst>
            <a:ext uri="{909E8E84-426E-40DD-AFC4-6F175D3DCCD1}">
              <a14:hiddenFill xmlns:a14="http://schemas.microsoft.com/office/drawing/2010/main">
                <a:solidFill>
                  <a:srgbClr val="FFFFFF"/>
                </a:solidFill>
              </a14:hiddenFill>
            </a:ext>
          </a:extLst>
        </p:spPr>
      </p:pic>
      <p:sp>
        <p:nvSpPr>
          <p:cNvPr id="63492" name="Text Box 4"/>
          <p:cNvSpPr txBox="1">
            <a:spLocks noChangeArrowheads="1"/>
          </p:cNvSpPr>
          <p:nvPr/>
        </p:nvSpPr>
        <p:spPr bwMode="auto">
          <a:xfrm>
            <a:off x="914400" y="54864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Times New Roman" panose="02020603050405020304" pitchFamily="18" charset="0"/>
              </a:rPr>
              <a:t>Same group of Jews 6 weeks later</a:t>
            </a:r>
          </a:p>
        </p:txBody>
      </p:sp>
    </p:spTree>
    <p:extLst>
      <p:ext uri="{BB962C8B-B14F-4D97-AF65-F5344CB8AC3E}">
        <p14:creationId xmlns:p14="http://schemas.microsoft.com/office/powerpoint/2010/main" val="383946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ox(out)">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438400" y="3743325"/>
            <a:ext cx="6705600" cy="3114675"/>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04800" y="0"/>
            <a:ext cx="4876800" cy="3576638"/>
          </a:xfrm>
          <a:prstGeom prst="rect">
            <a:avLst/>
          </a:prstGeom>
          <a:noFill/>
          <a:ln w="9525">
            <a:noFill/>
            <a:miter lim="800000"/>
            <a:headEnd/>
            <a:tailEnd/>
          </a:ln>
        </p:spPr>
      </p:pic>
      <p:sp>
        <p:nvSpPr>
          <p:cNvPr id="11268" name="Text Box 4"/>
          <p:cNvSpPr txBox="1">
            <a:spLocks noChangeArrowheads="1"/>
          </p:cNvSpPr>
          <p:nvPr/>
        </p:nvSpPr>
        <p:spPr bwMode="auto">
          <a:xfrm>
            <a:off x="5257800" y="0"/>
            <a:ext cx="3048000" cy="3416300"/>
          </a:xfrm>
          <a:prstGeom prst="rect">
            <a:avLst/>
          </a:prstGeom>
          <a:noFill/>
          <a:ln w="9525">
            <a:noFill/>
            <a:miter lim="800000"/>
            <a:headEnd/>
            <a:tailEnd/>
          </a:ln>
        </p:spPr>
        <p:txBody>
          <a:bodyPr>
            <a:spAutoFit/>
          </a:bodyPr>
          <a:lstStyle/>
          <a:p>
            <a:pPr eaLnBrk="0" hangingPunct="0">
              <a:spcBef>
                <a:spcPct val="50000"/>
              </a:spcBef>
            </a:pPr>
            <a:r>
              <a:rPr lang="en-US" b="1">
                <a:solidFill>
                  <a:schemeClr val="bg1"/>
                </a:solidFill>
              </a:rPr>
              <a:t>16 of the 44 children taken from a French children’s home.</a:t>
            </a:r>
          </a:p>
          <a:p>
            <a:pPr eaLnBrk="0" hangingPunct="0">
              <a:spcBef>
                <a:spcPct val="50000"/>
              </a:spcBef>
            </a:pPr>
            <a:r>
              <a:rPr lang="en-US" b="1">
                <a:solidFill>
                  <a:schemeClr val="bg1"/>
                </a:solidFill>
              </a:rPr>
              <a:t>They were sent to a concentration camp and later to Auschwitz.</a:t>
            </a:r>
          </a:p>
          <a:p>
            <a:pPr eaLnBrk="0" hangingPunct="0">
              <a:spcBef>
                <a:spcPct val="50000"/>
              </a:spcBef>
            </a:pPr>
            <a:r>
              <a:rPr lang="en-US" b="1">
                <a:solidFill>
                  <a:schemeClr val="bg1"/>
                </a:solidFill>
              </a:rPr>
              <a:t>ONLY 1 SURVIVED</a:t>
            </a:r>
          </a:p>
        </p:txBody>
      </p:sp>
      <p:sp>
        <p:nvSpPr>
          <p:cNvPr id="16389" name="Text Box 5"/>
          <p:cNvSpPr txBox="1">
            <a:spLocks noChangeArrowheads="1"/>
          </p:cNvSpPr>
          <p:nvPr/>
        </p:nvSpPr>
        <p:spPr bwMode="auto">
          <a:xfrm>
            <a:off x="0" y="4724400"/>
            <a:ext cx="2362200" cy="1570038"/>
          </a:xfrm>
          <a:prstGeom prst="rect">
            <a:avLst/>
          </a:prstGeom>
          <a:noFill/>
          <a:ln w="9525">
            <a:noFill/>
            <a:miter lim="800000"/>
            <a:headEnd/>
            <a:tailEnd/>
          </a:ln>
        </p:spPr>
        <p:txBody>
          <a:bodyPr>
            <a:spAutoFit/>
          </a:bodyPr>
          <a:lstStyle/>
          <a:p>
            <a:pPr algn="r" eaLnBrk="0" hangingPunct="0">
              <a:spcBef>
                <a:spcPct val="50000"/>
              </a:spcBef>
            </a:pPr>
            <a:r>
              <a:rPr lang="en-US" b="1">
                <a:solidFill>
                  <a:schemeClr val="bg1"/>
                </a:solidFill>
              </a:rPr>
              <a:t>A group of children at a concentration camp in Poland.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3390900" cy="4267200"/>
          </a:xfrm>
          <a:prstGeom prst="rect">
            <a:avLst/>
          </a:prstGeom>
          <a:noFill/>
          <a:ln w="9525">
            <a:noFill/>
            <a:miter lim="800000"/>
            <a:headEnd/>
            <a:tailEnd/>
          </a:ln>
        </p:spPr>
      </p:pic>
      <p:sp>
        <p:nvSpPr>
          <p:cNvPr id="12291" name="Text Box 3"/>
          <p:cNvSpPr txBox="1">
            <a:spLocks noChangeArrowheads="1"/>
          </p:cNvSpPr>
          <p:nvPr/>
        </p:nvSpPr>
        <p:spPr bwMode="auto">
          <a:xfrm>
            <a:off x="3429000" y="304800"/>
            <a:ext cx="5029200" cy="1384300"/>
          </a:xfrm>
          <a:prstGeom prst="rect">
            <a:avLst/>
          </a:prstGeom>
          <a:noFill/>
          <a:ln w="9525">
            <a:noFill/>
            <a:miter lim="800000"/>
            <a:headEnd/>
            <a:tailEnd/>
          </a:ln>
        </p:spPr>
        <p:txBody>
          <a:bodyPr>
            <a:spAutoFit/>
          </a:bodyPr>
          <a:lstStyle/>
          <a:p>
            <a:pPr eaLnBrk="0" hangingPunct="0">
              <a:spcBef>
                <a:spcPts val="500"/>
              </a:spcBef>
              <a:spcAft>
                <a:spcPts val="500"/>
              </a:spcAft>
            </a:pPr>
            <a:r>
              <a:rPr lang="en-US" sz="2800" b="1" dirty="0"/>
              <a:t>Part of a stockpile of </a:t>
            </a:r>
            <a:r>
              <a:rPr lang="en-US" sz="2800" b="1" dirty="0" err="1"/>
              <a:t>Zyklon</a:t>
            </a:r>
            <a:r>
              <a:rPr lang="en-US" sz="2800" b="1" dirty="0"/>
              <a:t>-B poison gas pellets found at </a:t>
            </a:r>
            <a:r>
              <a:rPr lang="en-US" sz="2800" b="1" dirty="0" err="1"/>
              <a:t>Majdanek</a:t>
            </a:r>
            <a:r>
              <a:rPr lang="en-US" sz="2800" b="1" dirty="0"/>
              <a:t> death camp. </a:t>
            </a:r>
          </a:p>
        </p:txBody>
      </p:sp>
      <p:pic>
        <p:nvPicPr>
          <p:cNvPr id="17412" name="Picture 4"/>
          <p:cNvPicPr>
            <a:picLocks noChangeAspect="1" noChangeArrowheads="1"/>
          </p:cNvPicPr>
          <p:nvPr/>
        </p:nvPicPr>
        <p:blipFill>
          <a:blip r:embed="rId4" cstate="print"/>
          <a:srcRect/>
          <a:stretch>
            <a:fillRect/>
          </a:stretch>
        </p:blipFill>
        <p:spPr bwMode="auto">
          <a:xfrm>
            <a:off x="4195763" y="1828800"/>
            <a:ext cx="4948237" cy="5029200"/>
          </a:xfrm>
          <a:prstGeom prst="rect">
            <a:avLst/>
          </a:prstGeom>
          <a:noFill/>
          <a:ln w="9525">
            <a:noFill/>
            <a:miter lim="800000"/>
            <a:headEnd/>
            <a:tailEnd/>
          </a:ln>
        </p:spPr>
      </p:pic>
      <p:sp>
        <p:nvSpPr>
          <p:cNvPr id="17413" name="Text Box 5"/>
          <p:cNvSpPr txBox="1">
            <a:spLocks noChangeArrowheads="1"/>
          </p:cNvSpPr>
          <p:nvPr/>
        </p:nvSpPr>
        <p:spPr bwMode="auto">
          <a:xfrm>
            <a:off x="0" y="3781425"/>
            <a:ext cx="4191000" cy="3076575"/>
          </a:xfrm>
          <a:prstGeom prst="rect">
            <a:avLst/>
          </a:prstGeom>
          <a:solidFill>
            <a:schemeClr val="tx1"/>
          </a:solidFill>
          <a:ln w="9525">
            <a:noFill/>
            <a:miter lim="800000"/>
            <a:headEnd/>
            <a:tailEnd/>
          </a:ln>
        </p:spPr>
        <p:txBody>
          <a:bodyPr>
            <a:spAutoFit/>
          </a:bodyPr>
          <a:lstStyle/>
          <a:p>
            <a:pPr eaLnBrk="0" hangingPunct="0">
              <a:spcBef>
                <a:spcPts val="500"/>
              </a:spcBef>
              <a:spcAft>
                <a:spcPts val="500"/>
              </a:spcAft>
            </a:pPr>
            <a:r>
              <a:rPr lang="en-US" b="1">
                <a:solidFill>
                  <a:schemeClr val="bg1"/>
                </a:solidFill>
              </a:rPr>
              <a:t>Before poison gas was used , Jews were gassed in mobile gas vans.  Carbon monoxide gas from the engine’s exhaust was fed into the sealed rear compartment.  Victims were dead by the time they reached the burial site.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304800" y="228600"/>
            <a:ext cx="8382000" cy="6191250"/>
          </a:xfrm>
          <a:prstGeom prst="rect">
            <a:avLst/>
          </a:prstGeom>
          <a:noFill/>
          <a:ln w="9525">
            <a:noFill/>
            <a:miter lim="800000"/>
            <a:headEnd/>
            <a:tailEnd/>
          </a:ln>
        </p:spPr>
      </p:pic>
      <p:sp>
        <p:nvSpPr>
          <p:cNvPr id="13315" name="Text Box 4"/>
          <p:cNvSpPr txBox="1">
            <a:spLocks noChangeArrowheads="1"/>
          </p:cNvSpPr>
          <p:nvPr/>
        </p:nvSpPr>
        <p:spPr bwMode="auto">
          <a:xfrm>
            <a:off x="4800600" y="304800"/>
            <a:ext cx="3810000" cy="1006475"/>
          </a:xfrm>
          <a:prstGeom prst="rect">
            <a:avLst/>
          </a:prstGeom>
          <a:solidFill>
            <a:schemeClr val="tx1"/>
          </a:solidFill>
          <a:ln w="9525">
            <a:noFill/>
            <a:miter lim="800000"/>
            <a:headEnd/>
            <a:tailEnd/>
          </a:ln>
        </p:spPr>
        <p:txBody>
          <a:bodyPr>
            <a:spAutoFit/>
          </a:bodyPr>
          <a:lstStyle/>
          <a:p>
            <a:pPr algn="ctr" eaLnBrk="0" hangingPunct="0">
              <a:spcBef>
                <a:spcPct val="50000"/>
              </a:spcBef>
            </a:pPr>
            <a:r>
              <a:rPr lang="en-US" sz="3000" b="1">
                <a:solidFill>
                  <a:schemeClr val="bg1"/>
                </a:solidFill>
              </a:rPr>
              <a:t>Smoke rises as the bodies are burnt.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304800" y="173038"/>
          <a:ext cx="8534400" cy="6684962"/>
        </p:xfrm>
        <a:graphic>
          <a:graphicData uri="http://schemas.openxmlformats.org/presentationml/2006/ole">
            <mc:AlternateContent xmlns:mc="http://schemas.openxmlformats.org/markup-compatibility/2006">
              <mc:Choice xmlns:v="urn:schemas-microsoft-com:vml" Requires="v">
                <p:oleObj spid="_x0000_s1053" name="PhotoHouse" r:id="rId4" imgW="3753374" imgH="2896004" progId="">
                  <p:embed/>
                </p:oleObj>
              </mc:Choice>
              <mc:Fallback>
                <p:oleObj name="PhotoHouse" r:id="rId4" imgW="3753374" imgH="2896004"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3038"/>
                        <a:ext cx="8534400" cy="66849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6"/>
          <p:cNvSpPr txBox="1">
            <a:spLocks noChangeArrowheads="1"/>
          </p:cNvSpPr>
          <p:nvPr/>
        </p:nvSpPr>
        <p:spPr bwMode="auto">
          <a:xfrm>
            <a:off x="304800" y="0"/>
            <a:ext cx="8534400" cy="1200150"/>
          </a:xfrm>
          <a:prstGeom prst="rect">
            <a:avLst/>
          </a:prstGeom>
          <a:solidFill>
            <a:schemeClr val="tx1"/>
          </a:solidFill>
          <a:ln w="9525">
            <a:solidFill>
              <a:schemeClr val="tx1"/>
            </a:solidFill>
            <a:miter lim="800000"/>
            <a:headEnd/>
            <a:tailEnd/>
          </a:ln>
        </p:spPr>
        <p:txBody>
          <a:bodyPr>
            <a:spAutoFit/>
          </a:bodyPr>
          <a:lstStyle/>
          <a:p>
            <a:pPr eaLnBrk="0" hangingPunct="0">
              <a:spcBef>
                <a:spcPts val="500"/>
              </a:spcBef>
              <a:spcAft>
                <a:spcPts val="500"/>
              </a:spcAft>
            </a:pPr>
            <a:r>
              <a:rPr lang="en-US" b="1">
                <a:solidFill>
                  <a:schemeClr val="bg1"/>
                </a:solidFill>
              </a:rPr>
              <a:t>Jewish women, some holding infants, are forced to wait in a line before their execution by Germans and Ukrainian collaborators.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4724400" cy="320992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343400" y="3086100"/>
            <a:ext cx="4800600" cy="3771900"/>
          </a:xfrm>
          <a:prstGeom prst="rect">
            <a:avLst/>
          </a:prstGeom>
          <a:noFill/>
          <a:ln w="9525">
            <a:noFill/>
            <a:miter lim="800000"/>
            <a:headEnd/>
            <a:tailEnd/>
          </a:ln>
        </p:spPr>
      </p:pic>
      <p:sp>
        <p:nvSpPr>
          <p:cNvPr id="15364" name="Text Box 4"/>
          <p:cNvSpPr txBox="1">
            <a:spLocks noChangeArrowheads="1"/>
          </p:cNvSpPr>
          <p:nvPr/>
        </p:nvSpPr>
        <p:spPr bwMode="auto">
          <a:xfrm>
            <a:off x="457200" y="4495800"/>
            <a:ext cx="3886200" cy="2246769"/>
          </a:xfrm>
          <a:prstGeom prst="rect">
            <a:avLst/>
          </a:prstGeom>
          <a:noFill/>
          <a:ln w="9525">
            <a:noFill/>
            <a:miter lim="800000"/>
            <a:headEnd/>
            <a:tailEnd/>
          </a:ln>
        </p:spPr>
        <p:txBody>
          <a:bodyPr>
            <a:spAutoFit/>
          </a:bodyPr>
          <a:lstStyle/>
          <a:p>
            <a:pPr algn="r" eaLnBrk="0" hangingPunct="0">
              <a:spcBef>
                <a:spcPts val="500"/>
              </a:spcBef>
              <a:spcAft>
                <a:spcPts val="500"/>
              </a:spcAft>
            </a:pPr>
            <a:r>
              <a:rPr lang="en-US" sz="2800" b="1" dirty="0"/>
              <a:t>After liberation, an Allied soldier displays a stash of gold wedding rings taken from victims at Buchenwald.</a:t>
            </a:r>
          </a:p>
        </p:txBody>
      </p:sp>
      <p:sp>
        <p:nvSpPr>
          <p:cNvPr id="15365" name="Text Box 5"/>
          <p:cNvSpPr txBox="1">
            <a:spLocks noChangeArrowheads="1"/>
          </p:cNvSpPr>
          <p:nvPr/>
        </p:nvSpPr>
        <p:spPr bwMode="auto">
          <a:xfrm>
            <a:off x="4724400" y="457200"/>
            <a:ext cx="3048000" cy="2246769"/>
          </a:xfrm>
          <a:prstGeom prst="rect">
            <a:avLst/>
          </a:prstGeom>
          <a:noFill/>
          <a:ln w="9525">
            <a:noFill/>
            <a:miter lim="800000"/>
            <a:headEnd/>
            <a:tailEnd/>
          </a:ln>
        </p:spPr>
        <p:txBody>
          <a:bodyPr>
            <a:spAutoFit/>
          </a:bodyPr>
          <a:lstStyle/>
          <a:p>
            <a:pPr eaLnBrk="0" hangingPunct="0">
              <a:spcBef>
                <a:spcPct val="50000"/>
              </a:spcBef>
            </a:pPr>
            <a:r>
              <a:rPr lang="en-US" sz="2800" b="1" dirty="0"/>
              <a:t>Bales of hair shaven from women at Auschwitz, used to make felt-yarn.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y Documents\horrific grave at Belsen.gif"/>
          <p:cNvPicPr>
            <a:picLocks noChangeAspect="1" noChangeArrowheads="1"/>
          </p:cNvPicPr>
          <p:nvPr/>
        </p:nvPicPr>
        <p:blipFill>
          <a:blip r:embed="rId3" cstate="print"/>
          <a:srcRect/>
          <a:stretch>
            <a:fillRect/>
          </a:stretch>
        </p:blipFill>
        <p:spPr bwMode="auto">
          <a:xfrm>
            <a:off x="1371600" y="228600"/>
            <a:ext cx="6705600" cy="6265863"/>
          </a:xfrm>
          <a:prstGeom prst="rect">
            <a:avLst/>
          </a:prstGeom>
          <a:noFill/>
          <a:ln w="9525">
            <a:noFill/>
            <a:miter lim="800000"/>
            <a:headEnd/>
            <a:tailEnd/>
          </a:ln>
        </p:spPr>
      </p:pic>
      <p:sp>
        <p:nvSpPr>
          <p:cNvPr id="2051" name="Text Box 3"/>
          <p:cNvSpPr txBox="1">
            <a:spLocks noChangeArrowheads="1"/>
          </p:cNvSpPr>
          <p:nvPr/>
        </p:nvSpPr>
        <p:spPr bwMode="auto">
          <a:xfrm>
            <a:off x="0" y="228600"/>
            <a:ext cx="3276600" cy="3416300"/>
          </a:xfrm>
          <a:prstGeom prst="rect">
            <a:avLst/>
          </a:prstGeom>
          <a:solidFill>
            <a:schemeClr val="bg1"/>
          </a:solidFill>
          <a:ln w="9525">
            <a:noFill/>
            <a:miter lim="800000"/>
            <a:headEnd/>
            <a:tailEnd/>
          </a:ln>
        </p:spPr>
        <p:txBody>
          <a:bodyPr>
            <a:spAutoFit/>
          </a:bodyPr>
          <a:lstStyle/>
          <a:p>
            <a:pPr eaLnBrk="0" hangingPunct="0">
              <a:spcBef>
                <a:spcPct val="50000"/>
              </a:spcBef>
            </a:pPr>
            <a:r>
              <a:rPr lang="en-US"/>
              <a:t>D. Between 1939 &amp;1945  1. </a:t>
            </a:r>
            <a:r>
              <a:rPr lang="en-US" sz="3000" b="1"/>
              <a:t>six</a:t>
            </a:r>
            <a:r>
              <a:rPr lang="en-US" sz="3600" b="1"/>
              <a:t> </a:t>
            </a:r>
            <a:r>
              <a:rPr lang="en-US" sz="3000" b="1"/>
              <a:t>million </a:t>
            </a:r>
            <a:r>
              <a:rPr lang="en-US"/>
              <a:t>Jews were murdered, along with hundreds of thousands of others    </a:t>
            </a:r>
          </a:p>
          <a:p>
            <a:pPr eaLnBrk="0" hangingPunct="0">
              <a:spcBef>
                <a:spcPct val="50000"/>
              </a:spcBef>
            </a:pPr>
            <a:r>
              <a:rPr lang="en-US"/>
              <a:t> a. Gypsies, Jehovah’s Witnesses, disabled and the mentally ill.  </a:t>
            </a:r>
          </a:p>
        </p:txBody>
      </p:sp>
    </p:spTree>
    <p:extLst>
      <p:ext uri="{BB962C8B-B14F-4D97-AF65-F5344CB8AC3E}">
        <p14:creationId xmlns:p14="http://schemas.microsoft.com/office/powerpoint/2010/main" val="2628145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0-#ppt_w/2"/>
                                          </p:val>
                                        </p:tav>
                                        <p:tav tm="100000">
                                          <p:val>
                                            <p:strVal val="#ppt_x"/>
                                          </p:val>
                                        </p:tav>
                                      </p:tavLst>
                                    </p:anim>
                                    <p:anim calcmode="lin" valueType="num">
                                      <p:cBhvr additive="base">
                                        <p:cTn id="13"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t>U.S. and World Response</a:t>
            </a:r>
          </a:p>
        </p:txBody>
      </p:sp>
      <p:sp>
        <p:nvSpPr>
          <p:cNvPr id="15363" name="Rectangle 3"/>
          <p:cNvSpPr>
            <a:spLocks noGrp="1" noChangeArrowheads="1"/>
          </p:cNvSpPr>
          <p:nvPr>
            <p:ph idx="1"/>
          </p:nvPr>
        </p:nvSpPr>
        <p:spPr>
          <a:xfrm>
            <a:off x="457200" y="1600200"/>
            <a:ext cx="8229600" cy="4953000"/>
          </a:xfrm>
        </p:spPr>
        <p:txBody>
          <a:bodyPr>
            <a:normAutofit lnSpcReduction="10000"/>
          </a:bodyPr>
          <a:lstStyle/>
          <a:p>
            <a:pPr>
              <a:lnSpc>
                <a:spcPct val="80000"/>
              </a:lnSpc>
            </a:pPr>
            <a:r>
              <a:rPr lang="en-US" altLang="en-US" sz="3600" b="1" u="sng" dirty="0"/>
              <a:t>Evian Conference</a:t>
            </a:r>
            <a:r>
              <a:rPr lang="en-US" altLang="en-US" sz="3600" dirty="0"/>
              <a:t> - summer of 1938 in Evian, France.</a:t>
            </a:r>
          </a:p>
          <a:p>
            <a:pPr lvl="1">
              <a:lnSpc>
                <a:spcPct val="80000"/>
              </a:lnSpc>
            </a:pPr>
            <a:r>
              <a:rPr lang="en-US" altLang="en-US" sz="3200" dirty="0"/>
              <a:t>32 countries met to discuss what to do about the Jewish refugees who were trying to leave Germany and Austria.</a:t>
            </a:r>
          </a:p>
          <a:p>
            <a:pPr lvl="1">
              <a:lnSpc>
                <a:spcPct val="80000"/>
              </a:lnSpc>
            </a:pPr>
            <a:r>
              <a:rPr lang="en-US" altLang="en-US" sz="3200" dirty="0"/>
              <a:t>Despite voicing feelings of sympathy, most countries made excuses for not accepting more refugees.</a:t>
            </a:r>
          </a:p>
          <a:p>
            <a:pPr lvl="1">
              <a:lnSpc>
                <a:spcPct val="80000"/>
              </a:lnSpc>
            </a:pPr>
            <a:endParaRPr lang="en-US" altLang="en-US" sz="3200" dirty="0"/>
          </a:p>
          <a:p>
            <a:pPr>
              <a:lnSpc>
                <a:spcPct val="80000"/>
              </a:lnSpc>
            </a:pPr>
            <a:endParaRPr lang="en-US" altLang="en-US" sz="3600" dirty="0"/>
          </a:p>
          <a:p>
            <a:pPr>
              <a:lnSpc>
                <a:spcPct val="80000"/>
              </a:lnSpc>
            </a:pPr>
            <a:r>
              <a:rPr lang="en-US" altLang="en-US" sz="3600" dirty="0"/>
              <a:t>Anti-Semitic attitudes played a role in the failure to help refugees.</a:t>
            </a:r>
          </a:p>
          <a:p>
            <a:pPr>
              <a:lnSpc>
                <a:spcPct val="80000"/>
              </a:lnSpc>
            </a:pPr>
            <a:endParaRPr lang="en-US" altLang="en-US" sz="2000" dirty="0"/>
          </a:p>
          <a:p>
            <a:pPr>
              <a:lnSpc>
                <a:spcPct val="80000"/>
              </a:lnSpc>
            </a:pPr>
            <a:endParaRPr lang="en-US" altLang="en-US" sz="2000" dirty="0"/>
          </a:p>
        </p:txBody>
      </p:sp>
    </p:spTree>
    <p:extLst>
      <p:ext uri="{BB962C8B-B14F-4D97-AF65-F5344CB8AC3E}">
        <p14:creationId xmlns:p14="http://schemas.microsoft.com/office/powerpoint/2010/main" val="108420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5400" dirty="0" smtClean="0"/>
              <a:t>#3 An American industrialist who helped arm Hitler in the 1930s</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7"/>
          <p:cNvSpPr>
            <a:spLocks noChangeArrowheads="1" noChangeShapeType="1" noTextEdit="1"/>
          </p:cNvSpPr>
          <p:nvPr/>
        </p:nvSpPr>
        <p:spPr bwMode="auto">
          <a:xfrm rot="-459516">
            <a:off x="0" y="7620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POLAND 91%</a:t>
            </a:r>
          </a:p>
        </p:txBody>
      </p:sp>
      <p:sp>
        <p:nvSpPr>
          <p:cNvPr id="9219" name="WordArt 9"/>
          <p:cNvSpPr>
            <a:spLocks noChangeArrowheads="1" noChangeShapeType="1" noTextEdit="1"/>
          </p:cNvSpPr>
          <p:nvPr/>
        </p:nvSpPr>
        <p:spPr bwMode="auto">
          <a:xfrm rot="981236">
            <a:off x="6477000" y="914400"/>
            <a:ext cx="2286000" cy="571500"/>
          </a:xfrm>
          <a:prstGeom prst="rect">
            <a:avLst/>
          </a:prstGeom>
        </p:spPr>
        <p:txBody>
          <a:bodyPr wrap="none" fromWordArt="1">
            <a:prstTxWarp prst="textPlain">
              <a:avLst>
                <a:gd name="adj" fmla="val 50000"/>
              </a:avLst>
            </a:prstTxWarp>
          </a:bodyPr>
          <a:lstStyle/>
          <a:p>
            <a:pPr algn="ctr"/>
            <a:r>
              <a:rPr lang="en-US" sz="1600" b="1" kern="10" spc="320">
                <a:ln w="9525">
                  <a:noFill/>
                  <a:round/>
                  <a:headEnd/>
                  <a:tailEnd/>
                </a:ln>
                <a:solidFill>
                  <a:schemeClr val="bg1"/>
                </a:solidFill>
                <a:effectLst>
                  <a:outerShdw dist="45791" dir="3378596" algn="ctr" rotWithShape="0">
                    <a:srgbClr val="4D4D4D"/>
                  </a:outerShdw>
                </a:effectLst>
                <a:latin typeface="Bernard MT Condensed"/>
              </a:rPr>
              <a:t>USSR 36%</a:t>
            </a:r>
          </a:p>
        </p:txBody>
      </p:sp>
      <p:sp>
        <p:nvSpPr>
          <p:cNvPr id="9220" name="WordArt 10"/>
          <p:cNvSpPr>
            <a:spLocks noChangeArrowheads="1" noChangeShapeType="1" noTextEdit="1"/>
          </p:cNvSpPr>
          <p:nvPr/>
        </p:nvSpPr>
        <p:spPr bwMode="auto">
          <a:xfrm rot="-422070">
            <a:off x="6324600" y="31242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HUNGARY 74%</a:t>
            </a:r>
          </a:p>
        </p:txBody>
      </p:sp>
      <p:sp>
        <p:nvSpPr>
          <p:cNvPr id="9221" name="WordArt 11"/>
          <p:cNvSpPr>
            <a:spLocks noChangeArrowheads="1" noChangeShapeType="1" noTextEdit="1"/>
          </p:cNvSpPr>
          <p:nvPr/>
        </p:nvSpPr>
        <p:spPr bwMode="auto">
          <a:xfrm rot="652112">
            <a:off x="381000" y="58674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GERMANY 36%</a:t>
            </a:r>
          </a:p>
        </p:txBody>
      </p:sp>
      <p:sp>
        <p:nvSpPr>
          <p:cNvPr id="9222" name="WordArt 12"/>
          <p:cNvSpPr>
            <a:spLocks noChangeArrowheads="1" noChangeShapeType="1" noTextEdit="1"/>
          </p:cNvSpPr>
          <p:nvPr/>
        </p:nvSpPr>
        <p:spPr bwMode="auto">
          <a:xfrm>
            <a:off x="6553200" y="58674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FRANCE 22%</a:t>
            </a:r>
          </a:p>
        </p:txBody>
      </p:sp>
      <p:sp>
        <p:nvSpPr>
          <p:cNvPr id="9223" name="WordArt 13"/>
          <p:cNvSpPr>
            <a:spLocks noChangeArrowheads="1" noChangeShapeType="1" noTextEdit="1"/>
          </p:cNvSpPr>
          <p:nvPr/>
        </p:nvSpPr>
        <p:spPr bwMode="auto">
          <a:xfrm rot="352735">
            <a:off x="228600" y="27432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ROMANIA 84%</a:t>
            </a:r>
          </a:p>
        </p:txBody>
      </p:sp>
      <p:sp>
        <p:nvSpPr>
          <p:cNvPr id="9224" name="WordArt 14"/>
          <p:cNvSpPr>
            <a:spLocks noChangeArrowheads="1" noChangeShapeType="1" noTextEdit="1"/>
          </p:cNvSpPr>
          <p:nvPr/>
        </p:nvSpPr>
        <p:spPr bwMode="auto">
          <a:xfrm>
            <a:off x="4876800" y="49530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LITHUANIA 85%</a:t>
            </a:r>
          </a:p>
        </p:txBody>
      </p:sp>
      <p:sp>
        <p:nvSpPr>
          <p:cNvPr id="9225" name="WordArt 15"/>
          <p:cNvSpPr>
            <a:spLocks noChangeArrowheads="1" noChangeShapeType="1" noTextEdit="1"/>
          </p:cNvSpPr>
          <p:nvPr/>
        </p:nvSpPr>
        <p:spPr bwMode="auto">
          <a:xfrm>
            <a:off x="3276600" y="6858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AUSTRIA 35%</a:t>
            </a:r>
          </a:p>
        </p:txBody>
      </p:sp>
      <p:sp>
        <p:nvSpPr>
          <p:cNvPr id="9226" name="WordArt 16"/>
          <p:cNvSpPr>
            <a:spLocks noChangeArrowheads="1" noChangeShapeType="1" noTextEdit="1"/>
          </p:cNvSpPr>
          <p:nvPr/>
        </p:nvSpPr>
        <p:spPr bwMode="auto">
          <a:xfrm rot="-68143">
            <a:off x="1757363" y="4902200"/>
            <a:ext cx="2517775"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NETHERLANDS 71%</a:t>
            </a:r>
          </a:p>
        </p:txBody>
      </p:sp>
      <p:sp>
        <p:nvSpPr>
          <p:cNvPr id="9227" name="WordArt 17"/>
          <p:cNvSpPr>
            <a:spLocks noChangeArrowheads="1" noChangeShapeType="1" noTextEdit="1"/>
          </p:cNvSpPr>
          <p:nvPr/>
        </p:nvSpPr>
        <p:spPr bwMode="auto">
          <a:xfrm rot="-248848">
            <a:off x="304800" y="39624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BOHEMIA 60%</a:t>
            </a:r>
          </a:p>
        </p:txBody>
      </p:sp>
      <p:sp>
        <p:nvSpPr>
          <p:cNvPr id="9228" name="WordArt 18"/>
          <p:cNvSpPr>
            <a:spLocks noChangeArrowheads="1" noChangeShapeType="1" noTextEdit="1"/>
          </p:cNvSpPr>
          <p:nvPr/>
        </p:nvSpPr>
        <p:spPr bwMode="auto">
          <a:xfrm rot="675515">
            <a:off x="6858000" y="44196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LATVIA 84%</a:t>
            </a:r>
          </a:p>
        </p:txBody>
      </p:sp>
      <p:sp>
        <p:nvSpPr>
          <p:cNvPr id="9229" name="WordArt 19"/>
          <p:cNvSpPr>
            <a:spLocks noChangeArrowheads="1" noChangeShapeType="1" noTextEdit="1"/>
          </p:cNvSpPr>
          <p:nvPr/>
        </p:nvSpPr>
        <p:spPr bwMode="auto">
          <a:xfrm rot="-425781">
            <a:off x="4191000" y="14478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NORWAY 45%</a:t>
            </a:r>
          </a:p>
        </p:txBody>
      </p:sp>
      <p:sp>
        <p:nvSpPr>
          <p:cNvPr id="9230" name="WordArt 20"/>
          <p:cNvSpPr>
            <a:spLocks noChangeArrowheads="1" noChangeShapeType="1" noTextEdit="1"/>
          </p:cNvSpPr>
          <p:nvPr/>
        </p:nvSpPr>
        <p:spPr bwMode="auto">
          <a:xfrm rot="-236812">
            <a:off x="3048000" y="26670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ESTONIA 44%</a:t>
            </a:r>
          </a:p>
        </p:txBody>
      </p:sp>
      <p:sp>
        <p:nvSpPr>
          <p:cNvPr id="9231" name="WordArt 21"/>
          <p:cNvSpPr>
            <a:spLocks noChangeArrowheads="1" noChangeShapeType="1" noTextEdit="1"/>
          </p:cNvSpPr>
          <p:nvPr/>
        </p:nvSpPr>
        <p:spPr bwMode="auto">
          <a:xfrm rot="-431682">
            <a:off x="1295400" y="15240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BELGIUM 45%</a:t>
            </a:r>
          </a:p>
        </p:txBody>
      </p:sp>
      <p:sp>
        <p:nvSpPr>
          <p:cNvPr id="9232" name="WordArt 22"/>
          <p:cNvSpPr>
            <a:spLocks noChangeArrowheads="1" noChangeShapeType="1" noTextEdit="1"/>
          </p:cNvSpPr>
          <p:nvPr/>
        </p:nvSpPr>
        <p:spPr bwMode="auto">
          <a:xfrm rot="-1202345">
            <a:off x="3990975" y="591185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GREECE 87%</a:t>
            </a:r>
          </a:p>
        </p:txBody>
      </p:sp>
      <p:sp>
        <p:nvSpPr>
          <p:cNvPr id="9233" name="WordArt 23"/>
          <p:cNvSpPr>
            <a:spLocks noChangeArrowheads="1" noChangeShapeType="1" noTextEdit="1"/>
          </p:cNvSpPr>
          <p:nvPr/>
        </p:nvSpPr>
        <p:spPr bwMode="auto">
          <a:xfrm rot="652203">
            <a:off x="6858000" y="20574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LUXEMBOURG 55%</a:t>
            </a:r>
          </a:p>
        </p:txBody>
      </p:sp>
      <p:sp>
        <p:nvSpPr>
          <p:cNvPr id="9234" name="WordArt 24"/>
          <p:cNvSpPr>
            <a:spLocks noChangeArrowheads="1" noChangeShapeType="1" noTextEdit="1"/>
          </p:cNvSpPr>
          <p:nvPr/>
        </p:nvSpPr>
        <p:spPr bwMode="auto">
          <a:xfrm rot="48923">
            <a:off x="3962400" y="3886200"/>
            <a:ext cx="2286000" cy="571500"/>
          </a:xfrm>
          <a:prstGeom prst="rect">
            <a:avLst/>
          </a:prstGeom>
        </p:spPr>
        <p:txBody>
          <a:bodyPr wrap="none" fromWordArt="1">
            <a:prstTxWarp prst="textPlain">
              <a:avLst>
                <a:gd name="adj" fmla="val 50000"/>
              </a:avLst>
            </a:prstTxWarp>
          </a:bodyPr>
          <a:lstStyle/>
          <a:p>
            <a:pPr algn="ctr"/>
            <a:r>
              <a:rPr lang="en-US" sz="1600" kern="10" spc="320">
                <a:ln w="9525">
                  <a:noFill/>
                  <a:round/>
                  <a:headEnd/>
                  <a:tailEnd/>
                </a:ln>
                <a:solidFill>
                  <a:schemeClr val="bg1"/>
                </a:solidFill>
                <a:effectLst>
                  <a:outerShdw dist="45791" dir="3378596" algn="ctr" rotWithShape="0">
                    <a:srgbClr val="4D4D4D"/>
                  </a:outerShdw>
                </a:effectLst>
                <a:latin typeface="Arial Black"/>
              </a:rPr>
              <a:t>YUGOSLAVIA 81%</a:t>
            </a:r>
          </a:p>
        </p:txBody>
      </p:sp>
      <p:sp>
        <p:nvSpPr>
          <p:cNvPr id="9235" name="Text Box 26"/>
          <p:cNvSpPr txBox="1">
            <a:spLocks noChangeArrowheads="1"/>
          </p:cNvSpPr>
          <p:nvPr/>
        </p:nvSpPr>
        <p:spPr bwMode="auto">
          <a:xfrm>
            <a:off x="0" y="0"/>
            <a:ext cx="9144000" cy="584200"/>
          </a:xfrm>
          <a:prstGeom prst="rect">
            <a:avLst/>
          </a:prstGeom>
          <a:solidFill>
            <a:srgbClr val="CC3300"/>
          </a:solidFill>
          <a:ln w="9525">
            <a:noFill/>
            <a:miter lim="800000"/>
            <a:headEnd/>
            <a:tailEnd/>
          </a:ln>
        </p:spPr>
        <p:txBody>
          <a:bodyPr>
            <a:spAutoFit/>
          </a:bodyPr>
          <a:lstStyle/>
          <a:p>
            <a:pPr algn="ctr" eaLnBrk="0" hangingPunct="0">
              <a:spcBef>
                <a:spcPct val="50000"/>
              </a:spcBef>
            </a:pPr>
            <a:r>
              <a:rPr lang="en-US" sz="3200" b="1">
                <a:solidFill>
                  <a:schemeClr val="bg1"/>
                </a:solidFill>
              </a:rPr>
              <a:t>2. Percentage of Jews killed in each country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to blame for the Holocaust? </a:t>
            </a:r>
            <a:endParaRPr lang="en-US" dirty="0"/>
          </a:p>
        </p:txBody>
      </p:sp>
      <p:sp>
        <p:nvSpPr>
          <p:cNvPr id="3" name="Content Placeholder 2"/>
          <p:cNvSpPr>
            <a:spLocks noGrp="1"/>
          </p:cNvSpPr>
          <p:nvPr>
            <p:ph idx="1"/>
          </p:nvPr>
        </p:nvSpPr>
        <p:spPr/>
        <p:txBody>
          <a:bodyPr>
            <a:normAutofit/>
          </a:bodyPr>
          <a:lstStyle/>
          <a:p>
            <a:r>
              <a:rPr lang="en-US" sz="4000" dirty="0" smtClean="0"/>
              <a:t>Complete the back side of your notes handout “Who is to blame?”  Don’t forget to write a sentence explaining your decision in addition to just writing the letter.  Full instructions are on the top of the handout </a:t>
            </a:r>
            <a:r>
              <a:rPr lang="en-US" sz="4000" dirty="0" smtClean="0">
                <a:sym typeface="Wingdings" panose="05000000000000000000" pitchFamily="2" charset="2"/>
              </a:rPr>
              <a:t></a:t>
            </a:r>
            <a:endParaRPr lang="en-US" sz="4000" dirty="0"/>
          </a:p>
        </p:txBody>
      </p:sp>
    </p:spTree>
    <p:extLst>
      <p:ext uri="{BB962C8B-B14F-4D97-AF65-F5344CB8AC3E}">
        <p14:creationId xmlns:p14="http://schemas.microsoft.com/office/powerpoint/2010/main" val="1277253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to a consensus</a:t>
            </a:r>
            <a:endParaRPr lang="en-US" dirty="0"/>
          </a:p>
        </p:txBody>
      </p:sp>
      <p:sp>
        <p:nvSpPr>
          <p:cNvPr id="3" name="Content Placeholder 2"/>
          <p:cNvSpPr>
            <a:spLocks noGrp="1"/>
          </p:cNvSpPr>
          <p:nvPr>
            <p:ph idx="1"/>
          </p:nvPr>
        </p:nvSpPr>
        <p:spPr/>
        <p:txBody>
          <a:bodyPr>
            <a:normAutofit lnSpcReduction="10000"/>
          </a:bodyPr>
          <a:lstStyle/>
          <a:p>
            <a:r>
              <a:rPr lang="en-US" dirty="0" smtClean="0"/>
              <a:t>Compare your answers for 1-10 with your elbow partner.</a:t>
            </a:r>
          </a:p>
          <a:p>
            <a:r>
              <a:rPr lang="en-US" dirty="0" smtClean="0"/>
              <a:t>For any rankings that you and your partner disagree on- come to a CONSENSUS (unanimous agreement)– talk and discuss to reach this</a:t>
            </a:r>
          </a:p>
          <a:p>
            <a:r>
              <a:rPr lang="en-US" dirty="0" smtClean="0"/>
              <a:t>Then: Create a pie chart in the space provided with each of the 10 groups being given a “slice” of the blame </a:t>
            </a:r>
            <a:endParaRPr lang="en-US" dirty="0"/>
          </a:p>
        </p:txBody>
      </p:sp>
    </p:spTree>
    <p:extLst>
      <p:ext uri="{BB962C8B-B14F-4D97-AF65-F5344CB8AC3E}">
        <p14:creationId xmlns:p14="http://schemas.microsoft.com/office/powerpoint/2010/main" val="4292028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p:txBody>
          <a:bodyPr/>
          <a:lstStyle/>
          <a:p>
            <a:r>
              <a:rPr lang="en-US" dirty="0" smtClean="0"/>
              <a:t>Text HEATHERWILSO021 to 37607 to join the poll</a:t>
            </a:r>
          </a:p>
          <a:p>
            <a:r>
              <a:rPr lang="en-US" dirty="0" smtClean="0"/>
              <a:t>(That’s WILSO as in my last name and then the number zero). </a:t>
            </a:r>
          </a:p>
          <a:p>
            <a:r>
              <a:rPr lang="en-US" dirty="0" smtClean="0"/>
              <a:t>Question: Who is the blame for Holocaust? </a:t>
            </a:r>
            <a:endParaRPr lang="en-US" dirty="0"/>
          </a:p>
        </p:txBody>
      </p:sp>
    </p:spTree>
    <p:extLst>
      <p:ext uri="{BB962C8B-B14F-4D97-AF65-F5344CB8AC3E}">
        <p14:creationId xmlns:p14="http://schemas.microsoft.com/office/powerpoint/2010/main" val="29572158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smtClean="0"/>
              <a:t>How were the rights of Jewish people violated during the Holocaust? Think of 3 categories of violations and then give at least 2 specific examples per category. </a:t>
            </a:r>
            <a:endParaRPr lang="en-US" sz="28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97191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03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Holocaust DBQ</a:t>
            </a:r>
            <a:endParaRPr lang="en-US" dirty="0"/>
          </a:p>
        </p:txBody>
      </p:sp>
      <p:sp>
        <p:nvSpPr>
          <p:cNvPr id="3" name="Content Placeholder 2"/>
          <p:cNvSpPr>
            <a:spLocks noGrp="1"/>
          </p:cNvSpPr>
          <p:nvPr>
            <p:ph idx="1"/>
          </p:nvPr>
        </p:nvSpPr>
        <p:spPr>
          <a:xfrm>
            <a:off x="457200" y="609600"/>
            <a:ext cx="8686800" cy="6134100"/>
          </a:xfrm>
        </p:spPr>
        <p:txBody>
          <a:bodyPr>
            <a:noAutofit/>
          </a:bodyPr>
          <a:lstStyle/>
          <a:p>
            <a:r>
              <a:rPr lang="en-US" sz="3600" dirty="0" smtClean="0"/>
              <a:t>Go to my website, AHII &gt; Unit 6 to find the Documents and Questions.  </a:t>
            </a:r>
            <a:r>
              <a:rPr lang="en-US" sz="3600" b="1" u="sng" dirty="0" smtClean="0">
                <a:solidFill>
                  <a:srgbClr val="FF0000"/>
                </a:solidFill>
              </a:rPr>
              <a:t>Answers should be written on notebook paper. You do not have to rewrite the question. </a:t>
            </a:r>
            <a:r>
              <a:rPr lang="en-US" sz="3600" i="1" dirty="0" smtClean="0"/>
              <a:t>When you finish the documents, answer the final thought question in essay form (one strong page- with a clear thesis).  Essay prompt is on my website as well: </a:t>
            </a:r>
            <a:r>
              <a:rPr lang="en-US" sz="3600" b="1" i="1" dirty="0" smtClean="0"/>
              <a:t>Cite the document after you use an example from it. Ex: (Document C). </a:t>
            </a:r>
          </a:p>
          <a:p>
            <a:r>
              <a:rPr lang="en-US" sz="3600" b="1" i="1" u="sng" dirty="0" smtClean="0">
                <a:solidFill>
                  <a:srgbClr val="FF0000"/>
                </a:solidFill>
              </a:rPr>
              <a:t>*Due tomorrow at the start of class</a:t>
            </a:r>
            <a:endParaRPr lang="en-US" sz="3600" b="1" u="sng" dirty="0">
              <a:solidFill>
                <a:srgbClr val="FF0000"/>
              </a:solidFill>
            </a:endParaRPr>
          </a:p>
        </p:txBody>
      </p:sp>
    </p:spTree>
    <p:extLst>
      <p:ext uri="{BB962C8B-B14F-4D97-AF65-F5344CB8AC3E}">
        <p14:creationId xmlns:p14="http://schemas.microsoft.com/office/powerpoint/2010/main" val="3295146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Holocaust DBQ</a:t>
            </a:r>
            <a:endParaRPr lang="en-US" dirty="0"/>
          </a:p>
        </p:txBody>
      </p:sp>
      <p:sp>
        <p:nvSpPr>
          <p:cNvPr id="3" name="Content Placeholder 2"/>
          <p:cNvSpPr>
            <a:spLocks noGrp="1"/>
          </p:cNvSpPr>
          <p:nvPr>
            <p:ph idx="1"/>
          </p:nvPr>
        </p:nvSpPr>
        <p:spPr>
          <a:xfrm>
            <a:off x="457200" y="609600"/>
            <a:ext cx="8229600" cy="6172200"/>
          </a:xfrm>
        </p:spPr>
        <p:txBody>
          <a:bodyPr>
            <a:normAutofit fontScale="92500"/>
          </a:bodyPr>
          <a:lstStyle/>
          <a:p>
            <a:r>
              <a:rPr lang="en-US" dirty="0" smtClean="0"/>
              <a:t>Analyze the documents and answer all questions.  </a:t>
            </a:r>
            <a:r>
              <a:rPr lang="en-US" b="1" u="sng" dirty="0" smtClean="0">
                <a:solidFill>
                  <a:srgbClr val="FF0000"/>
                </a:solidFill>
              </a:rPr>
              <a:t>Answers should be in complete sentences and should be written on notebook paper.  Do not write on the DBQ handout!</a:t>
            </a:r>
            <a:endParaRPr lang="en-US" dirty="0" smtClean="0">
              <a:solidFill>
                <a:srgbClr val="FF0000"/>
              </a:solidFill>
            </a:endParaRPr>
          </a:p>
          <a:p>
            <a:r>
              <a:rPr lang="en-US" i="1" dirty="0" smtClean="0"/>
              <a:t>When you finish the documents, answer the final thought question in one strong paragraph: </a:t>
            </a:r>
            <a:r>
              <a:rPr lang="en-US" b="1" i="1" dirty="0" smtClean="0"/>
              <a:t>How were human rights violated during the Holocaust? Include at least three varied, specific examples from the documents.  Cite the document after you use an example from it. Ex: (Document C). **Please also include which document (or image) stands out the most to you and why. </a:t>
            </a:r>
          </a:p>
          <a:p>
            <a:endParaRPr lang="en-US" b="1" u="sng" dirty="0">
              <a:solidFill>
                <a:srgbClr val="FF0000"/>
              </a:solidFill>
            </a:endParaRPr>
          </a:p>
        </p:txBody>
      </p:sp>
    </p:spTree>
    <p:extLst>
      <p:ext uri="{BB962C8B-B14F-4D97-AF65-F5344CB8AC3E}">
        <p14:creationId xmlns:p14="http://schemas.microsoft.com/office/powerpoint/2010/main" val="1603817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 Survivors Video</a:t>
            </a:r>
            <a:endParaRPr lang="en-US" dirty="0"/>
          </a:p>
        </p:txBody>
      </p:sp>
      <p:sp>
        <p:nvSpPr>
          <p:cNvPr id="3" name="Content Placeholder 2"/>
          <p:cNvSpPr>
            <a:spLocks noGrp="1"/>
          </p:cNvSpPr>
          <p:nvPr>
            <p:ph idx="1"/>
          </p:nvPr>
        </p:nvSpPr>
        <p:spPr/>
        <p:txBody>
          <a:bodyPr/>
          <a:lstStyle/>
          <a:p>
            <a:r>
              <a:rPr lang="en-US" dirty="0" smtClean="0"/>
              <a:t>Answer the Discussion Questions as you watch!</a:t>
            </a:r>
            <a:endParaRPr lang="en-US" dirty="0"/>
          </a:p>
        </p:txBody>
      </p:sp>
    </p:spTree>
    <p:extLst>
      <p:ext uri="{BB962C8B-B14F-4D97-AF65-F5344CB8AC3E}">
        <p14:creationId xmlns:p14="http://schemas.microsoft.com/office/powerpoint/2010/main" val="390751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2057400"/>
            <a:ext cx="8229600" cy="1143000"/>
          </a:xfrm>
        </p:spPr>
        <p:txBody>
          <a:bodyPr>
            <a:noAutofit/>
          </a:bodyPr>
          <a:lstStyle/>
          <a:p>
            <a:r>
              <a:rPr lang="en-US" sz="6000" dirty="0" smtClean="0"/>
              <a:t>#4 A person who voluntarily joined the Nazis in the 1930s</a:t>
            </a:r>
            <a:endParaRPr lang="en-US" sz="60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19" y="1752600"/>
            <a:ext cx="8229600" cy="1143000"/>
          </a:xfrm>
        </p:spPr>
        <p:txBody>
          <a:bodyPr>
            <a:noAutofit/>
          </a:bodyPr>
          <a:lstStyle/>
          <a:p>
            <a:r>
              <a:rPr lang="en-US" sz="5400" dirty="0" smtClean="0"/>
              <a:t>#5 A manufacturer who used concentration camp inmates as slave labor in his plants</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41" y="1981200"/>
            <a:ext cx="8229600" cy="1143000"/>
          </a:xfrm>
        </p:spPr>
        <p:txBody>
          <a:bodyPr>
            <a:noAutofit/>
          </a:bodyPr>
          <a:lstStyle/>
          <a:p>
            <a:r>
              <a:rPr lang="en-US" sz="4800" dirty="0" smtClean="0"/>
              <a:t>#6 A person who complied with the law excluding Jews from economic and social life</a:t>
            </a:r>
            <a:endParaRPr lang="en-US" sz="48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sz="6000" dirty="0" smtClean="0"/>
              <a:t>#7 The German couple who took up residence in a home abandoned by Jews</a:t>
            </a:r>
            <a:endParaRPr lang="en-US" sz="60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TotalTime>
  <Words>2635</Words>
  <Application>Microsoft Office PowerPoint</Application>
  <PresentationFormat>On-screen Show (4:3)</PresentationFormat>
  <Paragraphs>277</Paragraphs>
  <Slides>57</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Arial Black</vt:lpstr>
      <vt:lpstr>Bernard MT Condensed</vt:lpstr>
      <vt:lpstr>Calibri</vt:lpstr>
      <vt:lpstr>Times New Roman</vt:lpstr>
      <vt:lpstr>Wingdings</vt:lpstr>
      <vt:lpstr>Wingdings 2</vt:lpstr>
      <vt:lpstr>Office Theme</vt:lpstr>
      <vt:lpstr>PhotoHouse</vt:lpstr>
      <vt:lpstr>Wednesday November 5th</vt:lpstr>
      <vt:lpstr>Who is Responsible??? If you were a judge, how would you assess the responsibility of these people for what happened during the holocaust. </vt:lpstr>
      <vt:lpstr>#1 A doctor who participated in sterilization of Jews</vt:lpstr>
      <vt:lpstr>#2The Pope, who made no public statement against Nazi Policy</vt:lpstr>
      <vt:lpstr>#3 An American industrialist who helped arm Hitler in the 1930s</vt:lpstr>
      <vt:lpstr>#4 A person who voluntarily joined the Nazis in the 1930s</vt:lpstr>
      <vt:lpstr>#5 A manufacturer who used concentration camp inmates as slave labor in his plants</vt:lpstr>
      <vt:lpstr>#6 A person who complied with the law excluding Jews from economic and social life</vt:lpstr>
      <vt:lpstr>#7 The German couple who took up residence in a home abandoned by Jews</vt:lpstr>
      <vt:lpstr>#8 a teacher who taught Nazi propaganda</vt:lpstr>
      <vt:lpstr>#9 Parents who sent or allowed their children to attend Hitler Youth meetings</vt:lpstr>
      <vt:lpstr>#10 A person who turned the lever to allow gas into the chambers</vt:lpstr>
      <vt:lpstr>DBQ Wrap Up</vt:lpstr>
      <vt:lpstr>PowerPoint Presentation</vt:lpstr>
      <vt:lpstr>PowerPoint Presentation</vt:lpstr>
      <vt:lpstr>Bell ringer Part I Tuesday 11/14 *Turn in WWII Map HW if you did not yesterday*</vt:lpstr>
      <vt:lpstr>Bellringer Part II</vt:lpstr>
      <vt:lpstr>Roaming DBQ</vt:lpstr>
      <vt:lpstr>Roaming DBQ</vt:lpstr>
      <vt:lpstr>PowerPoint Presentation</vt:lpstr>
      <vt:lpstr>A. HOLOCAUST</vt:lpstr>
      <vt:lpstr>PowerPoint Presentation</vt:lpstr>
      <vt:lpstr>Pre-War</vt:lpstr>
      <vt:lpstr>Germany blames Jews for Post WW1 problems</vt:lpstr>
      <vt:lpstr>The Holocaust</vt:lpstr>
      <vt:lpstr>Persecution</vt:lpstr>
      <vt:lpstr>Persecution </vt:lpstr>
      <vt:lpstr>Kristallnacht</vt:lpstr>
      <vt:lpstr>PowerPoint Presentation</vt:lpstr>
      <vt:lpstr>Anti-Semitism Propaganda</vt:lpstr>
      <vt:lpstr>PowerPoint Presentation</vt:lpstr>
      <vt:lpstr>The Holocaust:  The Final Solution</vt:lpstr>
      <vt:lpstr>Prelude to the Final Solution</vt:lpstr>
      <vt:lpstr>Final Solution</vt:lpstr>
      <vt:lpstr>Where were the Death Camps built?</vt:lpstr>
      <vt:lpstr>PowerPoint Presentation</vt:lpstr>
      <vt:lpstr>Children Dying of Starvation in the Warsaw Ghetto</vt:lpstr>
      <vt:lpstr>The Ovens at Dachau</vt:lpstr>
      <vt:lpstr>Dead bodies waiting to be processed</vt:lpstr>
      <vt:lpstr>Shoes waiting to be processed</vt:lpstr>
      <vt:lpstr>Destruction Through Work</vt:lpstr>
      <vt:lpstr>Destruction Through Work</vt:lpstr>
      <vt:lpstr>PowerPoint Presentation</vt:lpstr>
      <vt:lpstr>PowerPoint Presentation</vt:lpstr>
      <vt:lpstr>PowerPoint Presentation</vt:lpstr>
      <vt:lpstr>PowerPoint Presentation</vt:lpstr>
      <vt:lpstr>PowerPoint Presentation</vt:lpstr>
      <vt:lpstr>PowerPoint Presentation</vt:lpstr>
      <vt:lpstr>U.S. and World Response</vt:lpstr>
      <vt:lpstr>PowerPoint Presentation</vt:lpstr>
      <vt:lpstr>Who is to blame for the Holocaust? </vt:lpstr>
      <vt:lpstr>Come to a consensus</vt:lpstr>
      <vt:lpstr>Poll Everywhere</vt:lpstr>
      <vt:lpstr>How were the rights of Jewish people violated during the Holocaust? Think of 3 categories of violations and then give at least 2 specific examples per category. </vt:lpstr>
      <vt:lpstr>Holocaust DBQ</vt:lpstr>
      <vt:lpstr>Holocaust DBQ</vt:lpstr>
      <vt:lpstr>Holocaust Survivors Video</vt:lpstr>
    </vt:vector>
  </TitlesOfParts>
  <Company>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Responsible??? If you were a judge, how would you assess the responsibility of these people for what happened.</dc:title>
  <dc:creator>heather.bulpett</dc:creator>
  <cp:lastModifiedBy>Wilson, Heather M.</cp:lastModifiedBy>
  <cp:revision>31</cp:revision>
  <dcterms:created xsi:type="dcterms:W3CDTF">2010-11-18T20:46:52Z</dcterms:created>
  <dcterms:modified xsi:type="dcterms:W3CDTF">2017-11-14T17:37:38Z</dcterms:modified>
</cp:coreProperties>
</file>