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sldIdLst>
    <p:sldId id="292" r:id="rId3"/>
    <p:sldId id="291" r:id="rId4"/>
    <p:sldId id="257" r:id="rId5"/>
    <p:sldId id="286" r:id="rId6"/>
    <p:sldId id="287" r:id="rId7"/>
    <p:sldId id="289" r:id="rId8"/>
    <p:sldId id="293" r:id="rId9"/>
    <p:sldId id="283" r:id="rId10"/>
    <p:sldId id="284" r:id="rId11"/>
    <p:sldId id="285" r:id="rId12"/>
    <p:sldId id="274" r:id="rId13"/>
    <p:sldId id="278" r:id="rId14"/>
    <p:sldId id="258" r:id="rId15"/>
    <p:sldId id="279" r:id="rId16"/>
    <p:sldId id="260" r:id="rId17"/>
    <p:sldId id="280" r:id="rId18"/>
    <p:sldId id="281" r:id="rId19"/>
    <p:sldId id="262" r:id="rId20"/>
    <p:sldId id="266" r:id="rId21"/>
    <p:sldId id="277" r:id="rId22"/>
    <p:sldId id="263" r:id="rId23"/>
    <p:sldId id="264" r:id="rId24"/>
    <p:sldId id="265" r:id="rId25"/>
    <p:sldId id="282" r:id="rId26"/>
    <p:sldId id="275" r:id="rId27"/>
    <p:sldId id="294" r:id="rId28"/>
    <p:sldId id="276" r:id="rId29"/>
    <p:sldId id="273" r:id="rId30"/>
    <p:sldId id="269" r:id="rId31"/>
    <p:sldId id="270" r:id="rId32"/>
    <p:sldId id="267" r:id="rId33"/>
    <p:sldId id="272" r:id="rId34"/>
    <p:sldId id="271" r:id="rId35"/>
    <p:sldId id="268"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70" d="100"/>
          <a:sy n="70" d="100"/>
        </p:scale>
        <p:origin x="138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85DDA89-7037-49E8-A730-8AC5D8703074}" type="doc">
      <dgm:prSet loTypeId="urn:microsoft.com/office/officeart/2005/8/layout/hProcess7#1" loCatId="list" qsTypeId="urn:microsoft.com/office/officeart/2005/8/quickstyle/simple1" qsCatId="simple" csTypeId="urn:microsoft.com/office/officeart/2005/8/colors/accent1_2" csCatId="accent1" phldr="1"/>
      <dgm:spPr/>
      <dgm:t>
        <a:bodyPr/>
        <a:lstStyle/>
        <a:p>
          <a:endParaRPr lang="en-US"/>
        </a:p>
      </dgm:t>
    </dgm:pt>
    <dgm:pt modelId="{38098184-339A-4717-8D42-6E3213740026}">
      <dgm:prSet phldrT="[Text]" phldr="1"/>
      <dgm:spPr/>
      <dgm:t>
        <a:bodyPr/>
        <a:lstStyle/>
        <a:p>
          <a:endParaRPr lang="en-US"/>
        </a:p>
      </dgm:t>
    </dgm:pt>
    <dgm:pt modelId="{5898C8A2-5092-4587-B290-6BD56E34B5D8}" type="parTrans" cxnId="{454D2FC3-AD87-4610-BF3B-1C36E8B4D96F}">
      <dgm:prSet/>
      <dgm:spPr/>
      <dgm:t>
        <a:bodyPr/>
        <a:lstStyle/>
        <a:p>
          <a:endParaRPr lang="en-US"/>
        </a:p>
      </dgm:t>
    </dgm:pt>
    <dgm:pt modelId="{2740C01D-CC32-4F3F-9A8E-28651EFC7ED7}" type="sibTrans" cxnId="{454D2FC3-AD87-4610-BF3B-1C36E8B4D96F}">
      <dgm:prSet/>
      <dgm:spPr/>
      <dgm:t>
        <a:bodyPr/>
        <a:lstStyle/>
        <a:p>
          <a:endParaRPr lang="en-US"/>
        </a:p>
      </dgm:t>
    </dgm:pt>
    <dgm:pt modelId="{CB8A3B5E-13CD-46C7-BD8D-338502D66E46}">
      <dgm:prSet phldrT="[Text]"/>
      <dgm:spPr/>
      <dgm:t>
        <a:bodyPr/>
        <a:lstStyle/>
        <a:p>
          <a:r>
            <a:rPr lang="en-US" dirty="0" smtClean="0"/>
            <a:t>Causes</a:t>
          </a:r>
          <a:endParaRPr lang="en-US" dirty="0"/>
        </a:p>
      </dgm:t>
    </dgm:pt>
    <dgm:pt modelId="{EFF6DF8E-62AD-4079-8E5A-08980E7DCEF9}" type="parTrans" cxnId="{99AB8682-BD56-4FA4-88E1-7B1D85FC7567}">
      <dgm:prSet/>
      <dgm:spPr/>
      <dgm:t>
        <a:bodyPr/>
        <a:lstStyle/>
        <a:p>
          <a:endParaRPr lang="en-US"/>
        </a:p>
      </dgm:t>
    </dgm:pt>
    <dgm:pt modelId="{D5EE2D68-A7B8-43C8-8CE0-B9898BC52E03}" type="sibTrans" cxnId="{99AB8682-BD56-4FA4-88E1-7B1D85FC7567}">
      <dgm:prSet/>
      <dgm:spPr/>
      <dgm:t>
        <a:bodyPr/>
        <a:lstStyle/>
        <a:p>
          <a:endParaRPr lang="en-US"/>
        </a:p>
      </dgm:t>
    </dgm:pt>
    <dgm:pt modelId="{92A15A9C-6C45-4EC7-9E1A-1A59CE0C1031}">
      <dgm:prSet phldrT="[Text]" phldr="1"/>
      <dgm:spPr/>
      <dgm:t>
        <a:bodyPr/>
        <a:lstStyle/>
        <a:p>
          <a:endParaRPr lang="en-US"/>
        </a:p>
      </dgm:t>
    </dgm:pt>
    <dgm:pt modelId="{463EEDAA-08DD-4FA0-9419-5724C0B23DDA}" type="parTrans" cxnId="{A68BAF85-13F8-4AE7-87DB-83D63E1C5BBB}">
      <dgm:prSet/>
      <dgm:spPr/>
      <dgm:t>
        <a:bodyPr/>
        <a:lstStyle/>
        <a:p>
          <a:endParaRPr lang="en-US"/>
        </a:p>
      </dgm:t>
    </dgm:pt>
    <dgm:pt modelId="{29EFB626-7444-46F7-9B6D-7E0113F03AE8}" type="sibTrans" cxnId="{A68BAF85-13F8-4AE7-87DB-83D63E1C5BBB}">
      <dgm:prSet/>
      <dgm:spPr/>
      <dgm:t>
        <a:bodyPr/>
        <a:lstStyle/>
        <a:p>
          <a:endParaRPr lang="en-US"/>
        </a:p>
      </dgm:t>
    </dgm:pt>
    <dgm:pt modelId="{89959B3E-5065-4566-8A0D-3634D376FC81}">
      <dgm:prSet phldrT="[Text]"/>
      <dgm:spPr/>
      <dgm:t>
        <a:bodyPr/>
        <a:lstStyle/>
        <a:p>
          <a:r>
            <a:rPr lang="en-US" dirty="0" smtClean="0"/>
            <a:t>Great Depression</a:t>
          </a:r>
          <a:endParaRPr lang="en-US" dirty="0"/>
        </a:p>
      </dgm:t>
    </dgm:pt>
    <dgm:pt modelId="{7B54F858-CBBC-4975-865D-0990C4F974FC}" type="parTrans" cxnId="{FB0A4DF8-B027-49E0-8D61-A2AC095B2BD7}">
      <dgm:prSet/>
      <dgm:spPr/>
      <dgm:t>
        <a:bodyPr/>
        <a:lstStyle/>
        <a:p>
          <a:endParaRPr lang="en-US"/>
        </a:p>
      </dgm:t>
    </dgm:pt>
    <dgm:pt modelId="{FADCFCEB-E74F-49BE-B972-03A12E06223E}" type="sibTrans" cxnId="{FB0A4DF8-B027-49E0-8D61-A2AC095B2BD7}">
      <dgm:prSet/>
      <dgm:spPr/>
      <dgm:t>
        <a:bodyPr/>
        <a:lstStyle/>
        <a:p>
          <a:endParaRPr lang="en-US"/>
        </a:p>
      </dgm:t>
    </dgm:pt>
    <dgm:pt modelId="{449C9235-024B-4976-BD3D-54612282F5CF}">
      <dgm:prSet phldrT="[Text]"/>
      <dgm:spPr/>
      <dgm:t>
        <a:bodyPr/>
        <a:lstStyle/>
        <a:p>
          <a:endParaRPr lang="en-US" dirty="0"/>
        </a:p>
      </dgm:t>
    </dgm:pt>
    <dgm:pt modelId="{AD720BFA-DA94-47A8-B3A4-408765D28598}" type="parTrans" cxnId="{06AA00F4-3278-492A-BEF4-B9A08DEE05CE}">
      <dgm:prSet/>
      <dgm:spPr/>
      <dgm:t>
        <a:bodyPr/>
        <a:lstStyle/>
        <a:p>
          <a:endParaRPr lang="en-US"/>
        </a:p>
      </dgm:t>
    </dgm:pt>
    <dgm:pt modelId="{D7D61B31-17E3-4B2B-A4E1-9188E7495144}" type="sibTrans" cxnId="{06AA00F4-3278-492A-BEF4-B9A08DEE05CE}">
      <dgm:prSet/>
      <dgm:spPr/>
      <dgm:t>
        <a:bodyPr/>
        <a:lstStyle/>
        <a:p>
          <a:endParaRPr lang="en-US"/>
        </a:p>
      </dgm:t>
    </dgm:pt>
    <dgm:pt modelId="{A1803A04-CD90-4702-BEA0-5C34DB0AC228}">
      <dgm:prSet phldrT="[Text]"/>
      <dgm:spPr/>
      <dgm:t>
        <a:bodyPr/>
        <a:lstStyle/>
        <a:p>
          <a:r>
            <a:rPr lang="en-US" smtClean="0"/>
            <a:t>Effects</a:t>
          </a:r>
          <a:endParaRPr lang="en-US"/>
        </a:p>
      </dgm:t>
    </dgm:pt>
    <dgm:pt modelId="{E40BAD76-8598-445D-9D55-4A3BBA2571E3}" type="parTrans" cxnId="{6BCF10CB-C8B5-4939-85C3-9017EA8746B2}">
      <dgm:prSet/>
      <dgm:spPr/>
      <dgm:t>
        <a:bodyPr/>
        <a:lstStyle/>
        <a:p>
          <a:endParaRPr lang="en-US"/>
        </a:p>
      </dgm:t>
    </dgm:pt>
    <dgm:pt modelId="{7F2523B3-1E79-4986-8A1D-ACCBD7224F27}" type="sibTrans" cxnId="{6BCF10CB-C8B5-4939-85C3-9017EA8746B2}">
      <dgm:prSet/>
      <dgm:spPr/>
      <dgm:t>
        <a:bodyPr/>
        <a:lstStyle/>
        <a:p>
          <a:endParaRPr lang="en-US"/>
        </a:p>
      </dgm:t>
    </dgm:pt>
    <dgm:pt modelId="{05BE5B78-BD6D-4EBE-B627-65AA273273D8}" type="pres">
      <dgm:prSet presAssocID="{385DDA89-7037-49E8-A730-8AC5D8703074}" presName="Name0" presStyleCnt="0">
        <dgm:presLayoutVars>
          <dgm:dir/>
          <dgm:animLvl val="lvl"/>
          <dgm:resizeHandles val="exact"/>
        </dgm:presLayoutVars>
      </dgm:prSet>
      <dgm:spPr/>
      <dgm:t>
        <a:bodyPr/>
        <a:lstStyle/>
        <a:p>
          <a:endParaRPr lang="en-US"/>
        </a:p>
      </dgm:t>
    </dgm:pt>
    <dgm:pt modelId="{18CAAE6A-DD98-4756-A6C4-560F4771807E}" type="pres">
      <dgm:prSet presAssocID="{38098184-339A-4717-8D42-6E3213740026}" presName="compositeNode" presStyleCnt="0">
        <dgm:presLayoutVars>
          <dgm:bulletEnabled val="1"/>
        </dgm:presLayoutVars>
      </dgm:prSet>
      <dgm:spPr/>
    </dgm:pt>
    <dgm:pt modelId="{C030779D-8C4A-4AA1-985E-4C0EAD2C779D}" type="pres">
      <dgm:prSet presAssocID="{38098184-339A-4717-8D42-6E3213740026}" presName="bgRect" presStyleLbl="node1" presStyleIdx="0" presStyleCnt="3"/>
      <dgm:spPr/>
      <dgm:t>
        <a:bodyPr/>
        <a:lstStyle/>
        <a:p>
          <a:endParaRPr lang="en-US"/>
        </a:p>
      </dgm:t>
    </dgm:pt>
    <dgm:pt modelId="{2D2E1438-DF98-4247-BC98-B6A4011FE54A}" type="pres">
      <dgm:prSet presAssocID="{38098184-339A-4717-8D42-6E3213740026}" presName="parentNode" presStyleLbl="node1" presStyleIdx="0" presStyleCnt="3">
        <dgm:presLayoutVars>
          <dgm:chMax val="0"/>
          <dgm:bulletEnabled val="1"/>
        </dgm:presLayoutVars>
      </dgm:prSet>
      <dgm:spPr/>
      <dgm:t>
        <a:bodyPr/>
        <a:lstStyle/>
        <a:p>
          <a:endParaRPr lang="en-US"/>
        </a:p>
      </dgm:t>
    </dgm:pt>
    <dgm:pt modelId="{6FC863AA-6177-42DF-9510-43321B2E77C0}" type="pres">
      <dgm:prSet presAssocID="{38098184-339A-4717-8D42-6E3213740026}" presName="childNode" presStyleLbl="node1" presStyleIdx="0" presStyleCnt="3">
        <dgm:presLayoutVars>
          <dgm:bulletEnabled val="1"/>
        </dgm:presLayoutVars>
      </dgm:prSet>
      <dgm:spPr/>
      <dgm:t>
        <a:bodyPr/>
        <a:lstStyle/>
        <a:p>
          <a:endParaRPr lang="en-US"/>
        </a:p>
      </dgm:t>
    </dgm:pt>
    <dgm:pt modelId="{B1494643-E03F-465A-BB50-4B6D19C9AD2F}" type="pres">
      <dgm:prSet presAssocID="{2740C01D-CC32-4F3F-9A8E-28651EFC7ED7}" presName="hSp" presStyleCnt="0"/>
      <dgm:spPr/>
    </dgm:pt>
    <dgm:pt modelId="{E233DC9B-A377-43A2-B0BA-EDB4405C72B1}" type="pres">
      <dgm:prSet presAssocID="{2740C01D-CC32-4F3F-9A8E-28651EFC7ED7}" presName="vProcSp" presStyleCnt="0"/>
      <dgm:spPr/>
    </dgm:pt>
    <dgm:pt modelId="{3D71A75A-9A82-4E1F-91A1-98E57271F089}" type="pres">
      <dgm:prSet presAssocID="{2740C01D-CC32-4F3F-9A8E-28651EFC7ED7}" presName="vSp1" presStyleCnt="0"/>
      <dgm:spPr/>
    </dgm:pt>
    <dgm:pt modelId="{970D757C-F490-4B52-8ECC-3F21D987DADC}" type="pres">
      <dgm:prSet presAssocID="{2740C01D-CC32-4F3F-9A8E-28651EFC7ED7}" presName="simulatedConn" presStyleLbl="solidFgAcc1" presStyleIdx="0" presStyleCnt="2"/>
      <dgm:spPr/>
    </dgm:pt>
    <dgm:pt modelId="{7EBB5C8E-6DA1-4B55-B719-B65DE6457A70}" type="pres">
      <dgm:prSet presAssocID="{2740C01D-CC32-4F3F-9A8E-28651EFC7ED7}" presName="vSp2" presStyleCnt="0"/>
      <dgm:spPr/>
    </dgm:pt>
    <dgm:pt modelId="{BF1E3255-8A54-4F38-BFAD-17152BA9182D}" type="pres">
      <dgm:prSet presAssocID="{2740C01D-CC32-4F3F-9A8E-28651EFC7ED7}" presName="sibTrans" presStyleCnt="0"/>
      <dgm:spPr/>
    </dgm:pt>
    <dgm:pt modelId="{7A0F84BC-E3BE-4756-AEC3-61276F131203}" type="pres">
      <dgm:prSet presAssocID="{92A15A9C-6C45-4EC7-9E1A-1A59CE0C1031}" presName="compositeNode" presStyleCnt="0">
        <dgm:presLayoutVars>
          <dgm:bulletEnabled val="1"/>
        </dgm:presLayoutVars>
      </dgm:prSet>
      <dgm:spPr/>
    </dgm:pt>
    <dgm:pt modelId="{3251CD44-C12E-46D0-A0C3-7FB43475780D}" type="pres">
      <dgm:prSet presAssocID="{92A15A9C-6C45-4EC7-9E1A-1A59CE0C1031}" presName="bgRect" presStyleLbl="node1" presStyleIdx="1" presStyleCnt="3"/>
      <dgm:spPr/>
      <dgm:t>
        <a:bodyPr/>
        <a:lstStyle/>
        <a:p>
          <a:endParaRPr lang="en-US"/>
        </a:p>
      </dgm:t>
    </dgm:pt>
    <dgm:pt modelId="{20F1566E-E3A7-4451-8B84-9B2D91D4EA64}" type="pres">
      <dgm:prSet presAssocID="{92A15A9C-6C45-4EC7-9E1A-1A59CE0C1031}" presName="parentNode" presStyleLbl="node1" presStyleIdx="1" presStyleCnt="3">
        <dgm:presLayoutVars>
          <dgm:chMax val="0"/>
          <dgm:bulletEnabled val="1"/>
        </dgm:presLayoutVars>
      </dgm:prSet>
      <dgm:spPr/>
      <dgm:t>
        <a:bodyPr/>
        <a:lstStyle/>
        <a:p>
          <a:endParaRPr lang="en-US"/>
        </a:p>
      </dgm:t>
    </dgm:pt>
    <dgm:pt modelId="{50B86A2D-3353-45E1-A43C-31D8E8A885F6}" type="pres">
      <dgm:prSet presAssocID="{92A15A9C-6C45-4EC7-9E1A-1A59CE0C1031}" presName="childNode" presStyleLbl="node1" presStyleIdx="1" presStyleCnt="3">
        <dgm:presLayoutVars>
          <dgm:bulletEnabled val="1"/>
        </dgm:presLayoutVars>
      </dgm:prSet>
      <dgm:spPr/>
      <dgm:t>
        <a:bodyPr/>
        <a:lstStyle/>
        <a:p>
          <a:endParaRPr lang="en-US"/>
        </a:p>
      </dgm:t>
    </dgm:pt>
    <dgm:pt modelId="{39AC07B9-5B83-4D88-82FD-2E74DC08D6C5}" type="pres">
      <dgm:prSet presAssocID="{29EFB626-7444-46F7-9B6D-7E0113F03AE8}" presName="hSp" presStyleCnt="0"/>
      <dgm:spPr/>
    </dgm:pt>
    <dgm:pt modelId="{8B9CC088-1A06-4701-92CE-93F87B09FA0E}" type="pres">
      <dgm:prSet presAssocID="{29EFB626-7444-46F7-9B6D-7E0113F03AE8}" presName="vProcSp" presStyleCnt="0"/>
      <dgm:spPr/>
    </dgm:pt>
    <dgm:pt modelId="{5C6DF203-EE42-4802-819F-7E72638FA3F1}" type="pres">
      <dgm:prSet presAssocID="{29EFB626-7444-46F7-9B6D-7E0113F03AE8}" presName="vSp1" presStyleCnt="0"/>
      <dgm:spPr/>
    </dgm:pt>
    <dgm:pt modelId="{7492F3C6-1B59-4C2B-9FA2-4B339E1F4588}" type="pres">
      <dgm:prSet presAssocID="{29EFB626-7444-46F7-9B6D-7E0113F03AE8}" presName="simulatedConn" presStyleLbl="solidFgAcc1" presStyleIdx="1" presStyleCnt="2"/>
      <dgm:spPr/>
    </dgm:pt>
    <dgm:pt modelId="{83FDA282-3BFE-4B68-ABD4-D73A1C7B1592}" type="pres">
      <dgm:prSet presAssocID="{29EFB626-7444-46F7-9B6D-7E0113F03AE8}" presName="vSp2" presStyleCnt="0"/>
      <dgm:spPr/>
    </dgm:pt>
    <dgm:pt modelId="{9D69745A-AB7D-4438-911F-0CA02F08C8E6}" type="pres">
      <dgm:prSet presAssocID="{29EFB626-7444-46F7-9B6D-7E0113F03AE8}" presName="sibTrans" presStyleCnt="0"/>
      <dgm:spPr/>
    </dgm:pt>
    <dgm:pt modelId="{2855235A-AC79-4797-8055-B4961FBEDA8F}" type="pres">
      <dgm:prSet presAssocID="{449C9235-024B-4976-BD3D-54612282F5CF}" presName="compositeNode" presStyleCnt="0">
        <dgm:presLayoutVars>
          <dgm:bulletEnabled val="1"/>
        </dgm:presLayoutVars>
      </dgm:prSet>
      <dgm:spPr/>
    </dgm:pt>
    <dgm:pt modelId="{041839FC-43A3-4C0B-8C9A-8452700A6019}" type="pres">
      <dgm:prSet presAssocID="{449C9235-024B-4976-BD3D-54612282F5CF}" presName="bgRect" presStyleLbl="node1" presStyleIdx="2" presStyleCnt="3"/>
      <dgm:spPr/>
      <dgm:t>
        <a:bodyPr/>
        <a:lstStyle/>
        <a:p>
          <a:endParaRPr lang="en-US"/>
        </a:p>
      </dgm:t>
    </dgm:pt>
    <dgm:pt modelId="{84CA466F-6ADA-4CAD-8409-F1B2F10D836C}" type="pres">
      <dgm:prSet presAssocID="{449C9235-024B-4976-BD3D-54612282F5CF}" presName="parentNode" presStyleLbl="node1" presStyleIdx="2" presStyleCnt="3">
        <dgm:presLayoutVars>
          <dgm:chMax val="0"/>
          <dgm:bulletEnabled val="1"/>
        </dgm:presLayoutVars>
      </dgm:prSet>
      <dgm:spPr/>
      <dgm:t>
        <a:bodyPr/>
        <a:lstStyle/>
        <a:p>
          <a:endParaRPr lang="en-US"/>
        </a:p>
      </dgm:t>
    </dgm:pt>
    <dgm:pt modelId="{CBF1927E-C345-4205-AF3D-FD4053CF11E1}" type="pres">
      <dgm:prSet presAssocID="{449C9235-024B-4976-BD3D-54612282F5CF}" presName="childNode" presStyleLbl="node1" presStyleIdx="2" presStyleCnt="3">
        <dgm:presLayoutVars>
          <dgm:bulletEnabled val="1"/>
        </dgm:presLayoutVars>
      </dgm:prSet>
      <dgm:spPr/>
      <dgm:t>
        <a:bodyPr/>
        <a:lstStyle/>
        <a:p>
          <a:endParaRPr lang="en-US"/>
        </a:p>
      </dgm:t>
    </dgm:pt>
  </dgm:ptLst>
  <dgm:cxnLst>
    <dgm:cxn modelId="{912F9989-7732-4B00-BE51-4A035CF12E7D}" type="presOf" srcId="{385DDA89-7037-49E8-A730-8AC5D8703074}" destId="{05BE5B78-BD6D-4EBE-B627-65AA273273D8}" srcOrd="0" destOrd="0" presId="urn:microsoft.com/office/officeart/2005/8/layout/hProcess7#1"/>
    <dgm:cxn modelId="{454D2FC3-AD87-4610-BF3B-1C36E8B4D96F}" srcId="{385DDA89-7037-49E8-A730-8AC5D8703074}" destId="{38098184-339A-4717-8D42-6E3213740026}" srcOrd="0" destOrd="0" parTransId="{5898C8A2-5092-4587-B290-6BD56E34B5D8}" sibTransId="{2740C01D-CC32-4F3F-9A8E-28651EFC7ED7}"/>
    <dgm:cxn modelId="{D57D6E29-788C-4126-BD0C-139018BF0175}" type="presOf" srcId="{92A15A9C-6C45-4EC7-9E1A-1A59CE0C1031}" destId="{20F1566E-E3A7-4451-8B84-9B2D91D4EA64}" srcOrd="1" destOrd="0" presId="urn:microsoft.com/office/officeart/2005/8/layout/hProcess7#1"/>
    <dgm:cxn modelId="{AD205200-9CBD-4EF1-BBAF-75F08A1F1876}" type="presOf" srcId="{38098184-339A-4717-8D42-6E3213740026}" destId="{2D2E1438-DF98-4247-BC98-B6A4011FE54A}" srcOrd="1" destOrd="0" presId="urn:microsoft.com/office/officeart/2005/8/layout/hProcess7#1"/>
    <dgm:cxn modelId="{FB0A4DF8-B027-49E0-8D61-A2AC095B2BD7}" srcId="{92A15A9C-6C45-4EC7-9E1A-1A59CE0C1031}" destId="{89959B3E-5065-4566-8A0D-3634D376FC81}" srcOrd="0" destOrd="0" parTransId="{7B54F858-CBBC-4975-865D-0990C4F974FC}" sibTransId="{FADCFCEB-E74F-49BE-B972-03A12E06223E}"/>
    <dgm:cxn modelId="{7D939305-EB4A-4F74-8A62-8DFD3BC89C42}" type="presOf" srcId="{A1803A04-CD90-4702-BEA0-5C34DB0AC228}" destId="{CBF1927E-C345-4205-AF3D-FD4053CF11E1}" srcOrd="0" destOrd="0" presId="urn:microsoft.com/office/officeart/2005/8/layout/hProcess7#1"/>
    <dgm:cxn modelId="{24F9B7AC-C664-4AF2-AECA-89DDFE627AC2}" type="presOf" srcId="{89959B3E-5065-4566-8A0D-3634D376FC81}" destId="{50B86A2D-3353-45E1-A43C-31D8E8A885F6}" srcOrd="0" destOrd="0" presId="urn:microsoft.com/office/officeart/2005/8/layout/hProcess7#1"/>
    <dgm:cxn modelId="{99AB8682-BD56-4FA4-88E1-7B1D85FC7567}" srcId="{38098184-339A-4717-8D42-6E3213740026}" destId="{CB8A3B5E-13CD-46C7-BD8D-338502D66E46}" srcOrd="0" destOrd="0" parTransId="{EFF6DF8E-62AD-4079-8E5A-08980E7DCEF9}" sibTransId="{D5EE2D68-A7B8-43C8-8CE0-B9898BC52E03}"/>
    <dgm:cxn modelId="{ACB5E0FF-0B6B-4B11-9FA8-7934E23B16E3}" type="presOf" srcId="{449C9235-024B-4976-BD3D-54612282F5CF}" destId="{84CA466F-6ADA-4CAD-8409-F1B2F10D836C}" srcOrd="1" destOrd="0" presId="urn:microsoft.com/office/officeart/2005/8/layout/hProcess7#1"/>
    <dgm:cxn modelId="{BF8B51DB-679B-44A0-B51F-931236FE9DD1}" type="presOf" srcId="{38098184-339A-4717-8D42-6E3213740026}" destId="{C030779D-8C4A-4AA1-985E-4C0EAD2C779D}" srcOrd="0" destOrd="0" presId="urn:microsoft.com/office/officeart/2005/8/layout/hProcess7#1"/>
    <dgm:cxn modelId="{6BCF10CB-C8B5-4939-85C3-9017EA8746B2}" srcId="{449C9235-024B-4976-BD3D-54612282F5CF}" destId="{A1803A04-CD90-4702-BEA0-5C34DB0AC228}" srcOrd="0" destOrd="0" parTransId="{E40BAD76-8598-445D-9D55-4A3BBA2571E3}" sibTransId="{7F2523B3-1E79-4986-8A1D-ACCBD7224F27}"/>
    <dgm:cxn modelId="{D98EBA6D-6F83-417B-BB9A-C3E828F6458D}" type="presOf" srcId="{92A15A9C-6C45-4EC7-9E1A-1A59CE0C1031}" destId="{3251CD44-C12E-46D0-A0C3-7FB43475780D}" srcOrd="0" destOrd="0" presId="urn:microsoft.com/office/officeart/2005/8/layout/hProcess7#1"/>
    <dgm:cxn modelId="{0C9353E5-EB98-4FA0-99C7-481D86FC5190}" type="presOf" srcId="{CB8A3B5E-13CD-46C7-BD8D-338502D66E46}" destId="{6FC863AA-6177-42DF-9510-43321B2E77C0}" srcOrd="0" destOrd="0" presId="urn:microsoft.com/office/officeart/2005/8/layout/hProcess7#1"/>
    <dgm:cxn modelId="{06AA00F4-3278-492A-BEF4-B9A08DEE05CE}" srcId="{385DDA89-7037-49E8-A730-8AC5D8703074}" destId="{449C9235-024B-4976-BD3D-54612282F5CF}" srcOrd="2" destOrd="0" parTransId="{AD720BFA-DA94-47A8-B3A4-408765D28598}" sibTransId="{D7D61B31-17E3-4B2B-A4E1-9188E7495144}"/>
    <dgm:cxn modelId="{A68BAF85-13F8-4AE7-87DB-83D63E1C5BBB}" srcId="{385DDA89-7037-49E8-A730-8AC5D8703074}" destId="{92A15A9C-6C45-4EC7-9E1A-1A59CE0C1031}" srcOrd="1" destOrd="0" parTransId="{463EEDAA-08DD-4FA0-9419-5724C0B23DDA}" sibTransId="{29EFB626-7444-46F7-9B6D-7E0113F03AE8}"/>
    <dgm:cxn modelId="{388A80A3-F5AB-4D19-BE19-409588B334CF}" type="presOf" srcId="{449C9235-024B-4976-BD3D-54612282F5CF}" destId="{041839FC-43A3-4C0B-8C9A-8452700A6019}" srcOrd="0" destOrd="0" presId="urn:microsoft.com/office/officeart/2005/8/layout/hProcess7#1"/>
    <dgm:cxn modelId="{5037F149-745E-46BD-AF9D-507CF92EE2D0}" type="presParOf" srcId="{05BE5B78-BD6D-4EBE-B627-65AA273273D8}" destId="{18CAAE6A-DD98-4756-A6C4-560F4771807E}" srcOrd="0" destOrd="0" presId="urn:microsoft.com/office/officeart/2005/8/layout/hProcess7#1"/>
    <dgm:cxn modelId="{409D8BF4-FB9E-43B0-A9B2-F31B1A05FDE0}" type="presParOf" srcId="{18CAAE6A-DD98-4756-A6C4-560F4771807E}" destId="{C030779D-8C4A-4AA1-985E-4C0EAD2C779D}" srcOrd="0" destOrd="0" presId="urn:microsoft.com/office/officeart/2005/8/layout/hProcess7#1"/>
    <dgm:cxn modelId="{41011017-7049-4C47-85D5-F35D26993ECC}" type="presParOf" srcId="{18CAAE6A-DD98-4756-A6C4-560F4771807E}" destId="{2D2E1438-DF98-4247-BC98-B6A4011FE54A}" srcOrd="1" destOrd="0" presId="urn:microsoft.com/office/officeart/2005/8/layout/hProcess7#1"/>
    <dgm:cxn modelId="{24950D9B-7B72-4BE9-8512-A8787BD921B9}" type="presParOf" srcId="{18CAAE6A-DD98-4756-A6C4-560F4771807E}" destId="{6FC863AA-6177-42DF-9510-43321B2E77C0}" srcOrd="2" destOrd="0" presId="urn:microsoft.com/office/officeart/2005/8/layout/hProcess7#1"/>
    <dgm:cxn modelId="{9302EA0D-A44C-4556-8489-53138E14316F}" type="presParOf" srcId="{05BE5B78-BD6D-4EBE-B627-65AA273273D8}" destId="{B1494643-E03F-465A-BB50-4B6D19C9AD2F}" srcOrd="1" destOrd="0" presId="urn:microsoft.com/office/officeart/2005/8/layout/hProcess7#1"/>
    <dgm:cxn modelId="{BDF50955-5F72-4AA6-B85A-A93B8124C6AF}" type="presParOf" srcId="{05BE5B78-BD6D-4EBE-B627-65AA273273D8}" destId="{E233DC9B-A377-43A2-B0BA-EDB4405C72B1}" srcOrd="2" destOrd="0" presId="urn:microsoft.com/office/officeart/2005/8/layout/hProcess7#1"/>
    <dgm:cxn modelId="{4B6C45DB-FD97-4996-93C6-96FF7D1D9FA2}" type="presParOf" srcId="{E233DC9B-A377-43A2-B0BA-EDB4405C72B1}" destId="{3D71A75A-9A82-4E1F-91A1-98E57271F089}" srcOrd="0" destOrd="0" presId="urn:microsoft.com/office/officeart/2005/8/layout/hProcess7#1"/>
    <dgm:cxn modelId="{51E68853-22A4-4232-9012-B1F85E62F37D}" type="presParOf" srcId="{E233DC9B-A377-43A2-B0BA-EDB4405C72B1}" destId="{970D757C-F490-4B52-8ECC-3F21D987DADC}" srcOrd="1" destOrd="0" presId="urn:microsoft.com/office/officeart/2005/8/layout/hProcess7#1"/>
    <dgm:cxn modelId="{417B6898-C715-49EB-AC01-A0B7EB716A4D}" type="presParOf" srcId="{E233DC9B-A377-43A2-B0BA-EDB4405C72B1}" destId="{7EBB5C8E-6DA1-4B55-B719-B65DE6457A70}" srcOrd="2" destOrd="0" presId="urn:microsoft.com/office/officeart/2005/8/layout/hProcess7#1"/>
    <dgm:cxn modelId="{2372CB0B-44E3-40A3-83FA-0F0F8F734482}" type="presParOf" srcId="{05BE5B78-BD6D-4EBE-B627-65AA273273D8}" destId="{BF1E3255-8A54-4F38-BFAD-17152BA9182D}" srcOrd="3" destOrd="0" presId="urn:microsoft.com/office/officeart/2005/8/layout/hProcess7#1"/>
    <dgm:cxn modelId="{0D1B3232-89C7-4D7A-A3BC-60BF10175C60}" type="presParOf" srcId="{05BE5B78-BD6D-4EBE-B627-65AA273273D8}" destId="{7A0F84BC-E3BE-4756-AEC3-61276F131203}" srcOrd="4" destOrd="0" presId="urn:microsoft.com/office/officeart/2005/8/layout/hProcess7#1"/>
    <dgm:cxn modelId="{90D3F769-96CE-4D97-82B2-FD85B1B0588E}" type="presParOf" srcId="{7A0F84BC-E3BE-4756-AEC3-61276F131203}" destId="{3251CD44-C12E-46D0-A0C3-7FB43475780D}" srcOrd="0" destOrd="0" presId="urn:microsoft.com/office/officeart/2005/8/layout/hProcess7#1"/>
    <dgm:cxn modelId="{AC81D303-5461-4A79-82D4-5F7B725E8F8D}" type="presParOf" srcId="{7A0F84BC-E3BE-4756-AEC3-61276F131203}" destId="{20F1566E-E3A7-4451-8B84-9B2D91D4EA64}" srcOrd="1" destOrd="0" presId="urn:microsoft.com/office/officeart/2005/8/layout/hProcess7#1"/>
    <dgm:cxn modelId="{3D85C702-62FD-4C74-A611-D0372605D963}" type="presParOf" srcId="{7A0F84BC-E3BE-4756-AEC3-61276F131203}" destId="{50B86A2D-3353-45E1-A43C-31D8E8A885F6}" srcOrd="2" destOrd="0" presId="urn:microsoft.com/office/officeart/2005/8/layout/hProcess7#1"/>
    <dgm:cxn modelId="{F9273163-FDE6-407E-8C26-57E9F4616AA2}" type="presParOf" srcId="{05BE5B78-BD6D-4EBE-B627-65AA273273D8}" destId="{39AC07B9-5B83-4D88-82FD-2E74DC08D6C5}" srcOrd="5" destOrd="0" presId="urn:microsoft.com/office/officeart/2005/8/layout/hProcess7#1"/>
    <dgm:cxn modelId="{AF33BE19-7137-4CDC-A0CA-FAAE3EF643BB}" type="presParOf" srcId="{05BE5B78-BD6D-4EBE-B627-65AA273273D8}" destId="{8B9CC088-1A06-4701-92CE-93F87B09FA0E}" srcOrd="6" destOrd="0" presId="urn:microsoft.com/office/officeart/2005/8/layout/hProcess7#1"/>
    <dgm:cxn modelId="{D1B0087E-16F4-47FF-B7F0-80AEF41ABF54}" type="presParOf" srcId="{8B9CC088-1A06-4701-92CE-93F87B09FA0E}" destId="{5C6DF203-EE42-4802-819F-7E72638FA3F1}" srcOrd="0" destOrd="0" presId="urn:microsoft.com/office/officeart/2005/8/layout/hProcess7#1"/>
    <dgm:cxn modelId="{7439559B-5B8E-4903-98E0-23C8F607ED59}" type="presParOf" srcId="{8B9CC088-1A06-4701-92CE-93F87B09FA0E}" destId="{7492F3C6-1B59-4C2B-9FA2-4B339E1F4588}" srcOrd="1" destOrd="0" presId="urn:microsoft.com/office/officeart/2005/8/layout/hProcess7#1"/>
    <dgm:cxn modelId="{944AD6B6-7423-4906-8CDF-2614CC8D8869}" type="presParOf" srcId="{8B9CC088-1A06-4701-92CE-93F87B09FA0E}" destId="{83FDA282-3BFE-4B68-ABD4-D73A1C7B1592}" srcOrd="2" destOrd="0" presId="urn:microsoft.com/office/officeart/2005/8/layout/hProcess7#1"/>
    <dgm:cxn modelId="{FF1F9E12-59E5-4574-9ED8-AADBB237164D}" type="presParOf" srcId="{05BE5B78-BD6D-4EBE-B627-65AA273273D8}" destId="{9D69745A-AB7D-4438-911F-0CA02F08C8E6}" srcOrd="7" destOrd="0" presId="urn:microsoft.com/office/officeart/2005/8/layout/hProcess7#1"/>
    <dgm:cxn modelId="{7F4C7E1D-BCF9-4484-A9B2-787E7AFEF699}" type="presParOf" srcId="{05BE5B78-BD6D-4EBE-B627-65AA273273D8}" destId="{2855235A-AC79-4797-8055-B4961FBEDA8F}" srcOrd="8" destOrd="0" presId="urn:microsoft.com/office/officeart/2005/8/layout/hProcess7#1"/>
    <dgm:cxn modelId="{B2B4AD3C-4A38-462E-A816-79C19E60BB76}" type="presParOf" srcId="{2855235A-AC79-4797-8055-B4961FBEDA8F}" destId="{041839FC-43A3-4C0B-8C9A-8452700A6019}" srcOrd="0" destOrd="0" presId="urn:microsoft.com/office/officeart/2005/8/layout/hProcess7#1"/>
    <dgm:cxn modelId="{04E6366F-C804-4BD3-8F77-55097CFA55B2}" type="presParOf" srcId="{2855235A-AC79-4797-8055-B4961FBEDA8F}" destId="{84CA466F-6ADA-4CAD-8409-F1B2F10D836C}" srcOrd="1" destOrd="0" presId="urn:microsoft.com/office/officeart/2005/8/layout/hProcess7#1"/>
    <dgm:cxn modelId="{E671BE00-CCEA-4AA8-843B-673C674165DE}" type="presParOf" srcId="{2855235A-AC79-4797-8055-B4961FBEDA8F}" destId="{CBF1927E-C345-4205-AF3D-FD4053CF11E1}" srcOrd="2" destOrd="0" presId="urn:microsoft.com/office/officeart/2005/8/layout/hProcess7#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Process7#1">
  <dgm:title val=""/>
  <dgm:desc val=""/>
  <dgm:catLst>
    <dgm:cat type="process" pri="21000"/>
    <dgm:cat type="list" pri="9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Lst>
      <dgm:cxnLst>
        <dgm:cxn modelId="4" srcId="0" destId="1" srcOrd="0" destOrd="0"/>
        <dgm:cxn modelId="5" srcId="0" destId="2" srcOrd="1" destOrd="0"/>
        <dgm:cxn modelId="6" srcId="0" destId="3" srcOrd="2" destOrd="0"/>
        <dgm:cxn modelId="13" srcId="1" destId="11" srcOrd="0" destOrd="0"/>
        <dgm:cxn modelId="23" srcId="2" destId="21" srcOrd="0" destOrd="0"/>
        <dgm:cxn modelId="33" srcId="3" destId="3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L"/>
          <dgm:param type="nodeVertAlign" val="t"/>
        </dgm:alg>
      </dgm:if>
      <dgm:else name="Name3">
        <dgm:alg type="lin">
          <dgm:param type="linDir" val="fromR"/>
          <dgm:param type="nodeVertAlign" val="t"/>
        </dgm:alg>
      </dgm:else>
    </dgm:choose>
    <dgm:shape xmlns:r="http://schemas.openxmlformats.org/officeDocument/2006/relationships" r:blip="">
      <dgm:adjLst/>
    </dgm:shape>
    <dgm:presOf/>
    <dgm:constrLst>
      <dgm:constr type="h" for="ch" forName="compositeNode" refType="h"/>
      <dgm:constr type="w" for="ch" forName="compositeNode" refType="w"/>
      <dgm:constr type="w" for="ch" forName="hSp" refType="w" refFor="ch" refForName="compositeNode" fact="-0.035"/>
      <dgm:constr type="w" for="des" forName="simulatedConn" refType="w" refFor="ch" refForName="compositeNode" fact="0.15"/>
      <dgm:constr type="h" for="des" forName="simulatedConn" refType="w" refFor="des" refForName="simulatedConn"/>
      <dgm:constr type="h" for="des" forName="vSp1" refType="w" refFor="ch" refForName="compositeNode" fact="0.8"/>
      <dgm:constr type="h" for="des" forName="vSp2" refType="w" refFor="ch" refForName="compositeNode" fact="0.07"/>
      <dgm:constr type="w" for="ch" forName="vProcSp" refType="w" refFor="des" refForName="simulatedConn" op="equ"/>
      <dgm:constr type="h" for="ch" forName="vProcSp" refType="h" refFor="ch" refForName="compositeNode" op="equ"/>
      <dgm:constr type="w" for="ch" forName="sibTrans" refType="w" refFor="ch" refForName="compositeNode" fact="-0.08"/>
      <dgm:constr type="primFontSz" for="des" forName="parentNode" op="equ"/>
      <dgm:constr type="primFontSz" for="des" forName="childNode" op="equ"/>
    </dgm:constrLst>
    <dgm:ruleLst/>
    <dgm:forEach name="Name4" axis="ch" ptType="node">
      <dgm:layoutNode name="compositeNode">
        <dgm:varLst>
          <dgm:bulletEnabled val="1"/>
        </dgm:varLst>
        <dgm:alg type="composite"/>
        <dgm:choose name="Name5">
          <dgm:if name="Name6" func="var" arg="dir" op="equ" val="norm">
            <dgm:constrLst>
              <dgm:constr type="h" refType="w" op="lte" fact="1.2"/>
              <dgm:constr type="w" for="ch" forName="bgRect" refType="w"/>
              <dgm:constr type="h" for="ch" forName="bgRect" refType="h"/>
              <dgm:constr type="t" for="ch" forName="bgRect"/>
              <dgm:constr type="l" for="ch" forName="bgRect"/>
              <dgm:constr type="w" for="ch" forName="parentNode" refType="w" refFor="ch" refForName="bgRect" fact="0.2"/>
              <dgm:constr type="h" for="ch" forName="parentNode" refType="h" fact="0.82"/>
              <dgm:constr type="t" for="ch" forName="parentNode"/>
              <dgm:constr type="l" for="ch" forName="parentNode"/>
              <dgm:constr type="r" for="ch" forName="childNode" refType="r" refFor="ch" refForName="bgRect" fact="0.945"/>
              <dgm:constr type="h" for="ch" forName="childNode" refType="h" refFor="ch" refForName="bgRect" op="equ"/>
              <dgm:constr type="t" for="ch" forName="childNode"/>
              <dgm:constr type="l" for="ch" forName="childNode" refType="r" refFor="ch" refForName="parentNode"/>
            </dgm:constrLst>
          </dgm:if>
          <dgm:else name="Name7">
            <dgm:constrLst>
              <dgm:constr type="h" refType="w" op="lte" fact="1.2"/>
              <dgm:constr type="w" for="ch" forName="bgRect" refType="w"/>
              <dgm:constr type="h" for="ch" forName="bgRect" refType="h"/>
              <dgm:constr type="t" for="ch" forName="bgRect"/>
              <dgm:constr type="r" for="ch" forName="bgRect" refType="w"/>
              <dgm:constr type="w" for="ch" forName="parentNode" refType="w" refFor="ch" refForName="bgRect" fact="0.2"/>
              <dgm:constr type="h" for="ch" forName="parentNode" refType="h" fact="0.82"/>
              <dgm:constr type="t" for="ch" forName="parentNode"/>
              <dgm:constr type="r" for="ch" forName="parentNode" refType="w"/>
              <dgm:constr type="h" for="ch" forName="childNode" refType="h" refFor="ch" refForName="bgRect"/>
              <dgm:constr type="t" for="ch" forName="childNode"/>
              <dgm:constr type="r" for="ch" forName="childNode" refType="l" refFor="ch" refForName="parentNode"/>
              <dgm:constr type="l" for="ch" forName="childNode" refType="w" refFor="ch" refForName="bgRect" fact="0.055"/>
            </dgm:constrLst>
          </dgm:else>
        </dgm:choose>
        <dgm:ruleLst>
          <dgm:rule type="w" for="ch" forName="childNode" val="NaN" fact="NaN" max="30"/>
        </dgm:ruleLst>
        <dgm:layoutNode name="bgRect" styleLbl="node1">
          <dgm:alg type="sp"/>
          <dgm:shape xmlns:r="http://schemas.openxmlformats.org/officeDocument/2006/relationships" type="roundRect" r:blip="" zOrderOff="-1">
            <dgm:adjLst>
              <dgm:adj idx="1" val="0.05"/>
            </dgm:adjLst>
          </dgm:shape>
          <dgm:presOf axis="self"/>
          <dgm:constrLst/>
          <dgm:ruleLst/>
        </dgm:layoutNode>
        <dgm:layoutNode name="parentNode" styleLbl="node1">
          <dgm:varLst>
            <dgm:chMax val="0"/>
            <dgm:bulletEnabled val="1"/>
          </dgm:varLst>
          <dgm:presOf axis="self"/>
          <dgm:choose name="Name8">
            <dgm:if name="Name9" func="var" arg="dir" op="equ" val="norm">
              <dgm:alg type="tx">
                <dgm:param type="autoTxRot" val="grav"/>
                <dgm:param type="txAnchorVert" val="t"/>
                <dgm:param type="parTxLTRAlign" val="r"/>
                <dgm:param type="parTxRTLAlign" val="r"/>
              </dgm:alg>
              <dgm:shape xmlns:r="http://schemas.openxmlformats.org/officeDocument/2006/relationships" rot="270" type="rect" r:blip="" hideGeom="1">
                <dgm:adjLst/>
              </dgm:shape>
              <dgm:constrLst>
                <dgm:constr type="primFontSz" val="65"/>
                <dgm:constr type="lMarg"/>
                <dgm:constr type="rMarg" refType="primFontSz" fact="0.35"/>
                <dgm:constr type="tMarg" refType="primFontSz" fact="0.27"/>
                <dgm:constr type="bMarg"/>
              </dgm:constrLst>
            </dgm:if>
            <dgm:else name="Name10">
              <dgm:alg type="tx">
                <dgm:param type="autoTxRot" val="grav"/>
                <dgm:param type="txAnchorVert" val="t"/>
                <dgm:param type="parTxLTRAlign" val="l"/>
                <dgm:param type="parTxRTLAlign" val="l"/>
              </dgm:alg>
              <dgm:shape xmlns:r="http://schemas.openxmlformats.org/officeDocument/2006/relationships" rot="90" type="rect" r:blip="" hideGeom="1">
                <dgm:adjLst/>
              </dgm:shape>
              <dgm:constrLst>
                <dgm:constr type="primFontSz" val="65"/>
                <dgm:constr type="lMarg" refType="primFontSz" fact="0.35"/>
                <dgm:constr type="rMarg"/>
                <dgm:constr type="tMarg" refType="primFontSz" fact="0.27"/>
                <dgm:constr type="bMarg"/>
              </dgm:constrLst>
            </dgm:else>
          </dgm:choose>
          <dgm:ruleLst>
            <dgm:rule type="primFontSz" val="5" fact="NaN" max="NaN"/>
          </dgm:ruleLst>
        </dgm:layoutNode>
        <dgm:choose name="Name11">
          <dgm:if name="Name12" axis="ch" ptType="node" func="cnt" op="gte" val="1">
            <dgm:layoutNode name="childNode" styleLbl="node1" moveWith="bgRect">
              <dgm:varLst>
                <dgm:bulletEnabled val="1"/>
              </dgm:varLst>
              <dgm:alg type="tx">
                <dgm:param type="parTxLTRAlign" val="l"/>
                <dgm:param type="parTxRTLAlign" val="r"/>
                <dgm:param type="txAnchorVert" val="t"/>
              </dgm:alg>
              <dgm:shape xmlns:r="http://schemas.openxmlformats.org/officeDocument/2006/relationships" type="rect" r:blip="" hideGeom="1">
                <dgm:adjLst/>
              </dgm:shape>
              <dgm:presOf axis="des" ptType="node"/>
              <dgm:constrLst>
                <dgm:constr type="primFontSz" val="65"/>
                <dgm:constr type="lMarg"/>
                <dgm:constr type="bMarg"/>
                <dgm:constr type="tMarg" refType="primFontSz" fact="0.27"/>
                <dgm:constr type="rMarg"/>
              </dgm:constrLst>
              <dgm:ruleLst>
                <dgm:rule type="primFontSz" val="5" fact="NaN" max="NaN"/>
              </dgm:ruleLst>
            </dgm:layoutNode>
          </dgm:if>
          <dgm:else name="Name13"/>
        </dgm:choose>
      </dgm:layoutNode>
      <dgm:forEach name="Name14" axis="followSib" ptType="sibTrans" cnt="1">
        <dgm:layoutNode name="hSp">
          <dgm:alg type="sp"/>
          <dgm:shape xmlns:r="http://schemas.openxmlformats.org/officeDocument/2006/relationships" r:blip="">
            <dgm:adjLst/>
          </dgm:shape>
          <dgm:presOf/>
          <dgm:constrLst/>
          <dgm:ruleLst/>
        </dgm:layoutNode>
        <dgm:layoutNode name="vProcSp" moveWith="bgRect">
          <dgm:alg type="lin">
            <dgm:param type="linDir" val="fromT"/>
          </dgm:alg>
          <dgm:shape xmlns:r="http://schemas.openxmlformats.org/officeDocument/2006/relationships" r:blip="">
            <dgm:adjLst/>
          </dgm:shape>
          <dgm:presOf/>
          <dgm:constrLst>
            <dgm:constr type="w" for="ch" forName="vSp1" refType="w"/>
            <dgm:constr type="w" for="ch" forName="simulatedConn" refType="w"/>
            <dgm:constr type="w" for="ch" forName="vSp2" refType="w"/>
          </dgm:constrLst>
          <dgm:ruleLst/>
          <dgm:layoutNode name="vSp1">
            <dgm:alg type="sp"/>
            <dgm:shape xmlns:r="http://schemas.openxmlformats.org/officeDocument/2006/relationships" r:blip="">
              <dgm:adjLst/>
            </dgm:shape>
            <dgm:presOf/>
            <dgm:constrLst/>
            <dgm:ruleLst/>
          </dgm:layoutNode>
          <dgm:layoutNode name="simulatedConn" styleLbl="solidFgAcc1">
            <dgm:alg type="sp"/>
            <dgm:choose name="Name15">
              <dgm:if name="Name16" func="var" arg="dir" op="equ" val="norm">
                <dgm:shape xmlns:r="http://schemas.openxmlformats.org/officeDocument/2006/relationships" rot="90" type="flowChartExtract" r:blip="">
                  <dgm:adjLst/>
                </dgm:shape>
              </dgm:if>
              <dgm:else name="Name17">
                <dgm:shape xmlns:r="http://schemas.openxmlformats.org/officeDocument/2006/relationships" rot="-90" type="flowChartExtract" r:blip="">
                  <dgm:adjLst/>
                </dgm:shape>
              </dgm:else>
            </dgm:choose>
            <dgm:presOf/>
            <dgm:constrLst/>
            <dgm:ruleLst/>
          </dgm:layoutNode>
          <dgm:layoutNode name="vSp2">
            <dgm:alg type="sp"/>
            <dgm:shape xmlns:r="http://schemas.openxmlformats.org/officeDocument/2006/relationships" r:blip="">
              <dgm:adjLst/>
            </dgm:shape>
            <dgm:presOf/>
            <dgm:constrLst/>
            <dgm:ruleLst/>
          </dgm:layoutNode>
        </dgm:layoutNode>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24733481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2169203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3349627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230228758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28785744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37058892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422222025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3163229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1166637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189181255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extLst>
      <p:ext uri="{BB962C8B-B14F-4D97-AF65-F5344CB8AC3E}">
        <p14:creationId xmlns:p14="http://schemas.microsoft.com/office/powerpoint/2010/main" val="406061667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22BE03D-7C97-4971-80DA-DC99A22CE6CD}" type="datetimeFigureOut">
              <a:rPr lang="en-US" smtClean="0"/>
              <a:pPr/>
              <a:t>10/31/2017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5BCA8A-7E27-4A2C-AEA4-CC1C85F498B8}"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75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22BE03D-7C97-4971-80DA-DC99A22CE6CD}" type="datetimeFigureOut">
              <a:rPr lang="en-US" smtClean="0"/>
              <a:pPr/>
              <a:t>10/31/2017</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E5BCA8A-7E27-4A2C-AEA4-CC1C85F498B8}"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A22BE03D-7C97-4971-80DA-DC99A22CE6CD}" type="datetimeFigureOut">
              <a:rPr lang="en-US" smtClean="0"/>
              <a:pPr/>
              <a:t>10/31/2017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E5BCA8A-7E27-4A2C-AEA4-CC1C85F498B8}" type="slidenum">
              <a:rPr lang="en-US" smtClean="0"/>
              <a:pPr/>
              <a:t>‹#›</a:t>
            </a:fld>
            <a:endParaRPr lang="en-US"/>
          </a:p>
        </p:txBody>
      </p:sp>
    </p:spTree>
    <p:extLst>
      <p:ext uri="{BB962C8B-B14F-4D97-AF65-F5344CB8AC3E}">
        <p14:creationId xmlns:p14="http://schemas.microsoft.com/office/powerpoint/2010/main" val="106541080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7.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a:t>
            </a:r>
            <a:r>
              <a:rPr lang="en-US" baseline="30000" dirty="0" smtClean="0"/>
              <a:t>nd</a:t>
            </a:r>
            <a:r>
              <a:rPr lang="en-US" dirty="0" smtClean="0"/>
              <a:t> block 11/1</a:t>
            </a:r>
            <a:endParaRPr lang="en-US" dirty="0"/>
          </a:p>
        </p:txBody>
      </p:sp>
      <p:sp>
        <p:nvSpPr>
          <p:cNvPr id="3" name="Content Placeholder 2"/>
          <p:cNvSpPr>
            <a:spLocks noGrp="1"/>
          </p:cNvSpPr>
          <p:nvPr>
            <p:ph idx="1"/>
          </p:nvPr>
        </p:nvSpPr>
        <p:spPr/>
        <p:txBody>
          <a:bodyPr>
            <a:normAutofit lnSpcReduction="10000"/>
          </a:bodyPr>
          <a:lstStyle/>
          <a:p>
            <a:r>
              <a:rPr lang="en-US" sz="3200" dirty="0" smtClean="0"/>
              <a:t>Because of the assembly today:</a:t>
            </a:r>
          </a:p>
          <a:p>
            <a:r>
              <a:rPr lang="en-US" sz="3200" dirty="0" smtClean="0"/>
              <a:t>Your 20s quiz will be tomorrow- STUDY!</a:t>
            </a:r>
          </a:p>
          <a:p>
            <a:r>
              <a:rPr lang="en-US" sz="3200" dirty="0" smtClean="0"/>
              <a:t>You have Homework tonight– it is on my website.  Download notes handout “Life during the Depression”. Read PPT “Life during Depression” and take notes.  These are YOUR notes on this material.</a:t>
            </a:r>
          </a:p>
          <a:p>
            <a:r>
              <a:rPr lang="en-US" sz="3200" dirty="0" smtClean="0"/>
              <a:t>Complete the Photo Story Assignment (On my website)--- Due Thursday 11/3 for </a:t>
            </a:r>
            <a:r>
              <a:rPr lang="en-US" sz="3200" dirty="0" err="1" smtClean="0"/>
              <a:t>Hw</a:t>
            </a:r>
            <a:r>
              <a:rPr lang="en-US" sz="3200" dirty="0" smtClean="0"/>
              <a:t> grade!</a:t>
            </a:r>
            <a:endParaRPr lang="en-US" sz="3200" dirty="0"/>
          </a:p>
        </p:txBody>
      </p:sp>
    </p:spTree>
    <p:extLst>
      <p:ext uri="{BB962C8B-B14F-4D97-AF65-F5344CB8AC3E}">
        <p14:creationId xmlns:p14="http://schemas.microsoft.com/office/powerpoint/2010/main" val="32673000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356586674"/>
              </p:ext>
            </p:extLst>
          </p:nvPr>
        </p:nvGraphicFramePr>
        <p:xfrm>
          <a:off x="1524000" y="1397000"/>
          <a:ext cx="6781800" cy="3200400"/>
        </p:xfrm>
        <a:graphic>
          <a:graphicData uri="http://schemas.openxmlformats.org/drawingml/2006/table">
            <a:tbl>
              <a:tblPr firstRow="1" bandRow="1">
                <a:tableStyleId>{5C22544A-7EE6-4342-B048-85BDC9FD1C3A}</a:tableStyleId>
              </a:tblPr>
              <a:tblGrid>
                <a:gridCol w="1828800">
                  <a:extLst>
                    <a:ext uri="{9D8B030D-6E8A-4147-A177-3AD203B41FA5}">
                      <a16:colId xmlns:a16="http://schemas.microsoft.com/office/drawing/2014/main" xmlns="" val="20000"/>
                    </a:ext>
                  </a:extLst>
                </a:gridCol>
                <a:gridCol w="3048000">
                  <a:extLst>
                    <a:ext uri="{9D8B030D-6E8A-4147-A177-3AD203B41FA5}">
                      <a16:colId xmlns:a16="http://schemas.microsoft.com/office/drawing/2014/main" xmlns="" val="20001"/>
                    </a:ext>
                  </a:extLst>
                </a:gridCol>
                <a:gridCol w="1905000">
                  <a:extLst>
                    <a:ext uri="{9D8B030D-6E8A-4147-A177-3AD203B41FA5}">
                      <a16:colId xmlns:a16="http://schemas.microsoft.com/office/drawing/2014/main" xmlns="" val="20002"/>
                    </a:ext>
                  </a:extLst>
                </a:gridCol>
              </a:tblGrid>
              <a:tr h="370840">
                <a:tc>
                  <a:txBody>
                    <a:bodyPr/>
                    <a:lstStyle/>
                    <a:p>
                      <a:r>
                        <a:rPr lang="en-US" sz="3200" b="1" dirty="0" smtClean="0"/>
                        <a:t>Date</a:t>
                      </a:r>
                      <a:endParaRPr lang="en-US" sz="3200" b="1" dirty="0"/>
                    </a:p>
                  </a:txBody>
                  <a:tcPr/>
                </a:tc>
                <a:tc>
                  <a:txBody>
                    <a:bodyPr/>
                    <a:lstStyle/>
                    <a:p>
                      <a:r>
                        <a:rPr lang="en-US" sz="3200" b="1" dirty="0" smtClean="0"/>
                        <a:t>Topic</a:t>
                      </a:r>
                      <a:endParaRPr lang="en-US" sz="3200" b="1" dirty="0"/>
                    </a:p>
                  </a:txBody>
                  <a:tcPr/>
                </a:tc>
                <a:tc>
                  <a:txBody>
                    <a:bodyPr/>
                    <a:lstStyle/>
                    <a:p>
                      <a:r>
                        <a:rPr lang="en-US" sz="3200" b="1" dirty="0" smtClean="0"/>
                        <a:t>Page</a:t>
                      </a:r>
                      <a:endParaRPr lang="en-US" sz="3200" b="1" dirty="0"/>
                    </a:p>
                  </a:txBody>
                  <a:tcPr/>
                </a:tc>
                <a:extLst>
                  <a:ext uri="{0D108BD9-81ED-4DB2-BD59-A6C34878D82A}">
                    <a16:rowId xmlns:a16="http://schemas.microsoft.com/office/drawing/2014/main" xmlns="" val="10000"/>
                  </a:ext>
                </a:extLst>
              </a:tr>
              <a:tr h="370840">
                <a:tc>
                  <a:txBody>
                    <a:bodyPr/>
                    <a:lstStyle/>
                    <a:p>
                      <a:r>
                        <a:rPr lang="en-US" sz="3200" b="1" dirty="0" smtClean="0"/>
                        <a:t>10/26</a:t>
                      </a:r>
                      <a:endParaRPr lang="en-US" sz="3200" b="1" dirty="0"/>
                    </a:p>
                  </a:txBody>
                  <a:tcPr/>
                </a:tc>
                <a:tc>
                  <a:txBody>
                    <a:bodyPr/>
                    <a:lstStyle/>
                    <a:p>
                      <a:r>
                        <a:rPr lang="en-US" sz="3200" b="1" dirty="0" smtClean="0"/>
                        <a:t>1920s Quiz</a:t>
                      </a:r>
                      <a:endParaRPr lang="en-US" sz="3200" b="1" dirty="0"/>
                    </a:p>
                  </a:txBody>
                  <a:tcPr/>
                </a:tc>
                <a:tc>
                  <a:txBody>
                    <a:bodyPr/>
                    <a:lstStyle/>
                    <a:p>
                      <a:r>
                        <a:rPr lang="en-US" sz="3200" b="1" dirty="0" smtClean="0"/>
                        <a:t>46</a:t>
                      </a:r>
                      <a:endParaRPr lang="en-US" sz="3200" b="1" dirty="0"/>
                    </a:p>
                  </a:txBody>
                  <a:tcPr/>
                </a:tc>
                <a:extLst>
                  <a:ext uri="{0D108BD9-81ED-4DB2-BD59-A6C34878D82A}">
                    <a16:rowId xmlns:a16="http://schemas.microsoft.com/office/drawing/2014/main" xmlns="" val="10001"/>
                  </a:ext>
                </a:extLst>
              </a:tr>
              <a:tr h="370840">
                <a:tc>
                  <a:txBody>
                    <a:bodyPr/>
                    <a:lstStyle/>
                    <a:p>
                      <a:r>
                        <a:rPr lang="en-US" sz="3200" b="1" dirty="0" smtClean="0"/>
                        <a:t>10/26</a:t>
                      </a:r>
                      <a:endParaRPr lang="en-US" sz="3200" b="1" dirty="0"/>
                    </a:p>
                  </a:txBody>
                  <a:tcPr/>
                </a:tc>
                <a:tc>
                  <a:txBody>
                    <a:bodyPr/>
                    <a:lstStyle/>
                    <a:p>
                      <a:r>
                        <a:rPr lang="en-US" sz="3200" b="1" dirty="0" smtClean="0"/>
                        <a:t>Causes of the Great</a:t>
                      </a:r>
                      <a:r>
                        <a:rPr lang="en-US" sz="3200" b="1" baseline="0" dirty="0" smtClean="0"/>
                        <a:t> Depression Notes</a:t>
                      </a:r>
                      <a:endParaRPr lang="en-US" sz="3200" b="1" dirty="0"/>
                    </a:p>
                  </a:txBody>
                  <a:tcPr/>
                </a:tc>
                <a:tc>
                  <a:txBody>
                    <a:bodyPr/>
                    <a:lstStyle/>
                    <a:p>
                      <a:r>
                        <a:rPr lang="en-US" sz="3200" b="1" dirty="0" smtClean="0"/>
                        <a:t>47</a:t>
                      </a:r>
                      <a:endParaRPr lang="en-US" sz="3200" b="1" dirty="0"/>
                    </a:p>
                  </a:txBody>
                  <a:tcPr/>
                </a:tc>
                <a:extLst>
                  <a:ext uri="{0D108BD9-81ED-4DB2-BD59-A6C34878D82A}">
                    <a16:rowId xmlns:a16="http://schemas.microsoft.com/office/drawing/2014/main" xmlns="" val="10002"/>
                  </a:ext>
                </a:extLst>
              </a:tr>
            </a:tbl>
          </a:graphicData>
        </a:graphic>
      </p:graphicFrame>
    </p:spTree>
    <p:extLst>
      <p:ext uri="{BB962C8B-B14F-4D97-AF65-F5344CB8AC3E}">
        <p14:creationId xmlns:p14="http://schemas.microsoft.com/office/powerpoint/2010/main" val="378422841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457200"/>
            <a:ext cx="7772400" cy="1362075"/>
          </a:xfrm>
        </p:spPr>
        <p:txBody>
          <a:bodyPr>
            <a:noAutofit/>
          </a:bodyPr>
          <a:lstStyle/>
          <a:p>
            <a:pPr algn="ctr"/>
            <a:r>
              <a:rPr lang="en-US" sz="6000" dirty="0" smtClean="0">
                <a:solidFill>
                  <a:schemeClr val="bg1"/>
                </a:solidFill>
              </a:rPr>
              <a:t>Causes of the Great Depression</a:t>
            </a:r>
            <a:endParaRPr lang="en-US" sz="6000" dirty="0">
              <a:solidFill>
                <a:schemeClr val="bg1"/>
              </a:solidFill>
            </a:endParaRPr>
          </a:p>
        </p:txBody>
      </p:sp>
      <p:sp>
        <p:nvSpPr>
          <p:cNvPr id="3" name="Text Placeholder 2"/>
          <p:cNvSpPr>
            <a:spLocks noGrp="1"/>
          </p:cNvSpPr>
          <p:nvPr>
            <p:ph type="body" idx="1"/>
          </p:nvPr>
        </p:nvSpPr>
        <p:spPr/>
        <p:txBody>
          <a:bodyPr>
            <a:normAutofit/>
          </a:bodyPr>
          <a:lstStyle/>
          <a:p>
            <a:r>
              <a:rPr lang="en-US" sz="3200" b="1" i="1" dirty="0" smtClean="0">
                <a:solidFill>
                  <a:schemeClr val="bg1"/>
                </a:solidFill>
              </a:rPr>
              <a:t>Focus Question: How did the prosperity of the 20s give way to the Great Depression? </a:t>
            </a:r>
            <a:endParaRPr lang="en-US" sz="3200" b="1" i="1" dirty="0">
              <a:solidFill>
                <a:schemeClr val="bg1"/>
              </a:solidFill>
            </a:endParaRPr>
          </a:p>
        </p:txBody>
      </p:sp>
    </p:spTree>
    <p:extLst>
      <p:ext uri="{BB962C8B-B14F-4D97-AF65-F5344CB8AC3E}">
        <p14:creationId xmlns:p14="http://schemas.microsoft.com/office/powerpoint/2010/main" val="282805738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Industry</a:t>
            </a:r>
            <a:endParaRPr lang="en-US" dirty="0">
              <a:solidFill>
                <a:schemeClr val="bg1"/>
              </a:solidFill>
            </a:endParaRPr>
          </a:p>
        </p:txBody>
      </p:sp>
      <p:sp>
        <p:nvSpPr>
          <p:cNvPr id="3" name="Content Placeholder 2"/>
          <p:cNvSpPr>
            <a:spLocks noGrp="1"/>
          </p:cNvSpPr>
          <p:nvPr>
            <p:ph idx="1"/>
          </p:nvPr>
        </p:nvSpPr>
        <p:spPr>
          <a:xfrm>
            <a:off x="304800" y="1905000"/>
            <a:ext cx="8229600" cy="4525963"/>
          </a:xfrm>
        </p:spPr>
        <p:txBody>
          <a:bodyPr/>
          <a:lstStyle/>
          <a:p>
            <a:r>
              <a:rPr lang="en-US" dirty="0" smtClean="0">
                <a:solidFill>
                  <a:schemeClr val="bg1"/>
                </a:solidFill>
              </a:rPr>
              <a:t>Railroad and steel industries were barely making a profit</a:t>
            </a:r>
          </a:p>
          <a:p>
            <a:r>
              <a:rPr lang="en-US" dirty="0" smtClean="0">
                <a:solidFill>
                  <a:schemeClr val="bg1"/>
                </a:solidFill>
              </a:rPr>
              <a:t>Railroads lost business to new forms of transportation</a:t>
            </a:r>
          </a:p>
          <a:p>
            <a:r>
              <a:rPr lang="en-US" dirty="0" smtClean="0">
                <a:solidFill>
                  <a:schemeClr val="bg1"/>
                </a:solidFill>
              </a:rPr>
              <a:t>Coal Mining hit hard due to competition by new forms of energy like fuel, oil and natural gas</a:t>
            </a:r>
          </a:p>
          <a:p>
            <a:r>
              <a:rPr lang="en-US" dirty="0" smtClean="0">
                <a:solidFill>
                  <a:schemeClr val="bg1"/>
                </a:solidFill>
              </a:rPr>
              <a:t># of houses being built declines</a:t>
            </a:r>
          </a:p>
          <a:p>
            <a:endParaRPr lang="en-US" dirty="0">
              <a:solidFill>
                <a:schemeClr val="bg1"/>
              </a:solidFill>
            </a:endParaRPr>
          </a:p>
        </p:txBody>
      </p:sp>
      <p:pic>
        <p:nvPicPr>
          <p:cNvPr id="4" name="Picture 3"/>
          <p:cNvPicPr>
            <a:picLocks noChangeAspect="1"/>
          </p:cNvPicPr>
          <p:nvPr/>
        </p:nvPicPr>
        <p:blipFill>
          <a:blip r:embed="rId2"/>
          <a:stretch>
            <a:fillRect/>
          </a:stretch>
        </p:blipFill>
        <p:spPr>
          <a:xfrm>
            <a:off x="6578363" y="123825"/>
            <a:ext cx="2562225" cy="1781175"/>
          </a:xfrm>
          <a:prstGeom prst="rect">
            <a:avLst/>
          </a:prstGeom>
        </p:spPr>
      </p:pic>
      <p:pic>
        <p:nvPicPr>
          <p:cNvPr id="5" name="Picture 4"/>
          <p:cNvPicPr>
            <a:picLocks noChangeAspect="1"/>
          </p:cNvPicPr>
          <p:nvPr/>
        </p:nvPicPr>
        <p:blipFill>
          <a:blip r:embed="rId3"/>
          <a:stretch>
            <a:fillRect/>
          </a:stretch>
        </p:blipFill>
        <p:spPr>
          <a:xfrm>
            <a:off x="457200" y="157162"/>
            <a:ext cx="2657475" cy="1714500"/>
          </a:xfrm>
          <a:prstGeom prst="rect">
            <a:avLst/>
          </a:prstGeom>
        </p:spPr>
      </p:pic>
    </p:spTree>
    <p:extLst>
      <p:ext uri="{BB962C8B-B14F-4D97-AF65-F5344CB8AC3E}">
        <p14:creationId xmlns:p14="http://schemas.microsoft.com/office/powerpoint/2010/main" val="319427751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457200" y="277813"/>
            <a:ext cx="8229600" cy="638175"/>
          </a:xfrm>
        </p:spPr>
        <p:txBody>
          <a:bodyPr/>
          <a:lstStyle/>
          <a:p>
            <a:r>
              <a:rPr lang="en-US" sz="3200" b="1" dirty="0" smtClean="0">
                <a:solidFill>
                  <a:schemeClr val="bg1"/>
                </a:solidFill>
              </a:rPr>
              <a:t>Agriculture</a:t>
            </a:r>
            <a:endParaRPr lang="en-US" sz="3200" b="1" dirty="0">
              <a:solidFill>
                <a:schemeClr val="bg1"/>
              </a:solidFill>
            </a:endParaRPr>
          </a:p>
        </p:txBody>
      </p:sp>
      <p:sp>
        <p:nvSpPr>
          <p:cNvPr id="5123" name="Rectangle 3"/>
          <p:cNvSpPr>
            <a:spLocks noGrp="1" noChangeArrowheads="1"/>
          </p:cNvSpPr>
          <p:nvPr>
            <p:ph type="body" sz="half" idx="2"/>
          </p:nvPr>
        </p:nvSpPr>
        <p:spPr>
          <a:xfrm>
            <a:off x="304800" y="990600"/>
            <a:ext cx="8382000" cy="5638800"/>
          </a:xfrm>
        </p:spPr>
        <p:txBody>
          <a:bodyPr/>
          <a:lstStyle/>
          <a:p>
            <a:r>
              <a:rPr lang="en-US" sz="3600" dirty="0" smtClean="0">
                <a:solidFill>
                  <a:schemeClr val="bg1"/>
                </a:solidFill>
              </a:rPr>
              <a:t>Demand for crops drops after WWI</a:t>
            </a:r>
          </a:p>
          <a:p>
            <a:r>
              <a:rPr lang="en-US" sz="3600" dirty="0" smtClean="0">
                <a:solidFill>
                  <a:schemeClr val="bg1"/>
                </a:solidFill>
              </a:rPr>
              <a:t>Farmers go into debt- banks seize farms</a:t>
            </a:r>
          </a:p>
          <a:p>
            <a:r>
              <a:rPr lang="en-US" sz="3600" dirty="0" err="1" smtClean="0">
                <a:solidFill>
                  <a:schemeClr val="bg1"/>
                </a:solidFill>
              </a:rPr>
              <a:t>McNary</a:t>
            </a:r>
            <a:r>
              <a:rPr lang="en-US" sz="3600" dirty="0" smtClean="0">
                <a:solidFill>
                  <a:schemeClr val="bg1"/>
                </a:solidFill>
              </a:rPr>
              <a:t>-Haugen bill was supposed to provide help for farmers</a:t>
            </a:r>
          </a:p>
          <a:p>
            <a:r>
              <a:rPr lang="en-US" sz="3600" dirty="0" smtClean="0">
                <a:solidFill>
                  <a:schemeClr val="bg1"/>
                </a:solidFill>
              </a:rPr>
              <a:t>Coolidge vetoed it</a:t>
            </a:r>
          </a:p>
        </p:txBody>
      </p:sp>
      <p:pic>
        <p:nvPicPr>
          <p:cNvPr id="5125" name="Picture 5" descr="farmer-302x249-custom"/>
          <p:cNvPicPr>
            <a:picLocks noChangeAspect="1" noChangeArrowheads="1"/>
          </p:cNvPicPr>
          <p:nvPr/>
        </p:nvPicPr>
        <p:blipFill>
          <a:blip r:embed="rId2" cstate="print"/>
          <a:srcRect/>
          <a:stretch>
            <a:fillRect/>
          </a:stretch>
        </p:blipFill>
        <p:spPr bwMode="auto">
          <a:xfrm>
            <a:off x="5334000" y="3505200"/>
            <a:ext cx="3409950" cy="2811463"/>
          </a:xfrm>
          <a:prstGeom prst="rect">
            <a:avLst/>
          </a:prstGeom>
          <a:noFill/>
        </p:spPr>
      </p:pic>
      <p:pic>
        <p:nvPicPr>
          <p:cNvPr id="5127" name="Picture 7" descr="diet-coke"/>
          <p:cNvPicPr>
            <a:picLocks noChangeAspect="1" noChangeArrowheads="1"/>
          </p:cNvPicPr>
          <p:nvPr/>
        </p:nvPicPr>
        <p:blipFill>
          <a:blip r:embed="rId3" cstate="print"/>
          <a:srcRect/>
          <a:stretch>
            <a:fillRect/>
          </a:stretch>
        </p:blipFill>
        <p:spPr bwMode="auto">
          <a:xfrm>
            <a:off x="457200" y="4601102"/>
            <a:ext cx="990600" cy="1828273"/>
          </a:xfrm>
          <a:prstGeom prst="rect">
            <a:avLst/>
          </a:prstGeom>
          <a:noFill/>
        </p:spPr>
      </p:pic>
      <p:sp>
        <p:nvSpPr>
          <p:cNvPr id="5128" name="Text Box 8"/>
          <p:cNvSpPr txBox="1">
            <a:spLocks noChangeArrowheads="1"/>
          </p:cNvSpPr>
          <p:nvPr/>
        </p:nvSpPr>
        <p:spPr bwMode="auto">
          <a:xfrm>
            <a:off x="1905000" y="5105400"/>
            <a:ext cx="1905000" cy="915988"/>
          </a:xfrm>
          <a:prstGeom prst="rect">
            <a:avLst/>
          </a:prstGeom>
          <a:noFill/>
          <a:ln w="9525">
            <a:noFill/>
            <a:miter lim="800000"/>
            <a:headEnd/>
            <a:tailEnd/>
          </a:ln>
          <a:effectLst/>
        </p:spPr>
        <p:txBody>
          <a:bodyPr>
            <a:spAutoFit/>
          </a:bodyPr>
          <a:lstStyle/>
          <a:p>
            <a:pPr>
              <a:spcBef>
                <a:spcPct val="50000"/>
              </a:spcBef>
            </a:pPr>
            <a:r>
              <a:rPr lang="en-US" b="1" i="1" dirty="0">
                <a:solidFill>
                  <a:schemeClr val="bg1"/>
                </a:solidFill>
              </a:rPr>
              <a:t>Remember the Diet Coke example!</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5122"/>
                                        </p:tgtEl>
                                        <p:attrNameLst>
                                          <p:attrName>style.visibility</p:attrName>
                                        </p:attrNameLst>
                                      </p:cBhvr>
                                      <p:to>
                                        <p:strVal val="visible"/>
                                      </p:to>
                                    </p:set>
                                    <p:animEffect transition="in" filter="fade">
                                      <p:cBhvr>
                                        <p:cTn id="7" dur="2000"/>
                                        <p:tgtEl>
                                          <p:spTgt spid="512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123">
                                            <p:txEl>
                                              <p:pRg st="0" end="0"/>
                                            </p:txEl>
                                          </p:spTgt>
                                        </p:tgtEl>
                                        <p:attrNameLst>
                                          <p:attrName>style.visibility</p:attrName>
                                        </p:attrNameLst>
                                      </p:cBhvr>
                                      <p:to>
                                        <p:strVal val="visible"/>
                                      </p:to>
                                    </p:set>
                                    <p:animEffect transition="in" filter="fade">
                                      <p:cBhvr>
                                        <p:cTn id="12" dur="2000"/>
                                        <p:tgtEl>
                                          <p:spTgt spid="512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5123">
                                            <p:txEl>
                                              <p:pRg st="1" end="1"/>
                                            </p:txEl>
                                          </p:spTgt>
                                        </p:tgtEl>
                                        <p:attrNameLst>
                                          <p:attrName>style.visibility</p:attrName>
                                        </p:attrNameLst>
                                      </p:cBhvr>
                                      <p:to>
                                        <p:strVal val="visible"/>
                                      </p:to>
                                    </p:set>
                                    <p:animEffect transition="in" filter="fade">
                                      <p:cBhvr>
                                        <p:cTn id="17" dur="2000"/>
                                        <p:tgtEl>
                                          <p:spTgt spid="512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5123">
                                            <p:txEl>
                                              <p:pRg st="2" end="2"/>
                                            </p:txEl>
                                          </p:spTgt>
                                        </p:tgtEl>
                                        <p:attrNameLst>
                                          <p:attrName>style.visibility</p:attrName>
                                        </p:attrNameLst>
                                      </p:cBhvr>
                                      <p:to>
                                        <p:strVal val="visible"/>
                                      </p:to>
                                    </p:set>
                                    <p:animEffect transition="in" filter="fade">
                                      <p:cBhvr>
                                        <p:cTn id="22" dur="2000"/>
                                        <p:tgtEl>
                                          <p:spTgt spid="5123">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5123">
                                            <p:txEl>
                                              <p:pRg st="3" end="3"/>
                                            </p:txEl>
                                          </p:spTgt>
                                        </p:tgtEl>
                                        <p:attrNameLst>
                                          <p:attrName>style.visibility</p:attrName>
                                        </p:attrNameLst>
                                      </p:cBhvr>
                                      <p:to>
                                        <p:strVal val="visible"/>
                                      </p:to>
                                    </p:set>
                                    <p:animEffect transition="in" filter="fade">
                                      <p:cBhvr>
                                        <p:cTn id="27" dur="2000"/>
                                        <p:tgtEl>
                                          <p:spTgt spid="512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2" grpId="0"/>
      <p:bldP spid="512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Consumer Spending</a:t>
            </a:r>
            <a:endParaRPr lang="en-US" dirty="0">
              <a:solidFill>
                <a:schemeClr val="bg1"/>
              </a:solidFill>
            </a:endParaRPr>
          </a:p>
        </p:txBody>
      </p:sp>
      <p:sp>
        <p:nvSpPr>
          <p:cNvPr id="3" name="Content Placeholder 2"/>
          <p:cNvSpPr>
            <a:spLocks noGrp="1"/>
          </p:cNvSpPr>
          <p:nvPr>
            <p:ph idx="1"/>
          </p:nvPr>
        </p:nvSpPr>
        <p:spPr>
          <a:xfrm>
            <a:off x="381000" y="1361908"/>
            <a:ext cx="5334000" cy="5496091"/>
          </a:xfrm>
        </p:spPr>
        <p:txBody>
          <a:bodyPr>
            <a:normAutofit fontScale="92500" lnSpcReduction="20000"/>
          </a:bodyPr>
          <a:lstStyle/>
          <a:p>
            <a:r>
              <a:rPr lang="en-US" dirty="0" smtClean="0">
                <a:solidFill>
                  <a:schemeClr val="bg1"/>
                </a:solidFill>
              </a:rPr>
              <a:t>Americans were buying less by the late 1920s due to rising prices</a:t>
            </a:r>
          </a:p>
          <a:p>
            <a:r>
              <a:rPr lang="en-US" dirty="0" smtClean="0">
                <a:solidFill>
                  <a:schemeClr val="bg1"/>
                </a:solidFill>
              </a:rPr>
              <a:t>They were overbuying on credit (</a:t>
            </a:r>
            <a:r>
              <a:rPr lang="en-US" b="1" dirty="0" smtClean="0">
                <a:solidFill>
                  <a:schemeClr val="bg1"/>
                </a:solidFill>
              </a:rPr>
              <a:t>installment plan</a:t>
            </a:r>
            <a:r>
              <a:rPr lang="en-US" dirty="0" smtClean="0">
                <a:solidFill>
                  <a:schemeClr val="bg1"/>
                </a:solidFill>
              </a:rPr>
              <a:t>)</a:t>
            </a:r>
          </a:p>
          <a:p>
            <a:r>
              <a:rPr lang="en-US" dirty="0" smtClean="0">
                <a:solidFill>
                  <a:schemeClr val="bg1"/>
                </a:solidFill>
              </a:rPr>
              <a:t>$2,500 a year was considered the amount a family needed to live </a:t>
            </a:r>
          </a:p>
          <a:p>
            <a:r>
              <a:rPr lang="en-US" dirty="0" smtClean="0">
                <a:solidFill>
                  <a:schemeClr val="bg1"/>
                </a:solidFill>
              </a:rPr>
              <a:t>Unequal distribution of </a:t>
            </a:r>
            <a:r>
              <a:rPr lang="en-US" b="1" dirty="0" smtClean="0">
                <a:solidFill>
                  <a:schemeClr val="bg1"/>
                </a:solidFill>
              </a:rPr>
              <a:t>income </a:t>
            </a:r>
            <a:r>
              <a:rPr lang="en-US" dirty="0" smtClean="0">
                <a:solidFill>
                  <a:schemeClr val="bg1"/>
                </a:solidFill>
              </a:rPr>
              <a:t>meant most Americans could not participate in the economic advances of the 1920s. </a:t>
            </a:r>
            <a:endParaRPr lang="en-US" dirty="0">
              <a:solidFill>
                <a:schemeClr val="bg1"/>
              </a:solidFill>
            </a:endParaRPr>
          </a:p>
        </p:txBody>
      </p:sp>
      <p:pic>
        <p:nvPicPr>
          <p:cNvPr id="4" name="Picture 3"/>
          <p:cNvPicPr>
            <a:picLocks noChangeAspect="1"/>
          </p:cNvPicPr>
          <p:nvPr/>
        </p:nvPicPr>
        <p:blipFill>
          <a:blip r:embed="rId2"/>
          <a:stretch>
            <a:fillRect/>
          </a:stretch>
        </p:blipFill>
        <p:spPr>
          <a:xfrm>
            <a:off x="5791200" y="1385793"/>
            <a:ext cx="3243263" cy="3808010"/>
          </a:xfrm>
          <a:prstGeom prst="rect">
            <a:avLst/>
          </a:prstGeom>
        </p:spPr>
      </p:pic>
    </p:spTree>
    <p:extLst>
      <p:ext uri="{BB962C8B-B14F-4D97-AF65-F5344CB8AC3E}">
        <p14:creationId xmlns:p14="http://schemas.microsoft.com/office/powerpoint/2010/main" val="77640441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sz="3200" b="1" dirty="0" smtClean="0">
                <a:solidFill>
                  <a:schemeClr val="bg1"/>
                </a:solidFill>
              </a:rPr>
              <a:t>Consumer Spending</a:t>
            </a:r>
            <a:endParaRPr lang="en-US" sz="3200" b="1" dirty="0">
              <a:solidFill>
                <a:schemeClr val="bg1"/>
              </a:solidFill>
            </a:endParaRPr>
          </a:p>
        </p:txBody>
      </p:sp>
      <p:sp>
        <p:nvSpPr>
          <p:cNvPr id="22531" name="Rectangle 3"/>
          <p:cNvSpPr>
            <a:spLocks noGrp="1" noChangeArrowheads="1"/>
          </p:cNvSpPr>
          <p:nvPr>
            <p:ph type="body" idx="1"/>
          </p:nvPr>
        </p:nvSpPr>
        <p:spPr/>
        <p:txBody>
          <a:bodyPr/>
          <a:lstStyle/>
          <a:p>
            <a:pPr>
              <a:buFont typeface="Wingdings" pitchFamily="2" charset="2"/>
              <a:buNone/>
            </a:pPr>
            <a:r>
              <a:rPr lang="en-US" b="1" u="sng" dirty="0">
                <a:solidFill>
                  <a:schemeClr val="bg1"/>
                </a:solidFill>
              </a:rPr>
              <a:t>Easy Credit</a:t>
            </a:r>
          </a:p>
          <a:p>
            <a:r>
              <a:rPr lang="en-US" dirty="0">
                <a:solidFill>
                  <a:schemeClr val="bg1"/>
                </a:solidFill>
              </a:rPr>
              <a:t>Banks make loans people can’t pay back; people living beyond means – </a:t>
            </a:r>
            <a:r>
              <a:rPr lang="en-US" dirty="0" smtClean="0">
                <a:solidFill>
                  <a:schemeClr val="bg1"/>
                </a:solidFill>
              </a:rPr>
              <a:t>leads to rising debt</a:t>
            </a:r>
            <a:endParaRPr lang="en-US" dirty="0">
              <a:solidFill>
                <a:schemeClr val="bg1"/>
              </a:solidFill>
            </a:endParaRPr>
          </a:p>
          <a:p>
            <a:pPr>
              <a:buFont typeface="Wingdings" pitchFamily="2" charset="2"/>
              <a:buNone/>
            </a:pPr>
            <a:endParaRPr lang="en-US" dirty="0"/>
          </a:p>
          <a:p>
            <a:endParaRPr lang="en-US" dirty="0"/>
          </a:p>
        </p:txBody>
      </p:sp>
      <p:pic>
        <p:nvPicPr>
          <p:cNvPr id="22532" name="Picture 4" descr="0256_hsus_se_mod_s01_cu"/>
          <p:cNvPicPr>
            <a:picLocks noChangeAspect="1" noChangeArrowheads="1"/>
          </p:cNvPicPr>
          <p:nvPr/>
        </p:nvPicPr>
        <p:blipFill>
          <a:blip r:embed="rId2" cstate="print"/>
          <a:srcRect/>
          <a:stretch>
            <a:fillRect/>
          </a:stretch>
        </p:blipFill>
        <p:spPr bwMode="auto">
          <a:xfrm>
            <a:off x="4800600" y="3395663"/>
            <a:ext cx="3962400" cy="3462337"/>
          </a:xfrm>
          <a:prstGeom prst="rect">
            <a:avLst/>
          </a:prstGeom>
          <a:noFill/>
        </p:spPr>
      </p:pic>
      <p:sp>
        <p:nvSpPr>
          <p:cNvPr id="22533" name="AutoShape 5"/>
          <p:cNvSpPr>
            <a:spLocks noChangeArrowheads="1"/>
          </p:cNvSpPr>
          <p:nvPr/>
        </p:nvSpPr>
        <p:spPr bwMode="auto">
          <a:xfrm>
            <a:off x="609600" y="3657600"/>
            <a:ext cx="3581400" cy="2819400"/>
          </a:xfrm>
          <a:prstGeom prst="cloudCallout">
            <a:avLst>
              <a:gd name="adj1" fmla="val -54875"/>
              <a:gd name="adj2" fmla="val 51917"/>
            </a:avLst>
          </a:prstGeom>
          <a:solidFill>
            <a:schemeClr val="accent1"/>
          </a:solidFill>
          <a:ln w="9525">
            <a:solidFill>
              <a:schemeClr val="tx1"/>
            </a:solidFill>
            <a:round/>
            <a:headEnd/>
            <a:tailEnd/>
          </a:ln>
          <a:effectLst/>
        </p:spPr>
        <p:txBody>
          <a:bodyPr/>
          <a:lstStyle/>
          <a:p>
            <a:pPr algn="ctr"/>
            <a:r>
              <a:rPr lang="en-US" b="1"/>
              <a:t>What is DEBT?</a:t>
            </a:r>
          </a:p>
          <a:p>
            <a:pPr algn="ctr"/>
            <a:r>
              <a:rPr lang="en-US" b="1"/>
              <a:t>What is a CONSUMER? </a:t>
            </a:r>
          </a:p>
          <a:p>
            <a:pPr algn="ctr"/>
            <a:r>
              <a:rPr lang="en-US" b="1"/>
              <a:t>What happens to Consumer Debt in the 1920s?</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Election of Herbert Hoover</a:t>
            </a:r>
            <a:endParaRPr lang="en-US" dirty="0">
              <a:solidFill>
                <a:schemeClr val="bg1"/>
              </a:solidFill>
            </a:endParaRPr>
          </a:p>
        </p:txBody>
      </p:sp>
      <p:sp>
        <p:nvSpPr>
          <p:cNvPr id="3" name="Content Placeholder 2"/>
          <p:cNvSpPr>
            <a:spLocks noGrp="1"/>
          </p:cNvSpPr>
          <p:nvPr>
            <p:ph idx="1"/>
          </p:nvPr>
        </p:nvSpPr>
        <p:spPr>
          <a:xfrm>
            <a:off x="457200" y="1600200"/>
            <a:ext cx="3962400" cy="4724400"/>
          </a:xfrm>
        </p:spPr>
        <p:txBody>
          <a:bodyPr>
            <a:normAutofit fontScale="92500" lnSpcReduction="10000"/>
          </a:bodyPr>
          <a:lstStyle/>
          <a:p>
            <a:r>
              <a:rPr lang="en-US" dirty="0" smtClean="0">
                <a:solidFill>
                  <a:schemeClr val="bg1"/>
                </a:solidFill>
              </a:rPr>
              <a:t>Hoover was Secretary of Commerce under Presidents Harding AND Coolidge</a:t>
            </a:r>
          </a:p>
          <a:p>
            <a:r>
              <a:rPr lang="en-US" dirty="0" smtClean="0">
                <a:solidFill>
                  <a:schemeClr val="bg1"/>
                </a:solidFill>
              </a:rPr>
              <a:t>Ran against Alfred Smith (Democrat)</a:t>
            </a:r>
          </a:p>
          <a:p>
            <a:r>
              <a:rPr lang="en-US" dirty="0" smtClean="0">
                <a:solidFill>
                  <a:schemeClr val="bg1"/>
                </a:solidFill>
              </a:rPr>
              <a:t>Pointed to years of prosperity under Republicans since 1920</a:t>
            </a:r>
            <a:endParaRPr lang="en-US" dirty="0">
              <a:solidFill>
                <a:schemeClr val="bg1"/>
              </a:solidFill>
            </a:endParaRPr>
          </a:p>
        </p:txBody>
      </p:sp>
      <p:pic>
        <p:nvPicPr>
          <p:cNvPr id="1026" name="Picture 2" descr="http://upload.wikimedia.org/wikipedia/commons/thumb/b/bb/ElectoralCollege1928.svg/400px-ElectoralCollege1928.svg.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46169" y="2286000"/>
            <a:ext cx="4674248" cy="365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53939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Rags and Riches: The Stock Market</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The Dow Jones Industrial Average measures the health of the stock market</a:t>
            </a:r>
          </a:p>
          <a:p>
            <a:r>
              <a:rPr lang="en-US" dirty="0" smtClean="0">
                <a:solidFill>
                  <a:schemeClr val="bg1"/>
                </a:solidFill>
              </a:rPr>
              <a:t>Dow Jones reaches all-time high of 381 points</a:t>
            </a:r>
          </a:p>
          <a:p>
            <a:r>
              <a:rPr lang="en-US" dirty="0" smtClean="0">
                <a:solidFill>
                  <a:schemeClr val="bg1"/>
                </a:solidFill>
              </a:rPr>
              <a:t>Many people engaged in </a:t>
            </a:r>
            <a:r>
              <a:rPr lang="en-US" b="1" dirty="0" smtClean="0">
                <a:solidFill>
                  <a:schemeClr val="bg1"/>
                </a:solidFill>
              </a:rPr>
              <a:t>speculation</a:t>
            </a:r>
            <a:r>
              <a:rPr lang="en-US" dirty="0" smtClean="0">
                <a:solidFill>
                  <a:schemeClr val="bg1"/>
                </a:solidFill>
              </a:rPr>
              <a:t> (buying stocks on chance of fast profit- ignoring risks)</a:t>
            </a:r>
          </a:p>
          <a:p>
            <a:r>
              <a:rPr lang="en-US" b="1" dirty="0" smtClean="0">
                <a:solidFill>
                  <a:schemeClr val="bg1"/>
                </a:solidFill>
              </a:rPr>
              <a:t>Buying on Margin:</a:t>
            </a:r>
          </a:p>
          <a:p>
            <a:r>
              <a:rPr lang="en-US" dirty="0" smtClean="0">
                <a:solidFill>
                  <a:schemeClr val="bg1"/>
                </a:solidFill>
              </a:rPr>
              <a:t>Buying stocks on credit</a:t>
            </a:r>
            <a:endParaRPr lang="en-US" dirty="0">
              <a:solidFill>
                <a:schemeClr val="bg1"/>
              </a:solidFill>
            </a:endParaRPr>
          </a:p>
        </p:txBody>
      </p:sp>
      <p:pic>
        <p:nvPicPr>
          <p:cNvPr id="4" name="Picture 4" descr="0213_hsus_se_mod_s01_cu_3"/>
          <p:cNvPicPr>
            <a:picLocks noChangeAspect="1" noChangeArrowheads="1"/>
          </p:cNvPicPr>
          <p:nvPr/>
        </p:nvPicPr>
        <p:blipFill>
          <a:blip r:embed="rId2" cstate="print"/>
          <a:srcRect/>
          <a:stretch>
            <a:fillRect/>
          </a:stretch>
        </p:blipFill>
        <p:spPr bwMode="auto">
          <a:xfrm>
            <a:off x="4724400" y="4283155"/>
            <a:ext cx="4267200" cy="2560638"/>
          </a:xfrm>
          <a:prstGeom prst="rect">
            <a:avLst/>
          </a:prstGeom>
          <a:noFill/>
        </p:spPr>
      </p:pic>
    </p:spTree>
    <p:extLst>
      <p:ext uri="{BB962C8B-B14F-4D97-AF65-F5344CB8AC3E}">
        <p14:creationId xmlns:p14="http://schemas.microsoft.com/office/powerpoint/2010/main" val="44139755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normAutofit fontScale="90000"/>
          </a:bodyPr>
          <a:lstStyle/>
          <a:p>
            <a:r>
              <a:rPr lang="en-US" sz="4000" dirty="0">
                <a:solidFill>
                  <a:schemeClr val="bg1"/>
                </a:solidFill>
              </a:rPr>
              <a:t>The “Spark” – The Stock Market Crashes</a:t>
            </a:r>
          </a:p>
        </p:txBody>
      </p:sp>
      <p:sp>
        <p:nvSpPr>
          <p:cNvPr id="9219" name="Rectangle 3"/>
          <p:cNvSpPr>
            <a:spLocks noGrp="1" noChangeArrowheads="1"/>
          </p:cNvSpPr>
          <p:nvPr>
            <p:ph type="body" sz="half" idx="2"/>
          </p:nvPr>
        </p:nvSpPr>
        <p:spPr>
          <a:xfrm>
            <a:off x="5334000" y="1600200"/>
            <a:ext cx="3810000" cy="4953000"/>
          </a:xfrm>
        </p:spPr>
        <p:txBody>
          <a:bodyPr>
            <a:normAutofit fontScale="92500" lnSpcReduction="10000"/>
          </a:bodyPr>
          <a:lstStyle/>
          <a:p>
            <a:r>
              <a:rPr lang="en-US" dirty="0" smtClean="0">
                <a:solidFill>
                  <a:schemeClr val="bg1"/>
                </a:solidFill>
              </a:rPr>
              <a:t>October 24</a:t>
            </a:r>
            <a:r>
              <a:rPr lang="en-US" baseline="30000" dirty="0" smtClean="0">
                <a:solidFill>
                  <a:schemeClr val="bg1"/>
                </a:solidFill>
              </a:rPr>
              <a:t>th</a:t>
            </a:r>
            <a:r>
              <a:rPr lang="en-US" dirty="0" smtClean="0">
                <a:solidFill>
                  <a:schemeClr val="bg1"/>
                </a:solidFill>
              </a:rPr>
              <a:t> –Stock Market takes a plunge, many investors sell shares</a:t>
            </a:r>
          </a:p>
          <a:p>
            <a:r>
              <a:rPr lang="en-US" dirty="0" smtClean="0">
                <a:solidFill>
                  <a:schemeClr val="bg1"/>
                </a:solidFill>
              </a:rPr>
              <a:t>“</a:t>
            </a:r>
            <a:r>
              <a:rPr lang="en-US" dirty="0">
                <a:solidFill>
                  <a:schemeClr val="bg1"/>
                </a:solidFill>
              </a:rPr>
              <a:t>Black Tuesday” October 29, </a:t>
            </a:r>
            <a:r>
              <a:rPr lang="en-US" dirty="0" smtClean="0">
                <a:solidFill>
                  <a:schemeClr val="bg1"/>
                </a:solidFill>
              </a:rPr>
              <a:t>1929: Shareholders dump over 16 million stocks &amp; many cannot sell</a:t>
            </a:r>
            <a:endParaRPr lang="en-US" dirty="0">
              <a:solidFill>
                <a:schemeClr val="bg1"/>
              </a:solidFill>
            </a:endParaRPr>
          </a:p>
          <a:p>
            <a:r>
              <a:rPr lang="en-US" dirty="0">
                <a:solidFill>
                  <a:schemeClr val="bg1"/>
                </a:solidFill>
              </a:rPr>
              <a:t>Marks the beginning of the Great Depression</a:t>
            </a:r>
          </a:p>
          <a:p>
            <a:pPr>
              <a:buFont typeface="Wingdings" pitchFamily="2" charset="2"/>
              <a:buNone/>
            </a:pPr>
            <a:r>
              <a:rPr lang="en-US" dirty="0">
                <a:solidFill>
                  <a:schemeClr val="bg1"/>
                </a:solidFill>
              </a:rPr>
              <a:t>    1929-1940</a:t>
            </a:r>
          </a:p>
          <a:p>
            <a:endParaRPr lang="en-US" dirty="0"/>
          </a:p>
        </p:txBody>
      </p:sp>
      <p:pic>
        <p:nvPicPr>
          <p:cNvPr id="9220" name="Picture 4" descr="ab62060f-7d6b-463a-baab-bf8e28eb9fa8"/>
          <p:cNvPicPr>
            <a:picLocks noChangeAspect="1" noChangeArrowheads="1"/>
          </p:cNvPicPr>
          <p:nvPr/>
        </p:nvPicPr>
        <p:blipFill>
          <a:blip r:embed="rId2" cstate="print"/>
          <a:srcRect/>
          <a:stretch>
            <a:fillRect/>
          </a:stretch>
        </p:blipFill>
        <p:spPr bwMode="auto">
          <a:xfrm>
            <a:off x="152400" y="1905000"/>
            <a:ext cx="5181600" cy="3836988"/>
          </a:xfrm>
          <a:prstGeom prst="rect">
            <a:avLst/>
          </a:prstGeom>
          <a:noFill/>
        </p:spPr>
      </p:pic>
      <p:sp>
        <p:nvSpPr>
          <p:cNvPr id="9221" name="AutoShape 5"/>
          <p:cNvSpPr>
            <a:spLocks noChangeArrowheads="1"/>
          </p:cNvSpPr>
          <p:nvPr/>
        </p:nvSpPr>
        <p:spPr bwMode="auto">
          <a:xfrm>
            <a:off x="685800" y="4724400"/>
            <a:ext cx="2590800" cy="1676400"/>
          </a:xfrm>
          <a:prstGeom prst="cloudCallout">
            <a:avLst>
              <a:gd name="adj1" fmla="val -35477"/>
              <a:gd name="adj2" fmla="val 53597"/>
            </a:avLst>
          </a:prstGeom>
          <a:solidFill>
            <a:schemeClr val="accent1"/>
          </a:solidFill>
          <a:ln w="9525">
            <a:solidFill>
              <a:schemeClr val="tx1"/>
            </a:solidFill>
            <a:round/>
            <a:headEnd/>
            <a:tailEnd/>
          </a:ln>
          <a:effectLst/>
        </p:spPr>
        <p:txBody>
          <a:bodyPr/>
          <a:lstStyle/>
          <a:p>
            <a:pPr algn="ctr"/>
            <a:r>
              <a:rPr lang="en-US" dirty="0"/>
              <a:t>How long does the Great Depression last? </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9218"/>
                                        </p:tgtEl>
                                        <p:attrNameLst>
                                          <p:attrName>style.visibility</p:attrName>
                                        </p:attrNameLst>
                                      </p:cBhvr>
                                      <p:to>
                                        <p:strVal val="visible"/>
                                      </p:to>
                                    </p:set>
                                    <p:animEffect transition="in" filter="fade">
                                      <p:cBhvr>
                                        <p:cTn id="7" dur="2000"/>
                                        <p:tgtEl>
                                          <p:spTgt spid="9218"/>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9219">
                                            <p:txEl>
                                              <p:pRg st="0" end="0"/>
                                            </p:txEl>
                                          </p:spTgt>
                                        </p:tgtEl>
                                        <p:attrNameLst>
                                          <p:attrName>style.visibility</p:attrName>
                                        </p:attrNameLst>
                                      </p:cBhvr>
                                      <p:to>
                                        <p:strVal val="visible"/>
                                      </p:to>
                                    </p:set>
                                    <p:animEffect transition="in" filter="fade">
                                      <p:cBhvr>
                                        <p:cTn id="12" dur="2000"/>
                                        <p:tgtEl>
                                          <p:spTgt spid="92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9219">
                                            <p:txEl>
                                              <p:pRg st="1" end="1"/>
                                            </p:txEl>
                                          </p:spTgt>
                                        </p:tgtEl>
                                        <p:attrNameLst>
                                          <p:attrName>style.visibility</p:attrName>
                                        </p:attrNameLst>
                                      </p:cBhvr>
                                      <p:to>
                                        <p:strVal val="visible"/>
                                      </p:to>
                                    </p:set>
                                    <p:animEffect transition="in" filter="fade">
                                      <p:cBhvr>
                                        <p:cTn id="17" dur="2000"/>
                                        <p:tgtEl>
                                          <p:spTgt spid="92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9219">
                                            <p:txEl>
                                              <p:pRg st="2" end="2"/>
                                            </p:txEl>
                                          </p:spTgt>
                                        </p:tgtEl>
                                        <p:attrNameLst>
                                          <p:attrName>style.visibility</p:attrName>
                                        </p:attrNameLst>
                                      </p:cBhvr>
                                      <p:to>
                                        <p:strVal val="visible"/>
                                      </p:to>
                                    </p:set>
                                    <p:animEffect transition="in" filter="fade">
                                      <p:cBhvr>
                                        <p:cTn id="22" dur="2000"/>
                                        <p:tgtEl>
                                          <p:spTgt spid="92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9219">
                                            <p:txEl>
                                              <p:pRg st="3" end="3"/>
                                            </p:txEl>
                                          </p:spTgt>
                                        </p:tgtEl>
                                        <p:attrNameLst>
                                          <p:attrName>style.visibility</p:attrName>
                                        </p:attrNameLst>
                                      </p:cBhvr>
                                      <p:to>
                                        <p:strVal val="visible"/>
                                      </p:to>
                                    </p:set>
                                    <p:animEffect transition="in" filter="fade">
                                      <p:cBhvr>
                                        <p:cTn id="27" dur="2000"/>
                                        <p:tgtEl>
                                          <p:spTgt spid="92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8" grpId="0"/>
      <p:bldP spid="9219" grpId="0" build="p"/>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5059362"/>
          </a:xfrm>
        </p:spPr>
        <p:txBody>
          <a:bodyPr/>
          <a:lstStyle/>
          <a:p>
            <a:r>
              <a:rPr lang="en-US" dirty="0" smtClean="0">
                <a:solidFill>
                  <a:schemeClr val="bg1"/>
                </a:solidFill>
              </a:rPr>
              <a:t>Video Clip: BLACK TUESDAY!!!</a:t>
            </a:r>
            <a:endParaRPr lang="en-US"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2"/>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524000" y="381000"/>
            <a:ext cx="6096000" cy="6096000"/>
          </a:xfrm>
          <a:prstGeom prst="rect">
            <a:avLst/>
          </a:prstGeom>
        </p:spPr>
      </p:pic>
    </p:spTree>
    <p:extLst>
      <p:ext uri="{BB962C8B-B14F-4D97-AF65-F5344CB8AC3E}">
        <p14:creationId xmlns:p14="http://schemas.microsoft.com/office/powerpoint/2010/main" val="93325673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9" name="Oval 5"/>
          <p:cNvSpPr>
            <a:spLocks noChangeArrowheads="1"/>
          </p:cNvSpPr>
          <p:nvPr/>
        </p:nvSpPr>
        <p:spPr bwMode="auto">
          <a:xfrm>
            <a:off x="6019726" y="2895451"/>
            <a:ext cx="3124274" cy="2134195"/>
          </a:xfrm>
          <a:prstGeom prst="ellipse">
            <a:avLst/>
          </a:prstGeom>
          <a:solidFill>
            <a:srgbClr val="FFFF00"/>
          </a:solidFill>
          <a:ln w="9525">
            <a:solidFill>
              <a:schemeClr val="tx1"/>
            </a:solidFill>
            <a:round/>
            <a:headEnd/>
            <a:tailEnd/>
          </a:ln>
        </p:spPr>
        <p:txBody>
          <a:bodyPr wrap="none" lIns="91439" tIns="45719" rIns="91439" bIns="45719" anchor="ct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endParaRPr lang="en-US" altLang="en-US" sz="2812">
              <a:solidFill>
                <a:srgbClr val="000000"/>
              </a:solidFill>
            </a:endParaRPr>
          </a:p>
        </p:txBody>
      </p:sp>
      <p:sp>
        <p:nvSpPr>
          <p:cNvPr id="6152" name="Line 8"/>
          <p:cNvSpPr>
            <a:spLocks noChangeShapeType="1"/>
          </p:cNvSpPr>
          <p:nvPr/>
        </p:nvSpPr>
        <p:spPr bwMode="auto">
          <a:xfrm>
            <a:off x="5867922" y="2057177"/>
            <a:ext cx="837158" cy="991195"/>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US" sz="1266"/>
          </a:p>
        </p:txBody>
      </p:sp>
      <p:sp>
        <p:nvSpPr>
          <p:cNvPr id="6153" name="Line 9"/>
          <p:cNvSpPr>
            <a:spLocks noChangeShapeType="1"/>
          </p:cNvSpPr>
          <p:nvPr/>
        </p:nvSpPr>
        <p:spPr bwMode="auto">
          <a:xfrm flipH="1">
            <a:off x="6172647" y="5029647"/>
            <a:ext cx="990079" cy="685354"/>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US" sz="1266"/>
          </a:p>
        </p:txBody>
      </p:sp>
      <p:sp>
        <p:nvSpPr>
          <p:cNvPr id="6154" name="Line 10"/>
          <p:cNvSpPr>
            <a:spLocks noChangeShapeType="1"/>
          </p:cNvSpPr>
          <p:nvPr/>
        </p:nvSpPr>
        <p:spPr bwMode="auto">
          <a:xfrm flipH="1" flipV="1">
            <a:off x="2057177" y="5105549"/>
            <a:ext cx="991195" cy="762372"/>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US" sz="1266"/>
          </a:p>
        </p:txBody>
      </p:sp>
      <p:sp>
        <p:nvSpPr>
          <p:cNvPr id="6155" name="Line 11"/>
          <p:cNvSpPr>
            <a:spLocks noChangeShapeType="1"/>
          </p:cNvSpPr>
          <p:nvPr/>
        </p:nvSpPr>
        <p:spPr bwMode="auto">
          <a:xfrm flipV="1">
            <a:off x="1905373" y="1828354"/>
            <a:ext cx="914176" cy="1143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lIns="91439" tIns="45719" rIns="91439" bIns="45719"/>
          <a:lstStyle/>
          <a:p>
            <a:endParaRPr lang="en-US" sz="1266"/>
          </a:p>
        </p:txBody>
      </p:sp>
      <p:sp>
        <p:nvSpPr>
          <p:cNvPr id="6157" name="Text Box 13"/>
          <p:cNvSpPr txBox="1">
            <a:spLocks noChangeArrowheads="1"/>
          </p:cNvSpPr>
          <p:nvPr/>
        </p:nvSpPr>
        <p:spPr bwMode="auto">
          <a:xfrm>
            <a:off x="0" y="0"/>
            <a:ext cx="9144000" cy="5250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20000"/>
              </a:spcBef>
              <a:buSzTx/>
              <a:buFontTx/>
              <a:buNone/>
            </a:pPr>
            <a:r>
              <a:rPr lang="en-US" altLang="en-US" sz="2812" b="1" dirty="0">
                <a:solidFill>
                  <a:srgbClr val="FF0000"/>
                </a:solidFill>
              </a:rPr>
              <a:t>“Cycle of Disaster” </a:t>
            </a:r>
            <a:r>
              <a:rPr lang="en-US" altLang="en-US" sz="2812" b="1" dirty="0">
                <a:solidFill>
                  <a:srgbClr val="000000"/>
                </a:solidFill>
              </a:rPr>
              <a:t>– </a:t>
            </a:r>
            <a:r>
              <a:rPr lang="en-US" altLang="en-US" sz="2812" dirty="0">
                <a:solidFill>
                  <a:schemeClr val="bg1"/>
                </a:solidFill>
              </a:rPr>
              <a:t>many businesses went bankrupt</a:t>
            </a:r>
          </a:p>
        </p:txBody>
      </p:sp>
      <p:sp>
        <p:nvSpPr>
          <p:cNvPr id="6161" name="Oval 17"/>
          <p:cNvSpPr>
            <a:spLocks noChangeArrowheads="1"/>
          </p:cNvSpPr>
          <p:nvPr/>
        </p:nvSpPr>
        <p:spPr bwMode="auto">
          <a:xfrm>
            <a:off x="2819549" y="685354"/>
            <a:ext cx="3124275" cy="2134195"/>
          </a:xfrm>
          <a:prstGeom prst="ellipse">
            <a:avLst/>
          </a:prstGeom>
          <a:solidFill>
            <a:srgbClr val="FFFF00"/>
          </a:solidFill>
          <a:ln w="9525">
            <a:solidFill>
              <a:schemeClr val="tx1"/>
            </a:solidFill>
            <a:round/>
            <a:headEnd/>
            <a:tailEnd/>
          </a:ln>
        </p:spPr>
        <p:txBody>
          <a:bodyPr wrap="none" lIns="91439" tIns="45719" rIns="91439" bIns="45719" anchor="ct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endParaRPr lang="en-US" altLang="en-US" sz="2812">
              <a:solidFill>
                <a:srgbClr val="000000"/>
              </a:solidFill>
            </a:endParaRPr>
          </a:p>
        </p:txBody>
      </p:sp>
      <p:sp>
        <p:nvSpPr>
          <p:cNvPr id="6162" name="Oval 18"/>
          <p:cNvSpPr>
            <a:spLocks noChangeArrowheads="1"/>
          </p:cNvSpPr>
          <p:nvPr/>
        </p:nvSpPr>
        <p:spPr bwMode="auto">
          <a:xfrm>
            <a:off x="0" y="2971354"/>
            <a:ext cx="3124275" cy="2134195"/>
          </a:xfrm>
          <a:prstGeom prst="ellipse">
            <a:avLst/>
          </a:prstGeom>
          <a:solidFill>
            <a:srgbClr val="FFFF00"/>
          </a:solidFill>
          <a:ln w="9525">
            <a:solidFill>
              <a:schemeClr val="tx1"/>
            </a:solidFill>
            <a:round/>
            <a:headEnd/>
            <a:tailEnd/>
          </a:ln>
        </p:spPr>
        <p:txBody>
          <a:bodyPr wrap="none" lIns="91439" tIns="45719" rIns="91439" bIns="45719" anchor="ct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endParaRPr lang="en-US" altLang="en-US" sz="2812">
              <a:solidFill>
                <a:srgbClr val="000000"/>
              </a:solidFill>
            </a:endParaRPr>
          </a:p>
        </p:txBody>
      </p:sp>
      <p:sp>
        <p:nvSpPr>
          <p:cNvPr id="6163" name="Oval 19"/>
          <p:cNvSpPr>
            <a:spLocks noChangeArrowheads="1"/>
          </p:cNvSpPr>
          <p:nvPr/>
        </p:nvSpPr>
        <p:spPr bwMode="auto">
          <a:xfrm>
            <a:off x="3048372" y="4724921"/>
            <a:ext cx="3124274" cy="2133079"/>
          </a:xfrm>
          <a:prstGeom prst="ellipse">
            <a:avLst/>
          </a:prstGeom>
          <a:solidFill>
            <a:srgbClr val="FFFF00"/>
          </a:solidFill>
          <a:ln w="9525">
            <a:solidFill>
              <a:schemeClr val="tx1"/>
            </a:solidFill>
            <a:round/>
            <a:headEnd/>
            <a:tailEnd/>
          </a:ln>
        </p:spPr>
        <p:txBody>
          <a:bodyPr wrap="none" lIns="91439" tIns="45719" rIns="91439" bIns="45719" anchor="ct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endParaRPr lang="en-US" altLang="en-US" sz="2812">
              <a:solidFill>
                <a:srgbClr val="000000"/>
              </a:solidFill>
            </a:endParaRPr>
          </a:p>
          <a:p>
            <a:pPr algn="ctr" eaLnBrk="1" hangingPunct="1">
              <a:spcBef>
                <a:spcPct val="0"/>
              </a:spcBef>
              <a:buSzTx/>
              <a:buFontTx/>
              <a:buNone/>
            </a:pPr>
            <a:endParaRPr lang="en-US" altLang="en-US" sz="2812">
              <a:solidFill>
                <a:srgbClr val="000000"/>
              </a:solidFill>
            </a:endParaRPr>
          </a:p>
        </p:txBody>
      </p:sp>
      <p:sp>
        <p:nvSpPr>
          <p:cNvPr id="6164" name="Text Box 20"/>
          <p:cNvSpPr txBox="1">
            <a:spLocks noChangeArrowheads="1"/>
          </p:cNvSpPr>
          <p:nvPr/>
        </p:nvSpPr>
        <p:spPr bwMode="auto">
          <a:xfrm>
            <a:off x="3276079" y="1143001"/>
            <a:ext cx="2286000" cy="13905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812">
                <a:solidFill>
                  <a:srgbClr val="000000"/>
                </a:solidFill>
              </a:rPr>
              <a:t>Businesses cut </a:t>
            </a:r>
          </a:p>
          <a:p>
            <a:pPr algn="ctr" eaLnBrk="1" hangingPunct="1">
              <a:spcBef>
                <a:spcPct val="0"/>
              </a:spcBef>
              <a:buSzTx/>
              <a:buFontTx/>
              <a:buNone/>
            </a:pPr>
            <a:r>
              <a:rPr lang="en-US" altLang="en-US" sz="2812">
                <a:solidFill>
                  <a:srgbClr val="000000"/>
                </a:solidFill>
              </a:rPr>
              <a:t>production</a:t>
            </a:r>
          </a:p>
        </p:txBody>
      </p:sp>
      <p:sp>
        <p:nvSpPr>
          <p:cNvPr id="6165" name="Text Box 21"/>
          <p:cNvSpPr txBox="1">
            <a:spLocks noChangeArrowheads="1"/>
          </p:cNvSpPr>
          <p:nvPr/>
        </p:nvSpPr>
        <p:spPr bwMode="auto">
          <a:xfrm>
            <a:off x="6179344" y="3268265"/>
            <a:ext cx="2743646" cy="18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812">
                <a:solidFill>
                  <a:srgbClr val="000000"/>
                </a:solidFill>
              </a:rPr>
              <a:t>Workers suffered</a:t>
            </a:r>
          </a:p>
          <a:p>
            <a:pPr algn="ctr" eaLnBrk="1" hangingPunct="1">
              <a:spcBef>
                <a:spcPct val="0"/>
              </a:spcBef>
              <a:buSzTx/>
              <a:buFontTx/>
              <a:buNone/>
            </a:pPr>
            <a:r>
              <a:rPr lang="en-US" altLang="en-US" sz="2812">
                <a:solidFill>
                  <a:srgbClr val="000000"/>
                </a:solidFill>
              </a:rPr>
              <a:t>from wage cuts</a:t>
            </a:r>
          </a:p>
          <a:p>
            <a:pPr algn="ctr" eaLnBrk="1" hangingPunct="1">
              <a:spcBef>
                <a:spcPct val="0"/>
              </a:spcBef>
              <a:buSzTx/>
              <a:buFontTx/>
              <a:buNone/>
            </a:pPr>
            <a:r>
              <a:rPr lang="en-US" altLang="en-US" sz="2812">
                <a:solidFill>
                  <a:srgbClr val="000000"/>
                </a:solidFill>
              </a:rPr>
              <a:t>and lay offs.</a:t>
            </a:r>
          </a:p>
        </p:txBody>
      </p:sp>
      <p:sp>
        <p:nvSpPr>
          <p:cNvPr id="6166" name="Text Box 22"/>
          <p:cNvSpPr txBox="1">
            <a:spLocks noChangeArrowheads="1"/>
          </p:cNvSpPr>
          <p:nvPr/>
        </p:nvSpPr>
        <p:spPr bwMode="auto">
          <a:xfrm>
            <a:off x="3286125" y="5036344"/>
            <a:ext cx="2666628" cy="1823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812">
                <a:solidFill>
                  <a:srgbClr val="000000"/>
                </a:solidFill>
              </a:rPr>
              <a:t>People had </a:t>
            </a:r>
          </a:p>
          <a:p>
            <a:pPr algn="ctr" eaLnBrk="1" hangingPunct="1">
              <a:spcBef>
                <a:spcPct val="0"/>
              </a:spcBef>
              <a:buSzTx/>
              <a:buFontTx/>
              <a:buNone/>
            </a:pPr>
            <a:r>
              <a:rPr lang="en-US" altLang="en-US" sz="2812">
                <a:solidFill>
                  <a:srgbClr val="000000"/>
                </a:solidFill>
              </a:rPr>
              <a:t>little or no </a:t>
            </a:r>
          </a:p>
          <a:p>
            <a:pPr algn="ctr" eaLnBrk="1" hangingPunct="1">
              <a:spcBef>
                <a:spcPct val="0"/>
              </a:spcBef>
              <a:buSzTx/>
              <a:buFontTx/>
              <a:buNone/>
            </a:pPr>
            <a:r>
              <a:rPr lang="en-US" altLang="en-US" sz="2812">
                <a:solidFill>
                  <a:srgbClr val="000000"/>
                </a:solidFill>
              </a:rPr>
              <a:t>money to spend.</a:t>
            </a:r>
          </a:p>
        </p:txBody>
      </p:sp>
      <p:sp>
        <p:nvSpPr>
          <p:cNvPr id="6167" name="Text Box 23"/>
          <p:cNvSpPr txBox="1">
            <a:spLocks noChangeArrowheads="1"/>
          </p:cNvSpPr>
          <p:nvPr/>
        </p:nvSpPr>
        <p:spPr bwMode="auto">
          <a:xfrm>
            <a:off x="392906" y="3536157"/>
            <a:ext cx="2438921" cy="9578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812">
                <a:solidFill>
                  <a:srgbClr val="000000"/>
                </a:solidFill>
              </a:rPr>
              <a:t>Demand for</a:t>
            </a:r>
          </a:p>
          <a:p>
            <a:pPr algn="ctr" eaLnBrk="1" hangingPunct="1">
              <a:spcBef>
                <a:spcPct val="0"/>
              </a:spcBef>
              <a:buSzTx/>
              <a:buFontTx/>
              <a:buNone/>
            </a:pPr>
            <a:r>
              <a:rPr lang="en-US" altLang="en-US" sz="2812">
                <a:solidFill>
                  <a:srgbClr val="000000"/>
                </a:solidFill>
              </a:rPr>
              <a:t>goods fell.</a:t>
            </a:r>
          </a:p>
        </p:txBody>
      </p:sp>
    </p:spTree>
    <p:extLst>
      <p:ext uri="{BB962C8B-B14F-4D97-AF65-F5344CB8AC3E}">
        <p14:creationId xmlns:p14="http://schemas.microsoft.com/office/powerpoint/2010/main" val="865317496"/>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grpId="0" nodeType="clickEffect">
                                  <p:stCondLst>
                                    <p:cond delay="0"/>
                                  </p:stCondLst>
                                  <p:childTnLst>
                                    <p:set>
                                      <p:cBhvr>
                                        <p:cTn id="6" dur="1" fill="hold">
                                          <p:stCondLst>
                                            <p:cond delay="0"/>
                                          </p:stCondLst>
                                        </p:cTn>
                                        <p:tgtEl>
                                          <p:spTgt spid="6157"/>
                                        </p:tgtEl>
                                        <p:attrNameLst>
                                          <p:attrName>style.visibility</p:attrName>
                                        </p:attrNameLst>
                                      </p:cBhvr>
                                      <p:to>
                                        <p:strVal val="visible"/>
                                      </p:to>
                                    </p:set>
                                    <p:animEffect transition="in" filter="box(in)">
                                      <p:cBhvr>
                                        <p:cTn id="7" dur="500"/>
                                        <p:tgtEl>
                                          <p:spTgt spid="6157"/>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5" presetClass="entr" presetSubtype="10" fill="hold" grpId="0" nodeType="clickEffect">
                                  <p:stCondLst>
                                    <p:cond delay="0"/>
                                  </p:stCondLst>
                                  <p:childTnLst>
                                    <p:set>
                                      <p:cBhvr>
                                        <p:cTn id="11" dur="1" fill="hold">
                                          <p:stCondLst>
                                            <p:cond delay="0"/>
                                          </p:stCondLst>
                                        </p:cTn>
                                        <p:tgtEl>
                                          <p:spTgt spid="6161"/>
                                        </p:tgtEl>
                                        <p:attrNameLst>
                                          <p:attrName>style.visibility</p:attrName>
                                        </p:attrNameLst>
                                      </p:cBhvr>
                                      <p:to>
                                        <p:strVal val="visible"/>
                                      </p:to>
                                    </p:set>
                                    <p:animEffect transition="in" filter="checkerboard(across)">
                                      <p:cBhvr>
                                        <p:cTn id="12" dur="500"/>
                                        <p:tgtEl>
                                          <p:spTgt spid="616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4" presetClass="entr" presetSubtype="16" fill="hold" grpId="0" nodeType="clickEffect">
                                  <p:stCondLst>
                                    <p:cond delay="0"/>
                                  </p:stCondLst>
                                  <p:childTnLst>
                                    <p:set>
                                      <p:cBhvr>
                                        <p:cTn id="16" dur="1" fill="hold">
                                          <p:stCondLst>
                                            <p:cond delay="0"/>
                                          </p:stCondLst>
                                        </p:cTn>
                                        <p:tgtEl>
                                          <p:spTgt spid="6164"/>
                                        </p:tgtEl>
                                        <p:attrNameLst>
                                          <p:attrName>style.visibility</p:attrName>
                                        </p:attrNameLst>
                                      </p:cBhvr>
                                      <p:to>
                                        <p:strVal val="visible"/>
                                      </p:to>
                                    </p:set>
                                    <p:animEffect transition="in" filter="box(in)">
                                      <p:cBhvr>
                                        <p:cTn id="17" dur="500"/>
                                        <p:tgtEl>
                                          <p:spTgt spid="616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1" fill="hold" grpId="0" nodeType="clickEffect">
                                  <p:stCondLst>
                                    <p:cond delay="0"/>
                                  </p:stCondLst>
                                  <p:childTnLst>
                                    <p:set>
                                      <p:cBhvr>
                                        <p:cTn id="21" dur="1" fill="hold">
                                          <p:stCondLst>
                                            <p:cond delay="0"/>
                                          </p:stCondLst>
                                        </p:cTn>
                                        <p:tgtEl>
                                          <p:spTgt spid="6152"/>
                                        </p:tgtEl>
                                        <p:attrNameLst>
                                          <p:attrName>style.visibility</p:attrName>
                                        </p:attrNameLst>
                                      </p:cBhvr>
                                      <p:to>
                                        <p:strVal val="visible"/>
                                      </p:to>
                                    </p:set>
                                    <p:animEffect transition="in" filter="wipe(up)">
                                      <p:cBhvr>
                                        <p:cTn id="22" dur="1000"/>
                                        <p:tgtEl>
                                          <p:spTgt spid="6152"/>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5" presetClass="entr" presetSubtype="10" fill="hold" grpId="0" nodeType="clickEffect">
                                  <p:stCondLst>
                                    <p:cond delay="0"/>
                                  </p:stCondLst>
                                  <p:childTnLst>
                                    <p:set>
                                      <p:cBhvr>
                                        <p:cTn id="26" dur="1" fill="hold">
                                          <p:stCondLst>
                                            <p:cond delay="0"/>
                                          </p:stCondLst>
                                        </p:cTn>
                                        <p:tgtEl>
                                          <p:spTgt spid="6149"/>
                                        </p:tgtEl>
                                        <p:attrNameLst>
                                          <p:attrName>style.visibility</p:attrName>
                                        </p:attrNameLst>
                                      </p:cBhvr>
                                      <p:to>
                                        <p:strVal val="visible"/>
                                      </p:to>
                                    </p:set>
                                    <p:animEffect transition="in" filter="checkerboard(across)">
                                      <p:cBhvr>
                                        <p:cTn id="27" dur="500"/>
                                        <p:tgtEl>
                                          <p:spTgt spid="6149"/>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4" presetClass="entr" presetSubtype="16" fill="hold" grpId="0" nodeType="clickEffect">
                                  <p:stCondLst>
                                    <p:cond delay="0"/>
                                  </p:stCondLst>
                                  <p:childTnLst>
                                    <p:set>
                                      <p:cBhvr>
                                        <p:cTn id="31" dur="1" fill="hold">
                                          <p:stCondLst>
                                            <p:cond delay="0"/>
                                          </p:stCondLst>
                                        </p:cTn>
                                        <p:tgtEl>
                                          <p:spTgt spid="6165"/>
                                        </p:tgtEl>
                                        <p:attrNameLst>
                                          <p:attrName>style.visibility</p:attrName>
                                        </p:attrNameLst>
                                      </p:cBhvr>
                                      <p:to>
                                        <p:strVal val="visible"/>
                                      </p:to>
                                    </p:set>
                                    <p:animEffect transition="in" filter="box(in)">
                                      <p:cBhvr>
                                        <p:cTn id="32" dur="500"/>
                                        <p:tgtEl>
                                          <p:spTgt spid="6165"/>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6153"/>
                                        </p:tgtEl>
                                        <p:attrNameLst>
                                          <p:attrName>style.visibility</p:attrName>
                                        </p:attrNameLst>
                                      </p:cBhvr>
                                      <p:to>
                                        <p:strVal val="visible"/>
                                      </p:to>
                                    </p:set>
                                    <p:animEffect transition="in" filter="wipe(up)">
                                      <p:cBhvr>
                                        <p:cTn id="37" dur="1000"/>
                                        <p:tgtEl>
                                          <p:spTgt spid="6153"/>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5" presetClass="entr" presetSubtype="10" fill="hold" grpId="0" nodeType="clickEffect">
                                  <p:stCondLst>
                                    <p:cond delay="0"/>
                                  </p:stCondLst>
                                  <p:childTnLst>
                                    <p:set>
                                      <p:cBhvr>
                                        <p:cTn id="41" dur="1" fill="hold">
                                          <p:stCondLst>
                                            <p:cond delay="0"/>
                                          </p:stCondLst>
                                        </p:cTn>
                                        <p:tgtEl>
                                          <p:spTgt spid="6163"/>
                                        </p:tgtEl>
                                        <p:attrNameLst>
                                          <p:attrName>style.visibility</p:attrName>
                                        </p:attrNameLst>
                                      </p:cBhvr>
                                      <p:to>
                                        <p:strVal val="visible"/>
                                      </p:to>
                                    </p:set>
                                    <p:animEffect transition="in" filter="checkerboard(across)">
                                      <p:cBhvr>
                                        <p:cTn id="42" dur="500"/>
                                        <p:tgtEl>
                                          <p:spTgt spid="6163"/>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4" presetClass="entr" presetSubtype="16" fill="hold" grpId="0" nodeType="clickEffect">
                                  <p:stCondLst>
                                    <p:cond delay="0"/>
                                  </p:stCondLst>
                                  <p:childTnLst>
                                    <p:set>
                                      <p:cBhvr>
                                        <p:cTn id="46" dur="1" fill="hold">
                                          <p:stCondLst>
                                            <p:cond delay="0"/>
                                          </p:stCondLst>
                                        </p:cTn>
                                        <p:tgtEl>
                                          <p:spTgt spid="6166"/>
                                        </p:tgtEl>
                                        <p:attrNameLst>
                                          <p:attrName>style.visibility</p:attrName>
                                        </p:attrNameLst>
                                      </p:cBhvr>
                                      <p:to>
                                        <p:strVal val="visible"/>
                                      </p:to>
                                    </p:set>
                                    <p:animEffect transition="in" filter="box(in)">
                                      <p:cBhvr>
                                        <p:cTn id="47" dur="500"/>
                                        <p:tgtEl>
                                          <p:spTgt spid="6166"/>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22" presetClass="entr" presetSubtype="4" fill="hold" grpId="0" nodeType="clickEffect">
                                  <p:stCondLst>
                                    <p:cond delay="0"/>
                                  </p:stCondLst>
                                  <p:childTnLst>
                                    <p:set>
                                      <p:cBhvr>
                                        <p:cTn id="51" dur="1" fill="hold">
                                          <p:stCondLst>
                                            <p:cond delay="0"/>
                                          </p:stCondLst>
                                        </p:cTn>
                                        <p:tgtEl>
                                          <p:spTgt spid="6154"/>
                                        </p:tgtEl>
                                        <p:attrNameLst>
                                          <p:attrName>style.visibility</p:attrName>
                                        </p:attrNameLst>
                                      </p:cBhvr>
                                      <p:to>
                                        <p:strVal val="visible"/>
                                      </p:to>
                                    </p:set>
                                    <p:animEffect transition="in" filter="wipe(down)">
                                      <p:cBhvr>
                                        <p:cTn id="52" dur="1000"/>
                                        <p:tgtEl>
                                          <p:spTgt spid="6154"/>
                                        </p:tgtEl>
                                      </p:cBhvr>
                                    </p:animEffect>
                                  </p:childTnLst>
                                </p:cTn>
                              </p:par>
                            </p:childTnLst>
                          </p:cTn>
                        </p:par>
                      </p:childTnLst>
                    </p:cTn>
                  </p:par>
                  <p:par>
                    <p:cTn id="53" fill="hold" nodeType="clickPar">
                      <p:stCondLst>
                        <p:cond delay="indefinite"/>
                      </p:stCondLst>
                      <p:childTnLst>
                        <p:par>
                          <p:cTn id="54" fill="hold" nodeType="withGroup">
                            <p:stCondLst>
                              <p:cond delay="0"/>
                            </p:stCondLst>
                            <p:childTnLst>
                              <p:par>
                                <p:cTn id="55" presetID="5" presetClass="entr" presetSubtype="10" fill="hold" grpId="0" nodeType="clickEffect">
                                  <p:stCondLst>
                                    <p:cond delay="0"/>
                                  </p:stCondLst>
                                  <p:childTnLst>
                                    <p:set>
                                      <p:cBhvr>
                                        <p:cTn id="56" dur="1" fill="hold">
                                          <p:stCondLst>
                                            <p:cond delay="0"/>
                                          </p:stCondLst>
                                        </p:cTn>
                                        <p:tgtEl>
                                          <p:spTgt spid="6162"/>
                                        </p:tgtEl>
                                        <p:attrNameLst>
                                          <p:attrName>style.visibility</p:attrName>
                                        </p:attrNameLst>
                                      </p:cBhvr>
                                      <p:to>
                                        <p:strVal val="visible"/>
                                      </p:to>
                                    </p:set>
                                    <p:animEffect transition="in" filter="checkerboard(across)">
                                      <p:cBhvr>
                                        <p:cTn id="57" dur="500"/>
                                        <p:tgtEl>
                                          <p:spTgt spid="6162"/>
                                        </p:tgtEl>
                                      </p:cBhvr>
                                    </p:animEffect>
                                  </p:childTnLst>
                                </p:cTn>
                              </p:par>
                            </p:childTnLst>
                          </p:cTn>
                        </p:par>
                      </p:childTnLst>
                    </p:cTn>
                  </p:par>
                  <p:par>
                    <p:cTn id="58" fill="hold" nodeType="clickPar">
                      <p:stCondLst>
                        <p:cond delay="indefinite"/>
                      </p:stCondLst>
                      <p:childTnLst>
                        <p:par>
                          <p:cTn id="59" fill="hold" nodeType="withGroup">
                            <p:stCondLst>
                              <p:cond delay="0"/>
                            </p:stCondLst>
                            <p:childTnLst>
                              <p:par>
                                <p:cTn id="60" presetID="4" presetClass="entr" presetSubtype="16" fill="hold" grpId="0" nodeType="clickEffect">
                                  <p:stCondLst>
                                    <p:cond delay="0"/>
                                  </p:stCondLst>
                                  <p:childTnLst>
                                    <p:set>
                                      <p:cBhvr>
                                        <p:cTn id="61" dur="1" fill="hold">
                                          <p:stCondLst>
                                            <p:cond delay="0"/>
                                          </p:stCondLst>
                                        </p:cTn>
                                        <p:tgtEl>
                                          <p:spTgt spid="6167"/>
                                        </p:tgtEl>
                                        <p:attrNameLst>
                                          <p:attrName>style.visibility</p:attrName>
                                        </p:attrNameLst>
                                      </p:cBhvr>
                                      <p:to>
                                        <p:strVal val="visible"/>
                                      </p:to>
                                    </p:set>
                                    <p:animEffect transition="in" filter="box(in)">
                                      <p:cBhvr>
                                        <p:cTn id="62" dur="500"/>
                                        <p:tgtEl>
                                          <p:spTgt spid="6167"/>
                                        </p:tgtEl>
                                      </p:cBhvr>
                                    </p:animEffect>
                                  </p:childTnLst>
                                </p:cTn>
                              </p:par>
                            </p:childTnLst>
                          </p:cTn>
                        </p:par>
                      </p:childTnLst>
                    </p:cTn>
                  </p:par>
                  <p:par>
                    <p:cTn id="63" fill="hold" nodeType="clickPar">
                      <p:stCondLst>
                        <p:cond delay="indefinite"/>
                      </p:stCondLst>
                      <p:childTnLst>
                        <p:par>
                          <p:cTn id="64" fill="hold" nodeType="withGroup">
                            <p:stCondLst>
                              <p:cond delay="0"/>
                            </p:stCondLst>
                            <p:childTnLst>
                              <p:par>
                                <p:cTn id="65" presetID="22" presetClass="entr" presetSubtype="4" fill="hold" grpId="0" nodeType="clickEffect">
                                  <p:stCondLst>
                                    <p:cond delay="0"/>
                                  </p:stCondLst>
                                  <p:childTnLst>
                                    <p:set>
                                      <p:cBhvr>
                                        <p:cTn id="66" dur="1" fill="hold">
                                          <p:stCondLst>
                                            <p:cond delay="0"/>
                                          </p:stCondLst>
                                        </p:cTn>
                                        <p:tgtEl>
                                          <p:spTgt spid="6155"/>
                                        </p:tgtEl>
                                        <p:attrNameLst>
                                          <p:attrName>style.visibility</p:attrName>
                                        </p:attrNameLst>
                                      </p:cBhvr>
                                      <p:to>
                                        <p:strVal val="visible"/>
                                      </p:to>
                                    </p:set>
                                    <p:animEffect transition="in" filter="wipe(down)">
                                      <p:cBhvr>
                                        <p:cTn id="67" dur="1000"/>
                                        <p:tgtEl>
                                          <p:spTgt spid="61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49" grpId="0" animBg="1"/>
      <p:bldP spid="6152" grpId="0" animBg="1"/>
      <p:bldP spid="6153" grpId="0" animBg="1"/>
      <p:bldP spid="6154" grpId="0" animBg="1"/>
      <p:bldP spid="6155" grpId="0" animBg="1"/>
      <p:bldP spid="6157" grpId="0"/>
      <p:bldP spid="6161" grpId="0" animBg="1"/>
      <p:bldP spid="6162" grpId="0" animBg="1"/>
      <p:bldP spid="6163" grpId="0" animBg="1"/>
      <p:bldP spid="6164" grpId="0"/>
      <p:bldP spid="6165" grpId="0"/>
      <p:bldP spid="6166" grpId="0"/>
      <p:bldP spid="6167" grpId="0"/>
    </p:bldLst>
  </p:timing>
</p:sld>
</file>

<file path=ppt/slides/slide2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a:xfrm>
            <a:off x="152400" y="274638"/>
            <a:ext cx="8763000" cy="1143000"/>
          </a:xfrm>
        </p:spPr>
        <p:txBody>
          <a:bodyPr/>
          <a:lstStyle/>
          <a:p>
            <a:r>
              <a:rPr lang="en-US" sz="3600" dirty="0">
                <a:solidFill>
                  <a:schemeClr val="bg1"/>
                </a:solidFill>
              </a:rPr>
              <a:t>Effects of the Great Depression</a:t>
            </a:r>
          </a:p>
        </p:txBody>
      </p:sp>
      <p:sp>
        <p:nvSpPr>
          <p:cNvPr id="10243" name="Rectangle 3"/>
          <p:cNvSpPr>
            <a:spLocks noGrp="1" noChangeArrowheads="1"/>
          </p:cNvSpPr>
          <p:nvPr>
            <p:ph type="body" sz="half" idx="2"/>
          </p:nvPr>
        </p:nvSpPr>
        <p:spPr>
          <a:xfrm>
            <a:off x="228600" y="1676400"/>
            <a:ext cx="3505200" cy="4530725"/>
          </a:xfrm>
        </p:spPr>
        <p:txBody>
          <a:bodyPr/>
          <a:lstStyle/>
          <a:p>
            <a:pPr>
              <a:buFont typeface="Wingdings" pitchFamily="2" charset="2"/>
              <a:buNone/>
            </a:pPr>
            <a:r>
              <a:rPr lang="en-US" b="1" u="sng" dirty="0" smtClean="0">
                <a:solidFill>
                  <a:schemeClr val="bg1"/>
                </a:solidFill>
              </a:rPr>
              <a:t>Bank Failures</a:t>
            </a:r>
            <a:endParaRPr lang="en-US" b="1" u="sng" dirty="0">
              <a:solidFill>
                <a:schemeClr val="bg1"/>
              </a:solidFill>
            </a:endParaRPr>
          </a:p>
          <a:p>
            <a:r>
              <a:rPr lang="en-US" dirty="0">
                <a:solidFill>
                  <a:srgbClr val="D5CF53"/>
                </a:solidFill>
                <a:effectLst/>
              </a:rPr>
              <a:t>People </a:t>
            </a:r>
            <a:r>
              <a:rPr lang="en-US" dirty="0" smtClean="0">
                <a:solidFill>
                  <a:srgbClr val="D5CF53"/>
                </a:solidFill>
                <a:effectLst/>
              </a:rPr>
              <a:t>rush to the banks to get their $$ but banks don’t have enough because banks also invested in the stock market</a:t>
            </a:r>
          </a:p>
          <a:p>
            <a:endParaRPr lang="en-US" dirty="0">
              <a:solidFill>
                <a:srgbClr val="D5CF53"/>
              </a:solidFill>
              <a:effectLst/>
            </a:endParaRPr>
          </a:p>
          <a:p>
            <a:pPr>
              <a:buFont typeface="Wingdings" pitchFamily="2" charset="2"/>
              <a:buNone/>
            </a:pPr>
            <a:endParaRPr lang="en-US" dirty="0">
              <a:solidFill>
                <a:srgbClr val="D5CF53"/>
              </a:solidFill>
              <a:effectLst/>
            </a:endParaRPr>
          </a:p>
          <a:p>
            <a:pPr>
              <a:buFont typeface="Wingdings" pitchFamily="2" charset="2"/>
              <a:buNone/>
            </a:pPr>
            <a:endParaRPr lang="en-US" b="1" dirty="0">
              <a:solidFill>
                <a:srgbClr val="D5CF53"/>
              </a:solidFill>
              <a:effectLst>
                <a:outerShdw blurRad="38100" dist="38100" dir="2700000" algn="tl">
                  <a:srgbClr val="FFFFFF"/>
                </a:outerShdw>
              </a:effectLst>
            </a:endParaRPr>
          </a:p>
          <a:p>
            <a:pPr>
              <a:buFont typeface="Wingdings" pitchFamily="2" charset="2"/>
              <a:buNone/>
            </a:pPr>
            <a:endParaRPr lang="en-US" b="1" u="sng" dirty="0"/>
          </a:p>
          <a:p>
            <a:pPr>
              <a:buFont typeface="Wingdings" pitchFamily="2" charset="2"/>
              <a:buNone/>
            </a:pPr>
            <a:endParaRPr lang="en-US" dirty="0"/>
          </a:p>
        </p:txBody>
      </p:sp>
      <p:pic>
        <p:nvPicPr>
          <p:cNvPr id="10245" name="Picture 5" descr="BankRun"/>
          <p:cNvPicPr>
            <a:picLocks noChangeAspect="1" noChangeArrowheads="1"/>
          </p:cNvPicPr>
          <p:nvPr/>
        </p:nvPicPr>
        <p:blipFill>
          <a:blip r:embed="rId2" cstate="print"/>
          <a:srcRect/>
          <a:stretch>
            <a:fillRect/>
          </a:stretch>
        </p:blipFill>
        <p:spPr bwMode="auto">
          <a:xfrm>
            <a:off x="3810000" y="2630488"/>
            <a:ext cx="5105400" cy="3957637"/>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0242"/>
                                        </p:tgtEl>
                                        <p:attrNameLst>
                                          <p:attrName>style.visibility</p:attrName>
                                        </p:attrNameLst>
                                      </p:cBhvr>
                                      <p:to>
                                        <p:strVal val="visible"/>
                                      </p:to>
                                    </p:set>
                                    <p:animEffect transition="in" filter="fade">
                                      <p:cBhvr>
                                        <p:cTn id="7" dur="2000"/>
                                        <p:tgtEl>
                                          <p:spTgt spid="1024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0243">
                                            <p:txEl>
                                              <p:pRg st="0" end="0"/>
                                            </p:txEl>
                                          </p:spTgt>
                                        </p:tgtEl>
                                        <p:attrNameLst>
                                          <p:attrName>style.visibility</p:attrName>
                                        </p:attrNameLst>
                                      </p:cBhvr>
                                      <p:to>
                                        <p:strVal val="visible"/>
                                      </p:to>
                                    </p:set>
                                    <p:animEffect transition="in" filter="fade">
                                      <p:cBhvr>
                                        <p:cTn id="12" dur="2000"/>
                                        <p:tgtEl>
                                          <p:spTgt spid="1024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0243">
                                            <p:txEl>
                                              <p:pRg st="1" end="1"/>
                                            </p:txEl>
                                          </p:spTgt>
                                        </p:tgtEl>
                                        <p:attrNameLst>
                                          <p:attrName>style.visibility</p:attrName>
                                        </p:attrNameLst>
                                      </p:cBhvr>
                                      <p:to>
                                        <p:strVal val="visible"/>
                                      </p:to>
                                    </p:set>
                                    <p:animEffect transition="in" filter="fade">
                                      <p:cBhvr>
                                        <p:cTn id="17" dur="2000"/>
                                        <p:tgtEl>
                                          <p:spTgt spid="1024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42" grpId="0"/>
      <p:bldP spid="10243"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lstStyle/>
          <a:p>
            <a:r>
              <a:rPr lang="en-US" sz="4000" dirty="0">
                <a:solidFill>
                  <a:schemeClr val="bg1"/>
                </a:solidFill>
              </a:rPr>
              <a:t>Effects of the Great Depression</a:t>
            </a:r>
          </a:p>
        </p:txBody>
      </p:sp>
      <p:sp>
        <p:nvSpPr>
          <p:cNvPr id="35843" name="Rectangle 3"/>
          <p:cNvSpPr>
            <a:spLocks noGrp="1" noChangeArrowheads="1"/>
          </p:cNvSpPr>
          <p:nvPr>
            <p:ph type="body" idx="1"/>
          </p:nvPr>
        </p:nvSpPr>
        <p:spPr>
          <a:xfrm>
            <a:off x="0" y="1600200"/>
            <a:ext cx="5791200" cy="4800600"/>
          </a:xfrm>
        </p:spPr>
        <p:txBody>
          <a:bodyPr/>
          <a:lstStyle/>
          <a:p>
            <a:r>
              <a:rPr lang="en-US" b="1" dirty="0" smtClean="0">
                <a:solidFill>
                  <a:srgbClr val="D5CF53"/>
                </a:solidFill>
                <a:effectLst>
                  <a:outerShdw blurRad="38100" dist="38100" dir="2700000" algn="tl">
                    <a:srgbClr val="FFFFFF"/>
                  </a:outerShdw>
                </a:effectLst>
              </a:rPr>
              <a:t>Thousands of industries went bankrupt such as the automobile and railroads</a:t>
            </a:r>
          </a:p>
          <a:p>
            <a:r>
              <a:rPr lang="en-US" b="1" dirty="0" smtClean="0">
                <a:solidFill>
                  <a:srgbClr val="D5CF53"/>
                </a:solidFill>
                <a:effectLst>
                  <a:outerShdw blurRad="38100" dist="38100" dir="2700000" algn="tl">
                    <a:srgbClr val="FFFFFF"/>
                  </a:outerShdw>
                </a:effectLst>
              </a:rPr>
              <a:t>Unemployment Rate reaches 25%</a:t>
            </a:r>
            <a:endParaRPr lang="en-US" b="1" dirty="0">
              <a:solidFill>
                <a:srgbClr val="D5CF53"/>
              </a:solidFill>
              <a:effectLst>
                <a:outerShdw blurRad="38100" dist="38100" dir="2700000" algn="tl">
                  <a:srgbClr val="FFFFFF"/>
                </a:outerShdw>
              </a:effectLst>
            </a:endParaRPr>
          </a:p>
          <a:p>
            <a:r>
              <a:rPr lang="en-US" b="1" dirty="0" smtClean="0">
                <a:solidFill>
                  <a:srgbClr val="D5CF53"/>
                </a:solidFill>
                <a:effectLst>
                  <a:outerShdw blurRad="38100" dist="38100" dir="2700000" algn="tl">
                    <a:srgbClr val="FFFFFF"/>
                  </a:outerShdw>
                </a:effectLst>
              </a:rPr>
              <a:t>1 </a:t>
            </a:r>
            <a:r>
              <a:rPr lang="en-US" b="1" dirty="0">
                <a:solidFill>
                  <a:srgbClr val="D5CF53"/>
                </a:solidFill>
                <a:effectLst>
                  <a:outerShdw blurRad="38100" dist="38100" dir="2700000" algn="tl">
                    <a:srgbClr val="FFFFFF"/>
                  </a:outerShdw>
                </a:effectLst>
              </a:rPr>
              <a:t>out of 4 (25%) out of work</a:t>
            </a:r>
          </a:p>
          <a:p>
            <a:pPr>
              <a:buFont typeface="Wingdings" pitchFamily="2" charset="2"/>
              <a:buNone/>
            </a:pPr>
            <a:endParaRPr lang="en-US" b="1" dirty="0">
              <a:solidFill>
                <a:srgbClr val="D5CF53"/>
              </a:solidFill>
              <a:effectLst>
                <a:outerShdw blurRad="38100" dist="38100" dir="2700000" algn="tl">
                  <a:srgbClr val="FFFFFF"/>
                </a:outerShdw>
              </a:effectLst>
            </a:endParaRPr>
          </a:p>
        </p:txBody>
      </p:sp>
      <p:pic>
        <p:nvPicPr>
          <p:cNvPr id="35845" name="Picture 5" descr="depression-unemployment"/>
          <p:cNvPicPr>
            <a:picLocks noChangeAspect="1" noChangeArrowheads="1"/>
          </p:cNvPicPr>
          <p:nvPr/>
        </p:nvPicPr>
        <p:blipFill>
          <a:blip r:embed="rId2" cstate="print"/>
          <a:srcRect/>
          <a:stretch>
            <a:fillRect/>
          </a:stretch>
        </p:blipFill>
        <p:spPr bwMode="auto">
          <a:xfrm>
            <a:off x="5349822" y="2133600"/>
            <a:ext cx="3809676" cy="4175502"/>
          </a:xfrm>
          <a:prstGeom prst="rect">
            <a:avLst/>
          </a:prstGeom>
          <a:noFill/>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sz="4000" dirty="0">
                <a:solidFill>
                  <a:schemeClr val="bg1"/>
                </a:solidFill>
              </a:rPr>
              <a:t>Effects of the Great Depression</a:t>
            </a:r>
          </a:p>
        </p:txBody>
      </p:sp>
      <p:sp>
        <p:nvSpPr>
          <p:cNvPr id="36867" name="Rectangle 3"/>
          <p:cNvSpPr>
            <a:spLocks noGrp="1" noChangeArrowheads="1"/>
          </p:cNvSpPr>
          <p:nvPr>
            <p:ph type="body" idx="1"/>
          </p:nvPr>
        </p:nvSpPr>
        <p:spPr>
          <a:xfrm>
            <a:off x="457200" y="1600200"/>
            <a:ext cx="6400800" cy="4525963"/>
          </a:xfrm>
        </p:spPr>
        <p:txBody>
          <a:bodyPr>
            <a:normAutofit lnSpcReduction="10000"/>
          </a:bodyPr>
          <a:lstStyle/>
          <a:p>
            <a:pPr>
              <a:buFont typeface="Wingdings" pitchFamily="2" charset="2"/>
              <a:buNone/>
            </a:pPr>
            <a:r>
              <a:rPr lang="en-US" b="1" u="sng" dirty="0">
                <a:solidFill>
                  <a:schemeClr val="bg1"/>
                </a:solidFill>
              </a:rPr>
              <a:t>Worldwide Economic Collapse</a:t>
            </a:r>
          </a:p>
          <a:p>
            <a:r>
              <a:rPr lang="en-US" dirty="0" smtClean="0">
                <a:solidFill>
                  <a:schemeClr val="bg1"/>
                </a:solidFill>
              </a:rPr>
              <a:t>1930: Hawley-Smoot Tariff – highest tariff in history to protect against competition.</a:t>
            </a:r>
          </a:p>
          <a:p>
            <a:r>
              <a:rPr lang="en-US" dirty="0" smtClean="0">
                <a:solidFill>
                  <a:schemeClr val="bg1"/>
                </a:solidFill>
              </a:rPr>
              <a:t>But- it stopped other countries from earning American money to buy our goods</a:t>
            </a:r>
          </a:p>
          <a:p>
            <a:r>
              <a:rPr lang="en-US" dirty="0" smtClean="0">
                <a:solidFill>
                  <a:schemeClr val="bg1"/>
                </a:solidFill>
              </a:rPr>
              <a:t>Congress did not understand we had become a global economy.</a:t>
            </a:r>
            <a:endParaRPr lang="en-US" dirty="0">
              <a:solidFill>
                <a:schemeClr val="bg1"/>
              </a:solidFill>
            </a:endParaRPr>
          </a:p>
          <a:p>
            <a:endParaRPr lang="en-US" dirty="0"/>
          </a:p>
        </p:txBody>
      </p:sp>
      <p:pic>
        <p:nvPicPr>
          <p:cNvPr id="36868" name="Picture 4" descr="j0335112"/>
          <p:cNvPicPr>
            <a:picLocks noChangeAspect="1" noChangeArrowheads="1"/>
          </p:cNvPicPr>
          <p:nvPr/>
        </p:nvPicPr>
        <p:blipFill>
          <a:blip r:embed="rId2" cstate="print"/>
          <a:srcRect/>
          <a:stretch>
            <a:fillRect/>
          </a:stretch>
        </p:blipFill>
        <p:spPr bwMode="auto">
          <a:xfrm>
            <a:off x="6726264" y="4419600"/>
            <a:ext cx="2438400" cy="243840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p:cNvGraphicFramePr/>
          <p:nvPr>
            <p:extLst>
              <p:ext uri="{D42A27DB-BD31-4B8C-83A1-F6EECF244321}">
                <p14:modId xmlns:p14="http://schemas.microsoft.com/office/powerpoint/2010/main" val="1915244383"/>
              </p:ext>
            </p:extLst>
          </p:nvPr>
        </p:nvGraphicFramePr>
        <p:xfrm>
          <a:off x="457200" y="533400"/>
          <a:ext cx="8382000" cy="6019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070203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1"/>
          <p:cNvSpPr>
            <a:spLocks noGrp="1"/>
          </p:cNvSpPr>
          <p:nvPr>
            <p:ph type="title"/>
          </p:nvPr>
        </p:nvSpPr>
        <p:spPr/>
        <p:txBody>
          <a:bodyPr>
            <a:normAutofit fontScale="90000"/>
          </a:bodyPr>
          <a:lstStyle/>
          <a:p>
            <a:r>
              <a:rPr lang="en-US" altLang="en-US" b="1" dirty="0" smtClean="0">
                <a:solidFill>
                  <a:schemeClr val="bg1"/>
                </a:solidFill>
              </a:rPr>
              <a:t>Great Depression Budget Simulation</a:t>
            </a:r>
          </a:p>
        </p:txBody>
      </p:sp>
      <p:sp>
        <p:nvSpPr>
          <p:cNvPr id="3" name="Content Placeholder 2"/>
          <p:cNvSpPr>
            <a:spLocks noGrp="1"/>
          </p:cNvSpPr>
          <p:nvPr>
            <p:ph idx="1"/>
          </p:nvPr>
        </p:nvSpPr>
        <p:spPr>
          <a:xfrm>
            <a:off x="178594" y="1553766"/>
            <a:ext cx="8465344" cy="5197078"/>
          </a:xfrm>
        </p:spPr>
        <p:txBody>
          <a:bodyPr>
            <a:normAutofit fontScale="77500" lnSpcReduction="20000"/>
          </a:bodyPr>
          <a:lstStyle/>
          <a:p>
            <a:pPr>
              <a:defRPr/>
            </a:pPr>
            <a:r>
              <a:rPr lang="en-US" b="1" dirty="0" smtClean="0">
                <a:solidFill>
                  <a:schemeClr val="bg1"/>
                </a:solidFill>
              </a:rPr>
              <a:t>Task:</a:t>
            </a:r>
            <a:r>
              <a:rPr lang="en-US" dirty="0" smtClean="0">
                <a:solidFill>
                  <a:schemeClr val="bg1"/>
                </a:solidFill>
              </a:rPr>
              <a:t> Your group has been given a profession, salary and family statistics</a:t>
            </a:r>
            <a:r>
              <a:rPr lang="en-US" b="1" dirty="0" smtClean="0">
                <a:solidFill>
                  <a:schemeClr val="bg1"/>
                </a:solidFill>
              </a:rPr>
              <a:t>. </a:t>
            </a:r>
            <a:r>
              <a:rPr lang="en-US" dirty="0" smtClean="0">
                <a:solidFill>
                  <a:schemeClr val="bg1"/>
                </a:solidFill>
              </a:rPr>
              <a:t>Assume the role of a person in that profession living in the Great Depression. Use the resources to explore your economic choices for your family. </a:t>
            </a:r>
            <a:r>
              <a:rPr lang="en-US" b="1" dirty="0" smtClean="0">
                <a:solidFill>
                  <a:schemeClr val="bg1"/>
                </a:solidFill>
              </a:rPr>
              <a:t> </a:t>
            </a:r>
            <a:endParaRPr lang="en-US" dirty="0" smtClean="0">
              <a:solidFill>
                <a:schemeClr val="bg1"/>
              </a:solidFill>
            </a:endParaRPr>
          </a:p>
          <a:p>
            <a:pPr>
              <a:defRPr/>
            </a:pPr>
            <a:r>
              <a:rPr lang="en-US" b="1" dirty="0" smtClean="0">
                <a:solidFill>
                  <a:schemeClr val="bg1"/>
                </a:solidFill>
              </a:rPr>
              <a:t>Directions: </a:t>
            </a:r>
            <a:endParaRPr lang="en-US" dirty="0" smtClean="0">
              <a:solidFill>
                <a:schemeClr val="bg1"/>
              </a:solidFill>
            </a:endParaRPr>
          </a:p>
          <a:p>
            <a:pPr marL="187517" indent="0">
              <a:buNone/>
              <a:defRPr/>
            </a:pPr>
            <a:endParaRPr lang="en-US" dirty="0" smtClean="0">
              <a:solidFill>
                <a:schemeClr val="bg1"/>
              </a:solidFill>
            </a:endParaRPr>
          </a:p>
          <a:p>
            <a:pPr>
              <a:defRPr/>
            </a:pPr>
            <a:r>
              <a:rPr lang="en-US" b="1" dirty="0" smtClean="0">
                <a:solidFill>
                  <a:schemeClr val="bg1"/>
                </a:solidFill>
              </a:rPr>
              <a:t>Part 1: Use the information packet provided to complete the following budget worksheet while. Remember, you can’t spend money you don’t have and these supplies should last you the entire month! </a:t>
            </a:r>
            <a:endParaRPr lang="en-US" dirty="0" smtClean="0">
              <a:solidFill>
                <a:schemeClr val="bg1"/>
              </a:solidFill>
            </a:endParaRPr>
          </a:p>
          <a:p>
            <a:pPr marL="187517" indent="0">
              <a:buNone/>
              <a:defRPr/>
            </a:pPr>
            <a:endParaRPr lang="en-US" dirty="0" smtClean="0">
              <a:solidFill>
                <a:schemeClr val="bg1"/>
              </a:solidFill>
            </a:endParaRPr>
          </a:p>
          <a:p>
            <a:pPr>
              <a:defRPr/>
            </a:pPr>
            <a:r>
              <a:rPr lang="en-US" b="1" dirty="0" smtClean="0">
                <a:solidFill>
                  <a:schemeClr val="bg1"/>
                </a:solidFill>
              </a:rPr>
              <a:t>Part 2: Answer the “Decision Time” Questions in each section as a group.  This is your chance to explain why your group decided to budget the money the way you did.</a:t>
            </a:r>
            <a:endParaRPr lang="en-US" dirty="0" smtClean="0">
              <a:solidFill>
                <a:schemeClr val="bg1"/>
              </a:solidFill>
            </a:endParaRPr>
          </a:p>
          <a:p>
            <a:pPr>
              <a:defRPr/>
            </a:pPr>
            <a:endParaRPr lang="en-US" dirty="0"/>
          </a:p>
        </p:txBody>
      </p:sp>
    </p:spTree>
    <p:extLst>
      <p:ext uri="{BB962C8B-B14F-4D97-AF65-F5344CB8AC3E}">
        <p14:creationId xmlns:p14="http://schemas.microsoft.com/office/powerpoint/2010/main" val="8595812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Rules!!</a:t>
            </a:r>
            <a:endParaRPr lang="en-US" dirty="0">
              <a:solidFill>
                <a:schemeClr val="bg1"/>
              </a:solidFill>
            </a:endParaRPr>
          </a:p>
        </p:txBody>
      </p:sp>
      <p:sp>
        <p:nvSpPr>
          <p:cNvPr id="3" name="Content Placeholder 2"/>
          <p:cNvSpPr>
            <a:spLocks noGrp="1"/>
          </p:cNvSpPr>
          <p:nvPr>
            <p:ph idx="1"/>
          </p:nvPr>
        </p:nvSpPr>
        <p:spPr>
          <a:xfrm>
            <a:off x="457200" y="1143000"/>
            <a:ext cx="8229600" cy="5486400"/>
          </a:xfrm>
        </p:spPr>
        <p:txBody>
          <a:bodyPr>
            <a:normAutofit fontScale="70000" lnSpcReduction="20000"/>
          </a:bodyPr>
          <a:lstStyle/>
          <a:p>
            <a:r>
              <a:rPr lang="en-US" b="1" u="sng" dirty="0" smtClean="0">
                <a:solidFill>
                  <a:schemeClr val="bg1"/>
                </a:solidFill>
              </a:rPr>
              <a:t>For Housing: </a:t>
            </a:r>
            <a:r>
              <a:rPr lang="en-US" dirty="0" smtClean="0">
                <a:solidFill>
                  <a:schemeClr val="bg1"/>
                </a:solidFill>
              </a:rPr>
              <a:t>you must include water &amp; electric in housing costs</a:t>
            </a:r>
          </a:p>
          <a:p>
            <a:r>
              <a:rPr lang="en-US" b="1" u="sng" dirty="0" smtClean="0">
                <a:solidFill>
                  <a:schemeClr val="bg1"/>
                </a:solidFill>
              </a:rPr>
              <a:t>For Food: </a:t>
            </a:r>
            <a:r>
              <a:rPr lang="en-US" dirty="0" smtClean="0">
                <a:solidFill>
                  <a:schemeClr val="bg1"/>
                </a:solidFill>
              </a:rPr>
              <a:t>Adults (18+) need 30 </a:t>
            </a:r>
            <a:r>
              <a:rPr lang="en-US" dirty="0" err="1" smtClean="0">
                <a:solidFill>
                  <a:schemeClr val="bg1"/>
                </a:solidFill>
              </a:rPr>
              <a:t>lbs</a:t>
            </a:r>
            <a:r>
              <a:rPr lang="en-US" dirty="0" smtClean="0">
                <a:solidFill>
                  <a:schemeClr val="bg1"/>
                </a:solidFill>
              </a:rPr>
              <a:t> of food per month.  Kids (4-17) need 10 </a:t>
            </a:r>
            <a:r>
              <a:rPr lang="en-US" dirty="0" err="1" smtClean="0">
                <a:solidFill>
                  <a:schemeClr val="bg1"/>
                </a:solidFill>
              </a:rPr>
              <a:t>lbs</a:t>
            </a:r>
            <a:r>
              <a:rPr lang="en-US" dirty="0" smtClean="0">
                <a:solidFill>
                  <a:schemeClr val="bg1"/>
                </a:solidFill>
              </a:rPr>
              <a:t>, Kids under 3 need 5 lbs. You must fill the page with variety (each line gets a different item… </a:t>
            </a:r>
            <a:r>
              <a:rPr lang="en-US" dirty="0" err="1" smtClean="0">
                <a:solidFill>
                  <a:schemeClr val="bg1"/>
                </a:solidFill>
              </a:rPr>
              <a:t>ie</a:t>
            </a:r>
            <a:r>
              <a:rPr lang="en-US" dirty="0" smtClean="0">
                <a:solidFill>
                  <a:schemeClr val="bg1"/>
                </a:solidFill>
              </a:rPr>
              <a:t>: don’t just buy potatoes for your family!!!)</a:t>
            </a:r>
          </a:p>
          <a:p>
            <a:r>
              <a:rPr lang="en-US" b="1" u="sng" dirty="0" smtClean="0">
                <a:solidFill>
                  <a:schemeClr val="bg1"/>
                </a:solidFill>
              </a:rPr>
              <a:t>Clothing: </a:t>
            </a:r>
            <a:r>
              <a:rPr lang="en-US" dirty="0" smtClean="0">
                <a:solidFill>
                  <a:schemeClr val="bg1"/>
                </a:solidFill>
              </a:rPr>
              <a:t>EACH person in your family needs one new outfit (top to bottom including shoes) per month.  If your breadwinner is a doctor or accountant you MUST buy a suit</a:t>
            </a:r>
          </a:p>
          <a:p>
            <a:r>
              <a:rPr lang="en-US" b="1" u="sng" dirty="0" smtClean="0">
                <a:solidFill>
                  <a:schemeClr val="bg1"/>
                </a:solidFill>
              </a:rPr>
              <a:t>For Entertainment</a:t>
            </a:r>
            <a:r>
              <a:rPr lang="en-US" dirty="0" smtClean="0">
                <a:solidFill>
                  <a:schemeClr val="bg1"/>
                </a:solidFill>
              </a:rPr>
              <a:t>: One “fun” thing per family member for the month is required but you can go above that if you want</a:t>
            </a:r>
          </a:p>
          <a:p>
            <a:r>
              <a:rPr lang="en-US" b="1" u="sng" dirty="0" smtClean="0">
                <a:solidFill>
                  <a:schemeClr val="bg1"/>
                </a:solidFill>
              </a:rPr>
              <a:t>For Automobile: </a:t>
            </a:r>
            <a:r>
              <a:rPr lang="en-US" dirty="0" smtClean="0">
                <a:solidFill>
                  <a:schemeClr val="bg1"/>
                </a:solidFill>
              </a:rPr>
              <a:t>Follow instructions on your Life Card</a:t>
            </a:r>
          </a:p>
          <a:p>
            <a:r>
              <a:rPr lang="en-US" b="1" u="sng" dirty="0" smtClean="0">
                <a:solidFill>
                  <a:schemeClr val="bg1"/>
                </a:solidFill>
              </a:rPr>
              <a:t>For Miscellaneous: </a:t>
            </a:r>
            <a:r>
              <a:rPr lang="en-US" dirty="0" smtClean="0">
                <a:solidFill>
                  <a:schemeClr val="bg1"/>
                </a:solidFill>
              </a:rPr>
              <a:t>Must buy at least ONE household item (see Furniture &amp; Appliances) for the month.  If your life card tells you a specific one, buy that– otherwise whatever you want. </a:t>
            </a:r>
          </a:p>
          <a:p>
            <a:endParaRPr lang="en-US" dirty="0" smtClean="0">
              <a:solidFill>
                <a:schemeClr val="bg1"/>
              </a:solidFill>
            </a:endParaRPr>
          </a:p>
        </p:txBody>
      </p:sp>
    </p:spTree>
    <p:extLst>
      <p:ext uri="{BB962C8B-B14F-4D97-AF65-F5344CB8AC3E}">
        <p14:creationId xmlns:p14="http://schemas.microsoft.com/office/powerpoint/2010/main" val="357839694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1"/>
          <p:cNvSpPr>
            <a:spLocks noChangeArrowheads="1"/>
          </p:cNvSpPr>
          <p:nvPr/>
        </p:nvSpPr>
        <p:spPr bwMode="auto">
          <a:xfrm>
            <a:off x="228824" y="0"/>
            <a:ext cx="8762256" cy="701627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9" tIns="45719" rIns="91439" bIns="45719">
            <a:spAutoFit/>
          </a:bodyPr>
          <a:lstStyle>
            <a:lvl1pPr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1pPr>
            <a:lvl2pPr marL="742950" indent="-28575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2pPr>
            <a:lvl3pPr marL="11430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3pPr>
            <a:lvl4pPr marL="16002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4pPr>
            <a:lvl5pPr marL="2057400" indent="-228600" algn="l" eaLnBrk="0" hangingPunct="0">
              <a:spcBef>
                <a:spcPts val="2400"/>
              </a:spcBef>
              <a:buSzPct val="171000"/>
              <a:buFont typeface="Gill Sans" charset="0"/>
              <a:buChar char="•"/>
              <a:defRPr sz="4200">
                <a:solidFill>
                  <a:schemeClr val="tx1"/>
                </a:solidFill>
                <a:latin typeface="Gill Sans" charset="0"/>
                <a:ea typeface="ヒラギノ角ゴ ProN W3" charset="-128"/>
                <a:sym typeface="Gill Sans" charset="0"/>
              </a:defRPr>
            </a:lvl5pPr>
            <a:lvl6pPr marL="25146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6pPr>
            <a:lvl7pPr marL="29718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7pPr>
            <a:lvl8pPr marL="34290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8pPr>
            <a:lvl9pPr marL="3886200" indent="-228600" eaLnBrk="0" fontAlgn="base" hangingPunct="0">
              <a:spcBef>
                <a:spcPts val="2400"/>
              </a:spcBef>
              <a:spcAft>
                <a:spcPct val="0"/>
              </a:spcAft>
              <a:buSzPct val="171000"/>
              <a:buFont typeface="Gill Sans" charset="0"/>
              <a:buChar char="•"/>
              <a:defRPr sz="4200">
                <a:solidFill>
                  <a:schemeClr val="tx1"/>
                </a:solidFill>
                <a:latin typeface="Gill Sans" charset="0"/>
                <a:ea typeface="ヒラギノ角ゴ ProN W3" charset="-128"/>
                <a:sym typeface="Gill Sans" charset="0"/>
              </a:defRPr>
            </a:lvl9pPr>
          </a:lstStyle>
          <a:p>
            <a:pPr algn="ctr" eaLnBrk="1" hangingPunct="1">
              <a:spcBef>
                <a:spcPct val="0"/>
              </a:spcBef>
              <a:buSzTx/>
              <a:buFontTx/>
              <a:buNone/>
            </a:pPr>
            <a:r>
              <a:rPr lang="en-US" altLang="en-US" sz="2812" b="1" dirty="0" smtClean="0">
                <a:solidFill>
                  <a:schemeClr val="bg1"/>
                </a:solidFill>
                <a:latin typeface="Arial Black" panose="020B0A04020102020204" pitchFamily="34" charset="0"/>
              </a:rPr>
              <a:t>Reflection Questions (1 copy per pair)</a:t>
            </a:r>
            <a:endParaRPr lang="en-US" altLang="en-US" sz="2812" b="1" dirty="0">
              <a:solidFill>
                <a:schemeClr val="bg1"/>
              </a:solidFill>
              <a:latin typeface="Arial Black" panose="020B0A04020102020204" pitchFamily="34" charset="0"/>
            </a:endParaRPr>
          </a:p>
          <a:p>
            <a:pPr algn="ctr" eaLnBrk="1" hangingPunct="1">
              <a:spcBef>
                <a:spcPct val="0"/>
              </a:spcBef>
              <a:buSzTx/>
              <a:buFontTx/>
              <a:buNone/>
            </a:pPr>
            <a:endParaRPr lang="en-US" altLang="en-US" sz="2812" b="1" dirty="0">
              <a:solidFill>
                <a:schemeClr val="bg1"/>
              </a:solidFill>
              <a:latin typeface="Arial Black" panose="020B0A04020102020204" pitchFamily="34" charset="0"/>
            </a:endParaRPr>
          </a:p>
          <a:p>
            <a:pPr algn="ctr" eaLnBrk="1" hangingPunct="1">
              <a:spcBef>
                <a:spcPct val="0"/>
              </a:spcBef>
              <a:buSzTx/>
              <a:buFontTx/>
              <a:buNone/>
            </a:pPr>
            <a:r>
              <a:rPr lang="en-US" altLang="en-US" sz="2812" b="1" dirty="0">
                <a:solidFill>
                  <a:schemeClr val="bg1"/>
                </a:solidFill>
                <a:latin typeface="Arial Black" panose="020B0A04020102020204" pitchFamily="34" charset="0"/>
              </a:rPr>
              <a:t>1.What were some sacrifices you were forced to make as a family?</a:t>
            </a:r>
          </a:p>
          <a:p>
            <a:pPr algn="ctr" eaLnBrk="1" hangingPunct="1">
              <a:spcBef>
                <a:spcPct val="0"/>
              </a:spcBef>
              <a:buSzTx/>
              <a:buFontTx/>
              <a:buNone/>
            </a:pPr>
            <a:endParaRPr lang="en-US" altLang="en-US" sz="2812" b="1" dirty="0">
              <a:solidFill>
                <a:schemeClr val="bg1"/>
              </a:solidFill>
              <a:latin typeface="Arial Black" panose="020B0A04020102020204" pitchFamily="34" charset="0"/>
            </a:endParaRPr>
          </a:p>
          <a:p>
            <a:pPr algn="ctr" eaLnBrk="1" hangingPunct="1">
              <a:spcBef>
                <a:spcPct val="0"/>
              </a:spcBef>
              <a:buSzTx/>
              <a:buFontTx/>
              <a:buNone/>
            </a:pPr>
            <a:r>
              <a:rPr lang="en-US" altLang="en-US" sz="2812" b="1" dirty="0">
                <a:solidFill>
                  <a:schemeClr val="bg1"/>
                </a:solidFill>
                <a:latin typeface="Arial Black" panose="020B0A04020102020204" pitchFamily="34" charset="0"/>
              </a:rPr>
              <a:t>2. How would you grade your standard of living</a:t>
            </a:r>
            <a:r>
              <a:rPr lang="en-US" altLang="en-US" sz="2812" b="1" dirty="0" smtClean="0">
                <a:solidFill>
                  <a:schemeClr val="bg1"/>
                </a:solidFill>
                <a:latin typeface="Arial Black" panose="020B0A04020102020204" pitchFamily="34" charset="0"/>
              </a:rPr>
              <a:t>? (Excellent, Average</a:t>
            </a:r>
            <a:r>
              <a:rPr lang="en-US" altLang="en-US" sz="2812" b="1" smtClean="0">
                <a:solidFill>
                  <a:schemeClr val="bg1"/>
                </a:solidFill>
                <a:latin typeface="Arial Black" panose="020B0A04020102020204" pitchFamily="34" charset="0"/>
              </a:rPr>
              <a:t>, Poor) Why?</a:t>
            </a:r>
            <a:endParaRPr lang="en-US" altLang="en-US" sz="2812" b="1" dirty="0">
              <a:solidFill>
                <a:schemeClr val="bg1"/>
              </a:solidFill>
              <a:latin typeface="Arial Black" panose="020B0A04020102020204" pitchFamily="34" charset="0"/>
            </a:endParaRPr>
          </a:p>
          <a:p>
            <a:pPr algn="ctr" eaLnBrk="1" hangingPunct="1">
              <a:spcBef>
                <a:spcPct val="0"/>
              </a:spcBef>
              <a:buSzTx/>
              <a:buFontTx/>
              <a:buNone/>
            </a:pPr>
            <a:endParaRPr lang="en-US" altLang="en-US" sz="2812" b="1" dirty="0">
              <a:solidFill>
                <a:schemeClr val="bg1"/>
              </a:solidFill>
              <a:latin typeface="Arial Black" panose="020B0A04020102020204" pitchFamily="34" charset="0"/>
            </a:endParaRPr>
          </a:p>
          <a:p>
            <a:pPr algn="ctr" eaLnBrk="1" hangingPunct="1">
              <a:spcBef>
                <a:spcPct val="0"/>
              </a:spcBef>
              <a:buSzTx/>
              <a:buFontTx/>
              <a:buNone/>
            </a:pPr>
            <a:r>
              <a:rPr lang="en-US" altLang="en-US" sz="2812" b="1" dirty="0">
                <a:solidFill>
                  <a:schemeClr val="bg1"/>
                </a:solidFill>
                <a:latin typeface="Arial Black" panose="020B0A04020102020204" pitchFamily="34" charset="0"/>
              </a:rPr>
              <a:t>3. Considering your remaining money, what would be some possible obstacles your family could face over the course of the month?</a:t>
            </a:r>
          </a:p>
          <a:p>
            <a:pPr algn="ctr" eaLnBrk="1" hangingPunct="1">
              <a:spcBef>
                <a:spcPct val="0"/>
              </a:spcBef>
              <a:buSzTx/>
              <a:buFontTx/>
              <a:buNone/>
            </a:pPr>
            <a:endParaRPr lang="en-US" altLang="en-US" sz="2812" b="1" dirty="0">
              <a:solidFill>
                <a:schemeClr val="bg1"/>
              </a:solidFill>
              <a:latin typeface="Arial Black" panose="020B0A04020102020204" pitchFamily="34" charset="0"/>
            </a:endParaRPr>
          </a:p>
          <a:p>
            <a:pPr algn="ctr" eaLnBrk="1" hangingPunct="1">
              <a:spcBef>
                <a:spcPct val="0"/>
              </a:spcBef>
              <a:buSzTx/>
              <a:buFontTx/>
              <a:buNone/>
            </a:pPr>
            <a:r>
              <a:rPr lang="en-US" altLang="en-US" sz="2812" b="1" dirty="0">
                <a:solidFill>
                  <a:schemeClr val="bg1"/>
                </a:solidFill>
                <a:latin typeface="Arial Black" panose="020B0A04020102020204" pitchFamily="34" charset="0"/>
              </a:rPr>
              <a:t>4. Do you think your family would survive the Great Depression? Explain why or why not?</a:t>
            </a:r>
          </a:p>
        </p:txBody>
      </p:sp>
    </p:spTree>
    <p:extLst>
      <p:ext uri="{BB962C8B-B14F-4D97-AF65-F5344CB8AC3E}">
        <p14:creationId xmlns:p14="http://schemas.microsoft.com/office/powerpoint/2010/main" val="35839563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Homework!</a:t>
            </a:r>
            <a:endParaRPr lang="en-US" dirty="0">
              <a:solidFill>
                <a:schemeClr val="bg1"/>
              </a:solidFill>
            </a:endParaRPr>
          </a:p>
        </p:txBody>
      </p:sp>
      <p:sp>
        <p:nvSpPr>
          <p:cNvPr id="3" name="Content Placeholder 2"/>
          <p:cNvSpPr>
            <a:spLocks noGrp="1"/>
          </p:cNvSpPr>
          <p:nvPr>
            <p:ph idx="1"/>
          </p:nvPr>
        </p:nvSpPr>
        <p:spPr/>
        <p:txBody>
          <a:bodyPr/>
          <a:lstStyle/>
          <a:p>
            <a:r>
              <a:rPr lang="en-US" dirty="0" smtClean="0">
                <a:solidFill>
                  <a:schemeClr val="bg1"/>
                </a:solidFill>
              </a:rPr>
              <a:t>Read CH 22 Section 2. Complete the back of today’s notes handout as you read.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2</a:t>
            </a:r>
            <a:r>
              <a:rPr lang="en-US" baseline="30000" dirty="0" smtClean="0">
                <a:solidFill>
                  <a:schemeClr val="bg1"/>
                </a:solidFill>
              </a:rPr>
              <a:t>nd</a:t>
            </a:r>
            <a:r>
              <a:rPr lang="en-US" dirty="0" smtClean="0">
                <a:solidFill>
                  <a:schemeClr val="bg1"/>
                </a:solidFill>
              </a:rPr>
              <a:t> Period Groups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bg1"/>
                </a:solidFill>
              </a:rPr>
              <a:t>Evan, </a:t>
            </a:r>
            <a:r>
              <a:rPr lang="en-US" dirty="0" err="1" smtClean="0">
                <a:solidFill>
                  <a:schemeClr val="bg1"/>
                </a:solidFill>
              </a:rPr>
              <a:t>Farandia</a:t>
            </a:r>
            <a:endParaRPr lang="en-US" dirty="0" smtClean="0">
              <a:solidFill>
                <a:schemeClr val="bg1"/>
              </a:solidFill>
            </a:endParaRPr>
          </a:p>
          <a:p>
            <a:r>
              <a:rPr lang="en-US" dirty="0" smtClean="0">
                <a:solidFill>
                  <a:schemeClr val="bg1"/>
                </a:solidFill>
              </a:rPr>
              <a:t>Chad, Ethan</a:t>
            </a:r>
          </a:p>
          <a:p>
            <a:r>
              <a:rPr lang="en-US" dirty="0" err="1" smtClean="0">
                <a:solidFill>
                  <a:schemeClr val="bg1"/>
                </a:solidFill>
              </a:rPr>
              <a:t>Dru</a:t>
            </a:r>
            <a:r>
              <a:rPr lang="en-US" dirty="0" smtClean="0">
                <a:solidFill>
                  <a:schemeClr val="bg1"/>
                </a:solidFill>
              </a:rPr>
              <a:t>, Nicole</a:t>
            </a:r>
          </a:p>
          <a:p>
            <a:r>
              <a:rPr lang="en-US" dirty="0" smtClean="0">
                <a:solidFill>
                  <a:schemeClr val="bg1"/>
                </a:solidFill>
              </a:rPr>
              <a:t>Gabby, Felicia, Matt</a:t>
            </a:r>
          </a:p>
          <a:p>
            <a:r>
              <a:rPr lang="en-US" dirty="0" smtClean="0">
                <a:solidFill>
                  <a:schemeClr val="bg1"/>
                </a:solidFill>
              </a:rPr>
              <a:t>Jamal, </a:t>
            </a:r>
            <a:r>
              <a:rPr lang="en-US" dirty="0" err="1" smtClean="0">
                <a:solidFill>
                  <a:schemeClr val="bg1"/>
                </a:solidFill>
              </a:rPr>
              <a:t>Tatianna</a:t>
            </a:r>
            <a:endParaRPr lang="en-US" dirty="0" smtClean="0">
              <a:solidFill>
                <a:schemeClr val="bg1"/>
              </a:solidFill>
            </a:endParaRPr>
          </a:p>
          <a:p>
            <a:r>
              <a:rPr lang="en-US" dirty="0" smtClean="0">
                <a:solidFill>
                  <a:schemeClr val="bg1"/>
                </a:solidFill>
              </a:rPr>
              <a:t>Valerie G., Valerie M.</a:t>
            </a:r>
          </a:p>
          <a:p>
            <a:r>
              <a:rPr lang="en-US" dirty="0" err="1" smtClean="0">
                <a:solidFill>
                  <a:schemeClr val="bg1"/>
                </a:solidFill>
              </a:rPr>
              <a:t>Chrishera</a:t>
            </a:r>
            <a:r>
              <a:rPr lang="en-US" dirty="0" smtClean="0">
                <a:solidFill>
                  <a:schemeClr val="bg1"/>
                </a:solidFill>
              </a:rPr>
              <a:t>, </a:t>
            </a:r>
            <a:r>
              <a:rPr lang="en-US" dirty="0" err="1" smtClean="0">
                <a:solidFill>
                  <a:schemeClr val="bg1"/>
                </a:solidFill>
              </a:rPr>
              <a:t>Bryanna</a:t>
            </a:r>
            <a:endParaRPr lang="en-US" dirty="0" smtClean="0">
              <a:solidFill>
                <a:schemeClr val="bg1"/>
              </a:solidFill>
            </a:endParaRPr>
          </a:p>
          <a:p>
            <a:r>
              <a:rPr lang="en-US" dirty="0" smtClean="0">
                <a:solidFill>
                  <a:schemeClr val="bg1"/>
                </a:solidFill>
              </a:rPr>
              <a:t>Jarrett, Adam</a:t>
            </a:r>
          </a:p>
          <a:p>
            <a:r>
              <a:rPr lang="en-US" dirty="0" smtClean="0">
                <a:solidFill>
                  <a:schemeClr val="bg1"/>
                </a:solidFill>
              </a:rPr>
              <a:t>Sam, Dennis</a:t>
            </a:r>
          </a:p>
          <a:p>
            <a:r>
              <a:rPr lang="en-US" dirty="0" err="1" smtClean="0">
                <a:solidFill>
                  <a:schemeClr val="bg1"/>
                </a:solidFill>
              </a:rPr>
              <a:t>Keven</a:t>
            </a:r>
            <a:r>
              <a:rPr lang="en-US" dirty="0" smtClean="0">
                <a:solidFill>
                  <a:schemeClr val="bg1"/>
                </a:solidFill>
              </a:rPr>
              <a:t>, Alex</a:t>
            </a:r>
          </a:p>
          <a:p>
            <a:r>
              <a:rPr lang="en-US" dirty="0" smtClean="0">
                <a:solidFill>
                  <a:schemeClr val="bg1"/>
                </a:solidFill>
              </a:rPr>
              <a:t>Christian, Vincent</a:t>
            </a:r>
          </a:p>
          <a:p>
            <a:r>
              <a:rPr lang="en-US" dirty="0" smtClean="0">
                <a:solidFill>
                  <a:schemeClr val="bg1"/>
                </a:solidFill>
              </a:rPr>
              <a:t>Brice, David</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dirty="0" smtClean="0">
                <a:solidFill>
                  <a:schemeClr val="bg1"/>
                </a:solidFill>
              </a:rPr>
              <a:t>Wednesday 11/1: NO </a:t>
            </a:r>
            <a:r>
              <a:rPr lang="en-US" dirty="0" err="1" smtClean="0">
                <a:solidFill>
                  <a:schemeClr val="bg1"/>
                </a:solidFill>
              </a:rPr>
              <a:t>Bellringer</a:t>
            </a:r>
            <a:r>
              <a:rPr lang="en-US" dirty="0" smtClean="0">
                <a:solidFill>
                  <a:schemeClr val="bg1"/>
                </a:solidFill>
              </a:rPr>
              <a:t> today</a:t>
            </a:r>
            <a:endParaRPr lang="en-US" dirty="0">
              <a:solidFill>
                <a:schemeClr val="bg1"/>
              </a:solidFill>
            </a:endParaRPr>
          </a:p>
        </p:txBody>
      </p:sp>
      <p:sp>
        <p:nvSpPr>
          <p:cNvPr id="3075" name="Rectangle 3"/>
          <p:cNvSpPr>
            <a:spLocks noGrp="1" noChangeArrowheads="1"/>
          </p:cNvSpPr>
          <p:nvPr>
            <p:ph type="body" idx="1"/>
          </p:nvPr>
        </p:nvSpPr>
        <p:spPr/>
        <p:txBody>
          <a:bodyPr>
            <a:normAutofit/>
          </a:bodyPr>
          <a:lstStyle/>
          <a:p>
            <a:pPr marL="0" indent="0">
              <a:buNone/>
            </a:pPr>
            <a:r>
              <a:rPr lang="en-US" sz="4800" dirty="0" smtClean="0">
                <a:solidFill>
                  <a:schemeClr val="bg1"/>
                </a:solidFill>
              </a:rPr>
              <a:t>Review your 1920s notes for today’s quiz.  Quiz will be informal grade &amp; go on 2</a:t>
            </a:r>
            <a:r>
              <a:rPr lang="en-US" sz="4800" baseline="30000" dirty="0" smtClean="0">
                <a:solidFill>
                  <a:schemeClr val="bg1"/>
                </a:solidFill>
              </a:rPr>
              <a:t>nd</a:t>
            </a:r>
            <a:r>
              <a:rPr lang="en-US" sz="4800" dirty="0" smtClean="0">
                <a:solidFill>
                  <a:schemeClr val="bg1"/>
                </a:solidFill>
              </a:rPr>
              <a:t>  quarter.  It is </a:t>
            </a:r>
            <a:r>
              <a:rPr lang="en-US" sz="4800" dirty="0" smtClean="0">
                <a:solidFill>
                  <a:schemeClr val="bg1"/>
                </a:solidFill>
              </a:rPr>
              <a:t>20 Multiple Choice Questions. </a:t>
            </a:r>
            <a:endParaRPr lang="en-US" sz="4800" b="1" i="1" dirty="0">
              <a:solidFill>
                <a:schemeClr val="bg1"/>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solidFill>
                  <a:schemeClr val="bg1"/>
                </a:solidFill>
              </a:rPr>
              <a:t>In your groups</a:t>
            </a:r>
            <a:endParaRPr lang="en-US" b="1"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b="1" dirty="0" smtClean="0">
                <a:solidFill>
                  <a:schemeClr val="bg1"/>
                </a:solidFill>
              </a:rPr>
              <a:t>Task:</a:t>
            </a:r>
            <a:r>
              <a:rPr lang="en-US" dirty="0" smtClean="0">
                <a:solidFill>
                  <a:schemeClr val="bg1"/>
                </a:solidFill>
              </a:rPr>
              <a:t> Your group has been given a profession, salary and family statistics</a:t>
            </a:r>
            <a:r>
              <a:rPr lang="en-US" b="1" dirty="0" smtClean="0">
                <a:solidFill>
                  <a:schemeClr val="bg1"/>
                </a:solidFill>
              </a:rPr>
              <a:t>. </a:t>
            </a:r>
            <a:r>
              <a:rPr lang="en-US" dirty="0" smtClean="0">
                <a:solidFill>
                  <a:schemeClr val="bg1"/>
                </a:solidFill>
              </a:rPr>
              <a:t>Assume the role of a person in that profession living in the Great Depression. Use the resources to explore your economic choices for your family. </a:t>
            </a:r>
          </a:p>
          <a:p>
            <a:r>
              <a:rPr lang="en-US" b="1" dirty="0" smtClean="0">
                <a:solidFill>
                  <a:schemeClr val="bg1"/>
                </a:solidFill>
              </a:rPr>
              <a:t> </a:t>
            </a:r>
            <a:endParaRPr lang="en-US" dirty="0" smtClean="0">
              <a:solidFill>
                <a:schemeClr val="bg1"/>
              </a:solidFill>
            </a:endParaRPr>
          </a:p>
          <a:p>
            <a:r>
              <a:rPr lang="en-US" b="1" dirty="0" smtClean="0">
                <a:solidFill>
                  <a:schemeClr val="bg1"/>
                </a:solidFill>
              </a:rPr>
              <a:t>Directions: </a:t>
            </a:r>
            <a:endParaRPr lang="en-US" dirty="0" smtClean="0">
              <a:solidFill>
                <a:schemeClr val="bg1"/>
              </a:solidFill>
            </a:endParaRPr>
          </a:p>
          <a:p>
            <a:r>
              <a:rPr lang="en-US" b="1" dirty="0" smtClean="0">
                <a:solidFill>
                  <a:schemeClr val="bg1"/>
                </a:solidFill>
              </a:rPr>
              <a:t> </a:t>
            </a:r>
            <a:endParaRPr lang="en-US" dirty="0" smtClean="0">
              <a:solidFill>
                <a:schemeClr val="bg1"/>
              </a:solidFill>
            </a:endParaRPr>
          </a:p>
          <a:p>
            <a:r>
              <a:rPr lang="en-US" b="1" dirty="0" smtClean="0">
                <a:solidFill>
                  <a:schemeClr val="bg1"/>
                </a:solidFill>
              </a:rPr>
              <a:t>Part 1: Use the information packet provided to complete the following budget worksheet while. Remember, you can’t spend money you don’t have and these supplies should last you the entire month! </a:t>
            </a:r>
            <a:endParaRPr lang="en-US" dirty="0" smtClean="0">
              <a:solidFill>
                <a:schemeClr val="bg1"/>
              </a:solidFill>
            </a:endParaRPr>
          </a:p>
          <a:p>
            <a:r>
              <a:rPr lang="en-US" b="1" dirty="0" smtClean="0">
                <a:solidFill>
                  <a:schemeClr val="bg1"/>
                </a:solidFill>
              </a:rPr>
              <a:t> </a:t>
            </a:r>
            <a:endParaRPr lang="en-US" dirty="0" smtClean="0">
              <a:solidFill>
                <a:schemeClr val="bg1"/>
              </a:solidFill>
            </a:endParaRPr>
          </a:p>
          <a:p>
            <a:r>
              <a:rPr lang="en-US" b="1" dirty="0" smtClean="0">
                <a:solidFill>
                  <a:schemeClr val="bg1"/>
                </a:solidFill>
              </a:rPr>
              <a:t>Part 2: Answer the “Decision Time” Questions in each section as a group.  This is your chance to explain why your group decided to budget the money the way you did.</a:t>
            </a:r>
            <a:endParaRPr lang="en-US" dirty="0" smtClean="0">
              <a:solidFill>
                <a:schemeClr val="bg1"/>
              </a:solidFill>
            </a:endParaRPr>
          </a:p>
          <a:p>
            <a:endParaRPr lang="en-US" dirty="0"/>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 y="0"/>
            <a:ext cx="8763000" cy="6986528"/>
          </a:xfrm>
          <a:prstGeom prst="rect">
            <a:avLst/>
          </a:prstGeom>
        </p:spPr>
        <p:txBody>
          <a:bodyPr wrap="square">
            <a:spAutoFit/>
          </a:bodyPr>
          <a:lstStyle/>
          <a:p>
            <a:r>
              <a:rPr lang="en-US" sz="2800" b="1" dirty="0" smtClean="0">
                <a:solidFill>
                  <a:schemeClr val="bg1"/>
                </a:solidFill>
                <a:latin typeface="Arial Black" pitchFamily="34" charset="0"/>
              </a:rPr>
              <a:t>As a group, answer in complete sentences!</a:t>
            </a:r>
          </a:p>
          <a:p>
            <a:endParaRPr lang="en-US" sz="2800" b="1" dirty="0" smtClean="0">
              <a:solidFill>
                <a:schemeClr val="bg1"/>
              </a:solidFill>
              <a:latin typeface="Arial Black" pitchFamily="34" charset="0"/>
            </a:endParaRPr>
          </a:p>
          <a:p>
            <a:r>
              <a:rPr lang="en-US" sz="2800" b="1" dirty="0" smtClean="0">
                <a:solidFill>
                  <a:schemeClr val="bg1"/>
                </a:solidFill>
                <a:latin typeface="Arial Black" pitchFamily="34" charset="0"/>
              </a:rPr>
              <a:t>1.What were some sacrifices you were forced to make as a family?</a:t>
            </a:r>
          </a:p>
          <a:p>
            <a:endParaRPr lang="en-US" sz="2800" b="1" dirty="0" smtClean="0">
              <a:solidFill>
                <a:schemeClr val="bg1"/>
              </a:solidFill>
              <a:latin typeface="Arial Black" pitchFamily="34" charset="0"/>
            </a:endParaRPr>
          </a:p>
          <a:p>
            <a:r>
              <a:rPr lang="en-US" sz="2800" b="1" dirty="0" smtClean="0">
                <a:solidFill>
                  <a:schemeClr val="bg1"/>
                </a:solidFill>
                <a:latin typeface="Arial Black" pitchFamily="34" charset="0"/>
              </a:rPr>
              <a:t>2. How would you grade your standard of living?</a:t>
            </a:r>
          </a:p>
          <a:p>
            <a:endParaRPr lang="en-US" sz="2800" b="1" dirty="0" smtClean="0">
              <a:solidFill>
                <a:schemeClr val="bg1"/>
              </a:solidFill>
              <a:latin typeface="Arial Black" pitchFamily="34" charset="0"/>
            </a:endParaRPr>
          </a:p>
          <a:p>
            <a:r>
              <a:rPr lang="en-US" sz="2800" b="1" dirty="0" smtClean="0">
                <a:solidFill>
                  <a:schemeClr val="bg1"/>
                </a:solidFill>
                <a:latin typeface="Arial Black" pitchFamily="34" charset="0"/>
              </a:rPr>
              <a:t>3. Considering your remaining money, what would be some possible obstacles your family could face over the course of the month?</a:t>
            </a:r>
          </a:p>
          <a:p>
            <a:endParaRPr lang="en-US" sz="2800" b="1" dirty="0" smtClean="0">
              <a:solidFill>
                <a:schemeClr val="bg1"/>
              </a:solidFill>
              <a:latin typeface="Arial Black" pitchFamily="34" charset="0"/>
            </a:endParaRPr>
          </a:p>
          <a:p>
            <a:r>
              <a:rPr lang="en-US" sz="2800" b="1" dirty="0" smtClean="0">
                <a:solidFill>
                  <a:schemeClr val="bg1"/>
                </a:solidFill>
                <a:latin typeface="Arial Black" pitchFamily="34" charset="0"/>
              </a:rPr>
              <a:t>4. Do you think your family would survive the Great Depression? Explain why or why not?</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Stock Market Simulation</a:t>
            </a:r>
            <a:endParaRPr lang="en-US" dirty="0">
              <a:solidFill>
                <a:schemeClr val="bg1"/>
              </a:solidFill>
            </a:endParaRPr>
          </a:p>
        </p:txBody>
      </p:sp>
      <p:sp>
        <p:nvSpPr>
          <p:cNvPr id="3" name="Content Placeholder 2"/>
          <p:cNvSpPr>
            <a:spLocks noGrp="1"/>
          </p:cNvSpPr>
          <p:nvPr>
            <p:ph idx="1"/>
          </p:nvPr>
        </p:nvSpPr>
        <p:spPr/>
        <p:txBody>
          <a:bodyPr>
            <a:normAutofit fontScale="92500"/>
          </a:bodyPr>
          <a:lstStyle/>
          <a:p>
            <a:r>
              <a:rPr lang="en-US" dirty="0" smtClean="0">
                <a:solidFill>
                  <a:schemeClr val="bg1"/>
                </a:solidFill>
              </a:rPr>
              <a:t>$10 a share</a:t>
            </a:r>
          </a:p>
          <a:p>
            <a:r>
              <a:rPr lang="en-US" dirty="0" smtClean="0">
                <a:solidFill>
                  <a:schemeClr val="bg1"/>
                </a:solidFill>
              </a:rPr>
              <a:t>OR you can buy on margin- pay $1 now, owe $10 later</a:t>
            </a:r>
          </a:p>
          <a:p>
            <a:r>
              <a:rPr lang="en-US" dirty="0" smtClean="0">
                <a:solidFill>
                  <a:schemeClr val="bg1"/>
                </a:solidFill>
              </a:rPr>
              <a:t>Price of your stock may go up or down depending on the market.. That is a risk you have to take!</a:t>
            </a:r>
          </a:p>
          <a:p>
            <a:r>
              <a:rPr lang="en-US" dirty="0" smtClean="0">
                <a:solidFill>
                  <a:schemeClr val="bg1"/>
                </a:solidFill>
              </a:rPr>
              <a:t>When time is up, you will add up the money you have. You will need to pay the bank back for any stocks you bought on margin. You must pay the bank with cash.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Stock Market Simulation</a:t>
            </a:r>
            <a:endParaRPr lang="en-US" dirty="0">
              <a:solidFill>
                <a:schemeClr val="bg1"/>
              </a:solidFill>
            </a:endParaRPr>
          </a:p>
        </p:txBody>
      </p:sp>
      <p:sp>
        <p:nvSpPr>
          <p:cNvPr id="3" name="Content Placeholder 2"/>
          <p:cNvSpPr>
            <a:spLocks noGrp="1"/>
          </p:cNvSpPr>
          <p:nvPr>
            <p:ph idx="1"/>
          </p:nvPr>
        </p:nvSpPr>
        <p:spPr/>
        <p:txBody>
          <a:bodyPr>
            <a:normAutofit fontScale="92500" lnSpcReduction="20000"/>
          </a:bodyPr>
          <a:lstStyle/>
          <a:p>
            <a:r>
              <a:rPr lang="en-US" dirty="0" smtClean="0">
                <a:solidFill>
                  <a:schemeClr val="bg1"/>
                </a:solidFill>
              </a:rPr>
              <a:t>3 different stocks for sale:</a:t>
            </a:r>
          </a:p>
          <a:p>
            <a:r>
              <a:rPr lang="en-US" u="sng" dirty="0" smtClean="0">
                <a:solidFill>
                  <a:schemeClr val="bg1"/>
                </a:solidFill>
              </a:rPr>
              <a:t>Mills Corporation (MC)- </a:t>
            </a:r>
            <a:r>
              <a:rPr lang="en-US" dirty="0" smtClean="0">
                <a:solidFill>
                  <a:schemeClr val="bg1"/>
                </a:solidFill>
              </a:rPr>
              <a:t>manufacturer of cereals, flour, canned </a:t>
            </a:r>
            <a:r>
              <a:rPr lang="en-US" dirty="0" err="1" smtClean="0">
                <a:solidFill>
                  <a:schemeClr val="bg1"/>
                </a:solidFill>
              </a:rPr>
              <a:t>goods,etc</a:t>
            </a:r>
            <a:r>
              <a:rPr lang="en-US" dirty="0" smtClean="0">
                <a:solidFill>
                  <a:schemeClr val="bg1"/>
                </a:solidFill>
              </a:rPr>
              <a:t>. founded 127 years ago</a:t>
            </a:r>
          </a:p>
          <a:p>
            <a:r>
              <a:rPr lang="en-US" u="sng" dirty="0" smtClean="0">
                <a:solidFill>
                  <a:schemeClr val="bg1"/>
                </a:solidFill>
              </a:rPr>
              <a:t>Private Electric (PE): </a:t>
            </a:r>
            <a:r>
              <a:rPr lang="en-US" dirty="0" smtClean="0">
                <a:solidFill>
                  <a:schemeClr val="bg1"/>
                </a:solidFill>
              </a:rPr>
              <a:t>brand new company, private electric manufactures radios, refrigerators and other electrical appliances.</a:t>
            </a:r>
          </a:p>
          <a:p>
            <a:r>
              <a:rPr lang="en-US" u="sng" dirty="0" smtClean="0">
                <a:solidFill>
                  <a:schemeClr val="bg1"/>
                </a:solidFill>
              </a:rPr>
              <a:t>Major Motors (MM): </a:t>
            </a:r>
            <a:r>
              <a:rPr lang="en-US" dirty="0" smtClean="0">
                <a:solidFill>
                  <a:schemeClr val="bg1"/>
                </a:solidFill>
              </a:rPr>
              <a:t>One of America’s leading car manufacturers, MM has been privately held for 25 years. It is now “going public” because the company wants to raise money so that it can start making airplanes. </a:t>
            </a:r>
            <a:endParaRPr lang="en-US" dirty="0">
              <a:solidFill>
                <a:schemeClr val="bg1"/>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a:t>
            </a:r>
            <a:r>
              <a:rPr lang="en-US" baseline="30000" dirty="0" smtClean="0">
                <a:solidFill>
                  <a:schemeClr val="bg1"/>
                </a:solidFill>
              </a:rPr>
              <a:t>st</a:t>
            </a:r>
            <a:r>
              <a:rPr lang="en-US" dirty="0" smtClean="0">
                <a:solidFill>
                  <a:schemeClr val="bg1"/>
                </a:solidFill>
              </a:rPr>
              <a:t> Period Groups</a:t>
            </a:r>
            <a:endParaRPr lang="en-US" dirty="0">
              <a:solidFill>
                <a:schemeClr val="bg1"/>
              </a:solidFill>
            </a:endParaRPr>
          </a:p>
        </p:txBody>
      </p:sp>
      <p:sp>
        <p:nvSpPr>
          <p:cNvPr id="3" name="Content Placeholder 2"/>
          <p:cNvSpPr>
            <a:spLocks noGrp="1"/>
          </p:cNvSpPr>
          <p:nvPr>
            <p:ph idx="1"/>
          </p:nvPr>
        </p:nvSpPr>
        <p:spPr/>
        <p:txBody>
          <a:bodyPr>
            <a:normAutofit fontScale="70000" lnSpcReduction="20000"/>
          </a:bodyPr>
          <a:lstStyle/>
          <a:p>
            <a:r>
              <a:rPr lang="en-US" dirty="0" smtClean="0">
                <a:solidFill>
                  <a:schemeClr val="bg1"/>
                </a:solidFill>
              </a:rPr>
              <a:t>Zach, Keenan</a:t>
            </a:r>
          </a:p>
          <a:p>
            <a:r>
              <a:rPr lang="en-US" dirty="0" smtClean="0">
                <a:solidFill>
                  <a:schemeClr val="bg1"/>
                </a:solidFill>
              </a:rPr>
              <a:t>Darryl, Amanda</a:t>
            </a:r>
          </a:p>
          <a:p>
            <a:r>
              <a:rPr lang="en-US" dirty="0" smtClean="0">
                <a:solidFill>
                  <a:schemeClr val="bg1"/>
                </a:solidFill>
              </a:rPr>
              <a:t>Weston, Mary</a:t>
            </a:r>
          </a:p>
          <a:p>
            <a:r>
              <a:rPr lang="en-US" dirty="0" smtClean="0">
                <a:solidFill>
                  <a:schemeClr val="bg1"/>
                </a:solidFill>
              </a:rPr>
              <a:t>Tyrone, Kristen, Jake</a:t>
            </a:r>
          </a:p>
          <a:p>
            <a:r>
              <a:rPr lang="en-US" dirty="0" smtClean="0">
                <a:solidFill>
                  <a:schemeClr val="bg1"/>
                </a:solidFill>
              </a:rPr>
              <a:t>Nikki, Curtis, DJ</a:t>
            </a:r>
          </a:p>
          <a:p>
            <a:r>
              <a:rPr lang="en-US" dirty="0" smtClean="0">
                <a:solidFill>
                  <a:schemeClr val="bg1"/>
                </a:solidFill>
              </a:rPr>
              <a:t>Gabby, </a:t>
            </a:r>
            <a:r>
              <a:rPr lang="en-US" dirty="0" err="1" smtClean="0">
                <a:solidFill>
                  <a:schemeClr val="bg1"/>
                </a:solidFill>
              </a:rPr>
              <a:t>Kymtrece</a:t>
            </a:r>
            <a:r>
              <a:rPr lang="en-US" dirty="0" smtClean="0">
                <a:solidFill>
                  <a:schemeClr val="bg1"/>
                </a:solidFill>
              </a:rPr>
              <a:t>, Mike</a:t>
            </a:r>
          </a:p>
          <a:p>
            <a:r>
              <a:rPr lang="en-US" dirty="0" err="1" smtClean="0">
                <a:solidFill>
                  <a:schemeClr val="bg1"/>
                </a:solidFill>
              </a:rPr>
              <a:t>Jazmine</a:t>
            </a:r>
            <a:r>
              <a:rPr lang="en-US" dirty="0" smtClean="0">
                <a:solidFill>
                  <a:schemeClr val="bg1"/>
                </a:solidFill>
              </a:rPr>
              <a:t>, Nick, Danny</a:t>
            </a:r>
          </a:p>
          <a:p>
            <a:r>
              <a:rPr lang="en-US" dirty="0" smtClean="0">
                <a:solidFill>
                  <a:schemeClr val="bg1"/>
                </a:solidFill>
              </a:rPr>
              <a:t>Tiffany, Dexter</a:t>
            </a:r>
          </a:p>
          <a:p>
            <a:r>
              <a:rPr lang="en-US" dirty="0" smtClean="0">
                <a:solidFill>
                  <a:schemeClr val="bg1"/>
                </a:solidFill>
              </a:rPr>
              <a:t>Sean, Adrianne</a:t>
            </a:r>
          </a:p>
          <a:p>
            <a:r>
              <a:rPr lang="en-US" dirty="0" smtClean="0">
                <a:solidFill>
                  <a:schemeClr val="bg1"/>
                </a:solidFill>
              </a:rPr>
              <a:t>Kara, Drew</a:t>
            </a:r>
          </a:p>
          <a:p>
            <a:r>
              <a:rPr lang="en-US" dirty="0" smtClean="0">
                <a:solidFill>
                  <a:schemeClr val="bg1"/>
                </a:solidFill>
              </a:rPr>
              <a:t>Tyler, Jordan, Alex</a:t>
            </a:r>
          </a:p>
          <a:p>
            <a:r>
              <a:rPr lang="en-US" dirty="0" smtClean="0">
                <a:solidFill>
                  <a:schemeClr val="bg1"/>
                </a:solidFill>
              </a:rPr>
              <a:t>Anthony, Dexter</a:t>
            </a:r>
            <a:endParaRPr lang="en-US" dirty="0">
              <a:solidFill>
                <a:schemeClr val="bg1"/>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normAutofit fontScale="90000"/>
          </a:bodyPr>
          <a:lstStyle/>
          <a:p>
            <a:r>
              <a:rPr lang="en-US" dirty="0" smtClean="0">
                <a:solidFill>
                  <a:schemeClr val="bg1"/>
                </a:solidFill>
              </a:rPr>
              <a:t>Wednesday 3/22: No </a:t>
            </a:r>
            <a:r>
              <a:rPr lang="en-US" dirty="0" err="1" smtClean="0">
                <a:solidFill>
                  <a:schemeClr val="bg1"/>
                </a:solidFill>
              </a:rPr>
              <a:t>bellringer</a:t>
            </a:r>
            <a:r>
              <a:rPr lang="en-US" dirty="0" smtClean="0">
                <a:solidFill>
                  <a:schemeClr val="bg1"/>
                </a:solidFill>
              </a:rPr>
              <a:t> today</a:t>
            </a:r>
            <a:endParaRPr lang="en-US" dirty="0">
              <a:solidFill>
                <a:schemeClr val="bg1"/>
              </a:solidFill>
            </a:endParaRPr>
          </a:p>
        </p:txBody>
      </p:sp>
      <p:sp>
        <p:nvSpPr>
          <p:cNvPr id="3075" name="Rectangle 3"/>
          <p:cNvSpPr>
            <a:spLocks noGrp="1" noChangeArrowheads="1"/>
          </p:cNvSpPr>
          <p:nvPr>
            <p:ph type="body" idx="1"/>
          </p:nvPr>
        </p:nvSpPr>
        <p:spPr/>
        <p:txBody>
          <a:bodyPr>
            <a:normAutofit/>
          </a:bodyPr>
          <a:lstStyle/>
          <a:p>
            <a:pPr marL="0" indent="0">
              <a:buNone/>
            </a:pPr>
            <a:r>
              <a:rPr lang="en-US" sz="4800" dirty="0" smtClean="0">
                <a:solidFill>
                  <a:schemeClr val="bg1"/>
                </a:solidFill>
              </a:rPr>
              <a:t>Review your 1920s notes for today’s quiz.  Quiz will be informal grade &amp; go on 2</a:t>
            </a:r>
            <a:r>
              <a:rPr lang="en-US" sz="4800" baseline="30000" dirty="0" smtClean="0">
                <a:solidFill>
                  <a:schemeClr val="bg1"/>
                </a:solidFill>
              </a:rPr>
              <a:t>nd</a:t>
            </a:r>
            <a:r>
              <a:rPr lang="en-US" sz="4800" dirty="0" smtClean="0">
                <a:solidFill>
                  <a:schemeClr val="bg1"/>
                </a:solidFill>
              </a:rPr>
              <a:t>  quarter.  </a:t>
            </a:r>
            <a:endParaRPr lang="en-US" sz="4800" b="1" i="1" dirty="0">
              <a:solidFill>
                <a:schemeClr val="bg1"/>
              </a:solidFill>
            </a:endParaRPr>
          </a:p>
        </p:txBody>
      </p:sp>
    </p:spTree>
    <p:extLst>
      <p:ext uri="{BB962C8B-B14F-4D97-AF65-F5344CB8AC3E}">
        <p14:creationId xmlns:p14="http://schemas.microsoft.com/office/powerpoint/2010/main" val="3045498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4"/>
                                        </p:tgtEl>
                                        <p:attrNameLst>
                                          <p:attrName>style.visibility</p:attrName>
                                        </p:attrNameLst>
                                      </p:cBhvr>
                                      <p:to>
                                        <p:strVal val="visible"/>
                                      </p:to>
                                    </p:set>
                                    <p:animEffect transition="in" filter="fade">
                                      <p:cBhvr>
                                        <p:cTn id="7" dur="2000"/>
                                        <p:tgtEl>
                                          <p:spTgt spid="3074"/>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075">
                                            <p:txEl>
                                              <p:pRg st="0" end="0"/>
                                            </p:txEl>
                                          </p:spTgt>
                                        </p:tgtEl>
                                        <p:attrNameLst>
                                          <p:attrName>style.visibility</p:attrName>
                                        </p:attrNameLst>
                                      </p:cBhvr>
                                      <p:to>
                                        <p:strVal val="visible"/>
                                      </p:to>
                                    </p:set>
                                    <p:animEffect transition="in" filter="fade">
                                      <p:cBhvr>
                                        <p:cTn id="12" dur="2000"/>
                                        <p:tgtEl>
                                          <p:spTgt spid="3075">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4" grpId="0"/>
      <p:bldP spid="3075"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solidFill>
                  <a:schemeClr val="bg1"/>
                </a:solidFill>
              </a:rPr>
              <a:t>Bellringer</a:t>
            </a:r>
            <a:r>
              <a:rPr lang="en-US" dirty="0" smtClean="0">
                <a:solidFill>
                  <a:schemeClr val="bg1"/>
                </a:solidFill>
              </a:rPr>
              <a:t> Wednesday March 22nd</a:t>
            </a:r>
            <a:endParaRPr lang="en-US" dirty="0">
              <a:solidFill>
                <a:schemeClr val="bg1"/>
              </a:solidFill>
            </a:endParaRPr>
          </a:p>
        </p:txBody>
      </p:sp>
      <p:sp>
        <p:nvSpPr>
          <p:cNvPr id="3" name="Content Placeholder 2"/>
          <p:cNvSpPr>
            <a:spLocks noGrp="1"/>
          </p:cNvSpPr>
          <p:nvPr>
            <p:ph idx="1"/>
          </p:nvPr>
        </p:nvSpPr>
        <p:spPr/>
        <p:txBody>
          <a:bodyPr>
            <a:noAutofit/>
          </a:bodyPr>
          <a:lstStyle/>
          <a:p>
            <a:r>
              <a:rPr lang="en-US" sz="3600" dirty="0" smtClean="0">
                <a:solidFill>
                  <a:schemeClr val="bg1"/>
                </a:solidFill>
              </a:rPr>
              <a:t>1) What was the Harlem Renaissance?</a:t>
            </a:r>
          </a:p>
          <a:p>
            <a:r>
              <a:rPr lang="en-US" sz="3600" dirty="0" smtClean="0">
                <a:solidFill>
                  <a:schemeClr val="bg1"/>
                </a:solidFill>
              </a:rPr>
              <a:t>2) Give at least 2 examples of key people from the Harlem Renaissance &amp; 2 examples of themes of the Harlem Renaissance.</a:t>
            </a:r>
          </a:p>
          <a:p>
            <a:r>
              <a:rPr lang="en-US" sz="3600" dirty="0">
                <a:solidFill>
                  <a:schemeClr val="bg1"/>
                </a:solidFill>
              </a:rPr>
              <a:t>3</a:t>
            </a:r>
            <a:r>
              <a:rPr lang="en-US" sz="3600" dirty="0" smtClean="0">
                <a:solidFill>
                  <a:schemeClr val="bg1"/>
                </a:solidFill>
              </a:rPr>
              <a:t>) Explain in your own words what happened during the Teapot Dome Scandal &amp; the Scopes Trial. </a:t>
            </a:r>
            <a:endParaRPr lang="en-US" sz="3600" dirty="0">
              <a:solidFill>
                <a:schemeClr val="bg1"/>
              </a:solidFill>
            </a:endParaRPr>
          </a:p>
        </p:txBody>
      </p:sp>
    </p:spTree>
    <p:extLst>
      <p:ext uri="{BB962C8B-B14F-4D97-AF65-F5344CB8AC3E}">
        <p14:creationId xmlns:p14="http://schemas.microsoft.com/office/powerpoint/2010/main" val="294258932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1920s Quiz</a:t>
            </a:r>
            <a:endParaRPr lang="en-US" dirty="0">
              <a:solidFill>
                <a:schemeClr val="bg1"/>
              </a:solidFill>
            </a:endParaRPr>
          </a:p>
        </p:txBody>
      </p:sp>
      <p:sp>
        <p:nvSpPr>
          <p:cNvPr id="3" name="Content Placeholder 2"/>
          <p:cNvSpPr>
            <a:spLocks noGrp="1"/>
          </p:cNvSpPr>
          <p:nvPr>
            <p:ph idx="1"/>
          </p:nvPr>
        </p:nvSpPr>
        <p:spPr/>
        <p:txBody>
          <a:bodyPr>
            <a:normAutofit/>
          </a:bodyPr>
          <a:lstStyle/>
          <a:p>
            <a:r>
              <a:rPr lang="en-US" sz="4000" dirty="0" smtClean="0">
                <a:solidFill>
                  <a:schemeClr val="bg1"/>
                </a:solidFill>
              </a:rPr>
              <a:t>You need a pen or pencil.</a:t>
            </a:r>
          </a:p>
          <a:p>
            <a:r>
              <a:rPr lang="en-US" sz="4000" dirty="0" smtClean="0">
                <a:solidFill>
                  <a:schemeClr val="bg1"/>
                </a:solidFill>
              </a:rPr>
              <a:t>Clear everything off your desk</a:t>
            </a:r>
          </a:p>
          <a:p>
            <a:r>
              <a:rPr lang="en-US" sz="4000" dirty="0" smtClean="0">
                <a:solidFill>
                  <a:schemeClr val="bg1"/>
                </a:solidFill>
              </a:rPr>
              <a:t>Touching your phone while quiz is on your desk = zero on quiz. </a:t>
            </a:r>
            <a:endParaRPr lang="en-US" sz="4000" dirty="0">
              <a:solidFill>
                <a:schemeClr val="bg1"/>
              </a:solidFill>
            </a:endParaRPr>
          </a:p>
        </p:txBody>
      </p:sp>
    </p:spTree>
    <p:extLst>
      <p:ext uri="{BB962C8B-B14F-4D97-AF65-F5344CB8AC3E}">
        <p14:creationId xmlns:p14="http://schemas.microsoft.com/office/powerpoint/2010/main" val="25854633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chemeClr val="bg1"/>
                </a:solidFill>
              </a:rPr>
              <a:t>Reminders</a:t>
            </a:r>
            <a:endParaRPr lang="en-US" dirty="0">
              <a:solidFill>
                <a:schemeClr val="bg1"/>
              </a:solidFill>
            </a:endParaRPr>
          </a:p>
        </p:txBody>
      </p:sp>
      <p:sp>
        <p:nvSpPr>
          <p:cNvPr id="3" name="Content Placeholder 2"/>
          <p:cNvSpPr>
            <a:spLocks noGrp="1"/>
          </p:cNvSpPr>
          <p:nvPr>
            <p:ph idx="1"/>
          </p:nvPr>
        </p:nvSpPr>
        <p:spPr>
          <a:xfrm>
            <a:off x="457200" y="1600200"/>
            <a:ext cx="8229600" cy="5029200"/>
          </a:xfrm>
        </p:spPr>
        <p:txBody>
          <a:bodyPr>
            <a:normAutofit/>
          </a:bodyPr>
          <a:lstStyle/>
          <a:p>
            <a:r>
              <a:rPr lang="en-US" sz="4000" dirty="0" smtClean="0">
                <a:solidFill>
                  <a:schemeClr val="bg1"/>
                </a:solidFill>
              </a:rPr>
              <a:t>Keep up with the Unit 5 Reading per unit 5 outline</a:t>
            </a:r>
          </a:p>
          <a:p>
            <a:r>
              <a:rPr lang="en-US" sz="4000" dirty="0" smtClean="0">
                <a:solidFill>
                  <a:schemeClr val="bg1"/>
                </a:solidFill>
              </a:rPr>
              <a:t>Unit 5 Test is Thursday November 9</a:t>
            </a:r>
            <a:r>
              <a:rPr lang="en-US" sz="4000" baseline="30000" dirty="0" smtClean="0">
                <a:solidFill>
                  <a:schemeClr val="bg1"/>
                </a:solidFill>
              </a:rPr>
              <a:t>th</a:t>
            </a:r>
            <a:r>
              <a:rPr lang="en-US" sz="4000" dirty="0" smtClean="0">
                <a:solidFill>
                  <a:schemeClr val="bg1"/>
                </a:solidFill>
              </a:rPr>
              <a:t> (Study Guide &amp; EC Due @ start of class)</a:t>
            </a:r>
            <a:endParaRPr lang="en-US" sz="4000" dirty="0">
              <a:solidFill>
                <a:schemeClr val="bg1"/>
              </a:solidFill>
            </a:endParaRPr>
          </a:p>
        </p:txBody>
      </p:sp>
    </p:spTree>
    <p:extLst>
      <p:ext uri="{BB962C8B-B14F-4D97-AF65-F5344CB8AC3E}">
        <p14:creationId xmlns:p14="http://schemas.microsoft.com/office/powerpoint/2010/main" val="69449571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5759" y="125130"/>
            <a:ext cx="872759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Honors American History II Thursday October 23</a:t>
            </a:r>
            <a:r>
              <a:rPr kumimoji="0" lang="en-US" altLang="en-US" sz="2400" b="1" i="1" u="sng"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US" altLang="en-US" sz="2400"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2014</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Essential Question: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did the prosperity of the 1920s give way to the Great Depression? </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Identify and explain the long and short term causes of the Great Depression.</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Evaluate the significance and immediate effects of the Black Tuesday Stock Market Crash.</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Participate in a family budget simulation to better understand what life was like during the Great Depression. </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 name="Text Box 1"/>
          <p:cNvSpPr txBox="1">
            <a:spLocks noChangeArrowheads="1"/>
          </p:cNvSpPr>
          <p:nvPr/>
        </p:nvSpPr>
        <p:spPr bwMode="auto">
          <a:xfrm>
            <a:off x="6400800" y="4267200"/>
            <a:ext cx="2622550" cy="2123658"/>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Reminders:</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-1920s Quiz Today!</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5 study guide and extra credit are due Monday November 3</a:t>
            </a:r>
            <a:r>
              <a:rPr kumimoji="0" lang="en-US" altLang="en-US"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kumimoji="0" lang="en-US" altLang="en-US"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quarter ends 10/27</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04800" y="5132387"/>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smtClean="0">
                <a:ln>
                  <a:noFill/>
                </a:ln>
                <a:solidFill>
                  <a:schemeClr val="tx1"/>
                </a:solidFill>
                <a:effectLst/>
                <a:latin typeface="Arial" panose="020B0604020202020204" pitchFamily="34" charset="0"/>
              </a:rPr>
              <a:t>Agenda</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Bellringer</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(Recap Questions)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-1920s Quiz: 20 MC Questions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 Notes: Causes of the Great Depression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-Video Clip: Black Tuesday</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-Pairs: Begin Great Depression Family Budget Simulation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8327340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95759" y="125130"/>
            <a:ext cx="8727591" cy="41549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American History II Thursday October 23</a:t>
            </a:r>
            <a:r>
              <a:rPr kumimoji="0" lang="en-US" altLang="en-US" sz="2400" b="1" i="1" u="sng"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r>
              <a:rPr kumimoji="0" lang="en-US" altLang="en-US" sz="2400" b="1" i="1"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2014</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1"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Essential Question: </a:t>
            </a: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How did the prosperity of the 1920s give way to the Great Depression? </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400" b="1"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Objectives:</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Identify and explain the long and short term causes of the Great Depression.</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Evaluate the significance and immediate effects of the Black Tuesday Stock Market Crash.</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US" altLang="en-US" sz="24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Participate in a family budget simulation to better understand what life was like during the Great Depression. </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3" name="Text Box 1"/>
          <p:cNvSpPr txBox="1">
            <a:spLocks noChangeArrowheads="1"/>
          </p:cNvSpPr>
          <p:nvPr/>
        </p:nvSpPr>
        <p:spPr bwMode="auto">
          <a:xfrm>
            <a:off x="6400800" y="4267200"/>
            <a:ext cx="2622550" cy="2831544"/>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sng"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Reminders:</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-1920s Quiz Today!</a:t>
            </a:r>
          </a:p>
          <a:p>
            <a:pPr marL="0" marR="0" lvl="0" indent="0" algn="l" defTabSz="914400" rtl="0" eaLnBrk="0" fontAlgn="base" latinLnBrk="0" hangingPunct="0">
              <a:lnSpc>
                <a:spcPct val="100000"/>
              </a:lnSpc>
              <a:spcBef>
                <a:spcPct val="0"/>
              </a:spcBef>
              <a:spcAft>
                <a:spcPct val="0"/>
              </a:spcAft>
              <a:buClrTx/>
              <a:buSzTx/>
              <a:buFontTx/>
              <a:buNone/>
              <a:tabLst/>
            </a:pPr>
            <a:r>
              <a:rPr lang="en-US" altLang="en-US" dirty="0" smtClean="0">
                <a:latin typeface="Calibri" panose="020F0502020204030204" pitchFamily="34" charset="0"/>
                <a:cs typeface="Times New Roman" panose="02020603050405020304" pitchFamily="18" charset="0"/>
              </a:rPr>
              <a:t>-Facebook project was due yesterday!</a:t>
            </a:r>
            <a:endParaRPr kumimoji="0" lang="en-US" altLang="en-US"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-Unit 5 study guide and extra credit are due Monday November 3</a:t>
            </a:r>
            <a:r>
              <a:rPr kumimoji="0" lang="en-US" altLang="en-US"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rd</a:t>
            </a: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a:t>
            </a:r>
            <a:r>
              <a:rPr kumimoji="0" lang="en-US" altLang="en-US" b="0" i="0" u="none" strike="noStrike" cap="none" normalizeH="0" baseline="3000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st</a:t>
            </a:r>
            <a:r>
              <a:rPr kumimoji="0" lang="en-US" altLang="en-US"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quarter ends 10/27</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2400" b="0" i="0" u="none" strike="noStrike" cap="none" normalizeH="0" baseline="0" dirty="0" smtClean="0">
              <a:ln>
                <a:noFill/>
              </a:ln>
              <a:solidFill>
                <a:schemeClr val="tx1"/>
              </a:solidFill>
              <a:effectLst/>
              <a:latin typeface="Arial" panose="020B0604020202020204" pitchFamily="34" charset="0"/>
            </a:endParaRPr>
          </a:p>
        </p:txBody>
      </p:sp>
      <p:sp>
        <p:nvSpPr>
          <p:cNvPr id="4" name="Rectangle 3"/>
          <p:cNvSpPr>
            <a:spLocks noChangeArrowheads="1"/>
          </p:cNvSpPr>
          <p:nvPr/>
        </p:nvSpPr>
        <p:spPr bwMode="auto">
          <a:xfrm>
            <a:off x="304800" y="4268380"/>
            <a:ext cx="6034344" cy="21852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800" b="1" i="0" u="sng" strike="noStrike" cap="none" normalizeH="0" baseline="0" dirty="0" smtClean="0">
                <a:ln>
                  <a:noFill/>
                </a:ln>
                <a:solidFill>
                  <a:schemeClr val="tx1"/>
                </a:solidFill>
                <a:effectLst/>
                <a:latin typeface="Arial" panose="020B0604020202020204" pitchFamily="34" charset="0"/>
              </a:rPr>
              <a:t>Agenda</a:t>
            </a:r>
            <a:endParaRPr kumimoji="0" lang="en-US" altLang="en-US" sz="800" b="0" i="0" u="none" strike="noStrike" cap="none" normalizeH="0" baseline="0" dirty="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t>
            </a:r>
            <a:r>
              <a:rPr kumimoji="0" lang="en-US" altLang="en-US" sz="2000" b="0" i="0" u="none" strike="noStrike" cap="none" normalizeH="0" baseline="0" dirty="0" err="1"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Bellringer</a:t>
            </a: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(Recap Questions)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-1920s Quiz: 10</a:t>
            </a:r>
            <a:r>
              <a:rPr kumimoji="0" lang="en-US" altLang="en-US" sz="2000" b="0" i="0" u="none" strike="noStrike" cap="none" normalizeH="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fill in blank Qs</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-PP Notes: Causes of the Great Depression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-Video Clip: Black Tuesday</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-Pairs: Begin Great Depression Family Budget Simulation</a:t>
            </a:r>
            <a:endParaRPr kumimoji="0" lang="en-US" altLang="en-US" sz="8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4057376440"/>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1028</TotalTime>
  <Words>1679</Words>
  <Application>Microsoft Office PowerPoint</Application>
  <PresentationFormat>On-screen Show (4:3)</PresentationFormat>
  <Paragraphs>208</Paragraphs>
  <Slides>34</Slides>
  <Notes>0</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34</vt:i4>
      </vt:variant>
    </vt:vector>
  </HeadingPairs>
  <TitlesOfParts>
    <vt:vector size="44" baseType="lpstr">
      <vt:lpstr>Arial</vt:lpstr>
      <vt:lpstr>Arial Black</vt:lpstr>
      <vt:lpstr>Calibri</vt:lpstr>
      <vt:lpstr>Calibri Light</vt:lpstr>
      <vt:lpstr>Gill Sans</vt:lpstr>
      <vt:lpstr>Times New Roman</vt:lpstr>
      <vt:lpstr>Wingdings</vt:lpstr>
      <vt:lpstr>ヒラギノ角ゴ ProN W3</vt:lpstr>
      <vt:lpstr>Office Theme</vt:lpstr>
      <vt:lpstr>1_Office Theme</vt:lpstr>
      <vt:lpstr>2nd block 11/1</vt:lpstr>
      <vt:lpstr>PowerPoint Presentation</vt:lpstr>
      <vt:lpstr>Wednesday 11/1: NO Bellringer today</vt:lpstr>
      <vt:lpstr>Wednesday 3/22: No bellringer today</vt:lpstr>
      <vt:lpstr>Bellringer Wednesday March 22nd</vt:lpstr>
      <vt:lpstr>1920s Quiz</vt:lpstr>
      <vt:lpstr>Reminders</vt:lpstr>
      <vt:lpstr>PowerPoint Presentation</vt:lpstr>
      <vt:lpstr>PowerPoint Presentation</vt:lpstr>
      <vt:lpstr>PowerPoint Presentation</vt:lpstr>
      <vt:lpstr>Causes of the Great Depression</vt:lpstr>
      <vt:lpstr>Industry</vt:lpstr>
      <vt:lpstr>Agriculture</vt:lpstr>
      <vt:lpstr>Consumer Spending</vt:lpstr>
      <vt:lpstr>Consumer Spending</vt:lpstr>
      <vt:lpstr>Election of Herbert Hoover</vt:lpstr>
      <vt:lpstr>Rags and Riches: The Stock Market</vt:lpstr>
      <vt:lpstr>The “Spark” – The Stock Market Crashes</vt:lpstr>
      <vt:lpstr>Video Clip: BLACK TUESDAY!!!</vt:lpstr>
      <vt:lpstr>PowerPoint Presentation</vt:lpstr>
      <vt:lpstr>Effects of the Great Depression</vt:lpstr>
      <vt:lpstr>Effects of the Great Depression</vt:lpstr>
      <vt:lpstr>Effects of the Great Depression</vt:lpstr>
      <vt:lpstr>PowerPoint Presentation</vt:lpstr>
      <vt:lpstr>Great Depression Budget Simulation</vt:lpstr>
      <vt:lpstr>Rules!!</vt:lpstr>
      <vt:lpstr>PowerPoint Presentation</vt:lpstr>
      <vt:lpstr>Homework!</vt:lpstr>
      <vt:lpstr>2nd Period Groups</vt:lpstr>
      <vt:lpstr>In your groups</vt:lpstr>
      <vt:lpstr>PowerPoint Presentation</vt:lpstr>
      <vt:lpstr>Stock Market Simulation</vt:lpstr>
      <vt:lpstr>Stock Market Simulation</vt:lpstr>
      <vt:lpstr>1st Period Groups</vt:lpstr>
    </vt:vector>
  </TitlesOfParts>
  <Company>CCS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Recap</dc:title>
  <dc:creator>heather.bulpett</dc:creator>
  <cp:lastModifiedBy>Wilson, Heather M.</cp:lastModifiedBy>
  <cp:revision>56</cp:revision>
  <dcterms:created xsi:type="dcterms:W3CDTF">2010-11-05T17:48:17Z</dcterms:created>
  <dcterms:modified xsi:type="dcterms:W3CDTF">2017-10-31T12:30:48Z</dcterms:modified>
</cp:coreProperties>
</file>