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65" r:id="rId2"/>
    <p:sldId id="330" r:id="rId3"/>
    <p:sldId id="312" r:id="rId4"/>
    <p:sldId id="302" r:id="rId5"/>
    <p:sldId id="303" r:id="rId6"/>
    <p:sldId id="291"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00" r:id="rId24"/>
    <p:sldId id="282" r:id="rId25"/>
    <p:sldId id="283" r:id="rId26"/>
    <p:sldId id="288" r:id="rId27"/>
    <p:sldId id="290" r:id="rId28"/>
    <p:sldId id="284" r:id="rId29"/>
    <p:sldId id="285" r:id="rId30"/>
    <p:sldId id="304" r:id="rId31"/>
    <p:sldId id="305" r:id="rId32"/>
    <p:sldId id="286" r:id="rId33"/>
    <p:sldId id="287" r:id="rId34"/>
    <p:sldId id="289" r:id="rId35"/>
    <p:sldId id="269" r:id="rId36"/>
    <p:sldId id="271" r:id="rId37"/>
    <p:sldId id="266" r:id="rId38"/>
    <p:sldId id="267" r:id="rId39"/>
    <p:sldId id="270" r:id="rId40"/>
    <p:sldId id="272" r:id="rId41"/>
    <p:sldId id="307" r:id="rId42"/>
    <p:sldId id="308" r:id="rId43"/>
    <p:sldId id="309" r:id="rId44"/>
    <p:sldId id="311" r:id="rId45"/>
    <p:sldId id="332" r:id="rId46"/>
    <p:sldId id="256" r:id="rId47"/>
    <p:sldId id="257" r:id="rId48"/>
    <p:sldId id="262" r:id="rId49"/>
    <p:sldId id="258" r:id="rId50"/>
    <p:sldId id="259" r:id="rId51"/>
    <p:sldId id="260" r:id="rId52"/>
    <p:sldId id="261" r:id="rId53"/>
    <p:sldId id="263" r:id="rId54"/>
    <p:sldId id="264" r:id="rId55"/>
    <p:sldId id="352" r:id="rId56"/>
    <p:sldId id="343" r:id="rId57"/>
    <p:sldId id="348" r:id="rId58"/>
    <p:sldId id="349" r:id="rId59"/>
    <p:sldId id="350" r:id="rId60"/>
    <p:sldId id="351" r:id="rId61"/>
    <p:sldId id="341" r:id="rId62"/>
    <p:sldId id="347" r:id="rId63"/>
    <p:sldId id="274" r:id="rId64"/>
    <p:sldId id="345" r:id="rId65"/>
    <p:sldId id="346" r:id="rId66"/>
    <p:sldId id="340" r:id="rId67"/>
    <p:sldId id="342" r:id="rId68"/>
    <p:sldId id="298" r:id="rId69"/>
    <p:sldId id="273" r:id="rId70"/>
    <p:sldId id="310" r:id="rId71"/>
    <p:sldId id="334" r:id="rId72"/>
    <p:sldId id="296" r:id="rId73"/>
    <p:sldId id="29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5EA70-08E1-445F-87B2-9E444199E96A}"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en-US"/>
        </a:p>
      </dgm:t>
    </dgm:pt>
    <dgm:pt modelId="{29BF54CC-848D-49EF-B7FE-1F2D73870D05}">
      <dgm:prSet phldrT="[Text]" phldr="1"/>
      <dgm:spPr/>
      <dgm:t>
        <a:bodyPr/>
        <a:lstStyle/>
        <a:p>
          <a:endParaRPr lang="en-US" dirty="0"/>
        </a:p>
      </dgm:t>
    </dgm:pt>
    <dgm:pt modelId="{D963A8A7-10E9-409E-B4ED-318D71172093}" type="parTrans" cxnId="{104E1885-B2A3-4A6D-B222-F03EB40F76D4}">
      <dgm:prSet/>
      <dgm:spPr/>
      <dgm:t>
        <a:bodyPr/>
        <a:lstStyle/>
        <a:p>
          <a:endParaRPr lang="en-US"/>
        </a:p>
      </dgm:t>
    </dgm:pt>
    <dgm:pt modelId="{30C5F63B-2A49-41F0-A821-17342BC1D4E3}" type="sibTrans" cxnId="{104E1885-B2A3-4A6D-B222-F03EB40F76D4}">
      <dgm:prSet/>
      <dgm:spPr/>
      <dgm:t>
        <a:bodyPr/>
        <a:lstStyle/>
        <a:p>
          <a:endParaRPr lang="en-US"/>
        </a:p>
      </dgm:t>
    </dgm:pt>
    <dgm:pt modelId="{E4EAC34F-EE15-4F3E-9E42-9F6CD99CD5B5}">
      <dgm:prSet phldrT="[Text]"/>
      <dgm:spPr/>
      <dgm:t>
        <a:bodyPr/>
        <a:lstStyle/>
        <a:p>
          <a:r>
            <a:rPr lang="en-US" dirty="0" smtClean="0"/>
            <a:t>Causes of the Great Depression</a:t>
          </a:r>
          <a:endParaRPr lang="en-US" dirty="0"/>
        </a:p>
      </dgm:t>
    </dgm:pt>
    <dgm:pt modelId="{1159009B-19F0-4C87-8A8C-2D9C726E38F2}" type="parTrans" cxnId="{39981E8E-DE5A-4575-A9B2-C8962F947DE1}">
      <dgm:prSet/>
      <dgm:spPr/>
      <dgm:t>
        <a:bodyPr/>
        <a:lstStyle/>
        <a:p>
          <a:endParaRPr lang="en-US"/>
        </a:p>
      </dgm:t>
    </dgm:pt>
    <dgm:pt modelId="{27D10202-77C8-4698-9839-62281A006CB6}" type="sibTrans" cxnId="{39981E8E-DE5A-4575-A9B2-C8962F947DE1}">
      <dgm:prSet/>
      <dgm:spPr/>
      <dgm:t>
        <a:bodyPr/>
        <a:lstStyle/>
        <a:p>
          <a:endParaRPr lang="en-US"/>
        </a:p>
      </dgm:t>
    </dgm:pt>
    <dgm:pt modelId="{8DD3C51F-F9D8-4A99-B1AF-5EECCDA2C0BA}">
      <dgm:prSet phldrT="[Text]"/>
      <dgm:spPr/>
      <dgm:t>
        <a:bodyPr/>
        <a:lstStyle/>
        <a:p>
          <a:endParaRPr lang="en-US" dirty="0"/>
        </a:p>
      </dgm:t>
    </dgm:pt>
    <dgm:pt modelId="{B6B9A718-EEC3-42D0-83AE-E1C2EFDCA3D6}" type="parTrans" cxnId="{4A81E55A-EAA7-4582-B7BF-A8993D1C2F8D}">
      <dgm:prSet/>
      <dgm:spPr/>
      <dgm:t>
        <a:bodyPr/>
        <a:lstStyle/>
        <a:p>
          <a:endParaRPr lang="en-US"/>
        </a:p>
      </dgm:t>
    </dgm:pt>
    <dgm:pt modelId="{13E2A9DE-8D46-4692-B405-BB37861B8BCE}" type="sibTrans" cxnId="{4A81E55A-EAA7-4582-B7BF-A8993D1C2F8D}">
      <dgm:prSet/>
      <dgm:spPr/>
      <dgm:t>
        <a:bodyPr/>
        <a:lstStyle/>
        <a:p>
          <a:endParaRPr lang="en-US"/>
        </a:p>
      </dgm:t>
    </dgm:pt>
    <dgm:pt modelId="{1DAC2DE9-1FC7-4BFB-A042-9DD30BA1C139}">
      <dgm:prSet phldrT="[Text]" custT="1"/>
      <dgm:spPr/>
      <dgm:t>
        <a:bodyPr/>
        <a:lstStyle/>
        <a:p>
          <a:r>
            <a:rPr lang="en-US" sz="3600" dirty="0" smtClean="0"/>
            <a:t>Great Depression</a:t>
          </a:r>
        </a:p>
        <a:p>
          <a:r>
            <a:rPr lang="en-US" sz="3600" dirty="0" smtClean="0"/>
            <a:t>(Don’t add anything here)</a:t>
          </a:r>
          <a:endParaRPr lang="en-US" sz="3600" dirty="0"/>
        </a:p>
      </dgm:t>
    </dgm:pt>
    <dgm:pt modelId="{AC2DE428-AA1B-4F7D-9968-A1DE6907A919}" type="parTrans" cxnId="{966AECBF-9A4E-43D7-946F-3C8B931ED596}">
      <dgm:prSet/>
      <dgm:spPr/>
      <dgm:t>
        <a:bodyPr/>
        <a:lstStyle/>
        <a:p>
          <a:endParaRPr lang="en-US"/>
        </a:p>
      </dgm:t>
    </dgm:pt>
    <dgm:pt modelId="{9C18C16B-9353-4A3D-A125-2318D3E36A64}" type="sibTrans" cxnId="{966AECBF-9A4E-43D7-946F-3C8B931ED596}">
      <dgm:prSet/>
      <dgm:spPr/>
      <dgm:t>
        <a:bodyPr/>
        <a:lstStyle/>
        <a:p>
          <a:endParaRPr lang="en-US"/>
        </a:p>
      </dgm:t>
    </dgm:pt>
    <dgm:pt modelId="{6A17A4F6-F5BC-4756-A97A-D35D18CE469C}">
      <dgm:prSet phldrT="[Text]" phldr="1"/>
      <dgm:spPr/>
      <dgm:t>
        <a:bodyPr/>
        <a:lstStyle/>
        <a:p>
          <a:endParaRPr lang="en-US" dirty="0"/>
        </a:p>
      </dgm:t>
    </dgm:pt>
    <dgm:pt modelId="{A69DFE57-E505-469A-AE29-BC9431286171}" type="parTrans" cxnId="{F4D6A74E-EDFA-483E-AC91-BBA08A15AB24}">
      <dgm:prSet/>
      <dgm:spPr/>
      <dgm:t>
        <a:bodyPr/>
        <a:lstStyle/>
        <a:p>
          <a:endParaRPr lang="en-US"/>
        </a:p>
      </dgm:t>
    </dgm:pt>
    <dgm:pt modelId="{2F3543F9-0713-4802-9743-89554FCF53DB}" type="sibTrans" cxnId="{F4D6A74E-EDFA-483E-AC91-BBA08A15AB24}">
      <dgm:prSet/>
      <dgm:spPr/>
      <dgm:t>
        <a:bodyPr/>
        <a:lstStyle/>
        <a:p>
          <a:endParaRPr lang="en-US"/>
        </a:p>
      </dgm:t>
    </dgm:pt>
    <dgm:pt modelId="{7598DEE1-4F24-49EA-BE7B-3379B917C3A6}">
      <dgm:prSet phldrT="[Text]"/>
      <dgm:spPr/>
      <dgm:t>
        <a:bodyPr/>
        <a:lstStyle/>
        <a:p>
          <a:r>
            <a:rPr lang="en-US" dirty="0" smtClean="0"/>
            <a:t>Immediate Effects of the Great Depression</a:t>
          </a:r>
          <a:endParaRPr lang="en-US" dirty="0"/>
        </a:p>
      </dgm:t>
    </dgm:pt>
    <dgm:pt modelId="{E5040B7F-20B8-48CB-9D60-A5B7DEFF3E65}" type="parTrans" cxnId="{F2CAC306-1C78-4148-ABFE-777CCDFE9C22}">
      <dgm:prSet/>
      <dgm:spPr/>
      <dgm:t>
        <a:bodyPr/>
        <a:lstStyle/>
        <a:p>
          <a:endParaRPr lang="en-US"/>
        </a:p>
      </dgm:t>
    </dgm:pt>
    <dgm:pt modelId="{1AA2E51D-7009-49EF-B14A-C35744689ACF}" type="sibTrans" cxnId="{F2CAC306-1C78-4148-ABFE-777CCDFE9C22}">
      <dgm:prSet/>
      <dgm:spPr/>
      <dgm:t>
        <a:bodyPr/>
        <a:lstStyle/>
        <a:p>
          <a:endParaRPr lang="en-US"/>
        </a:p>
      </dgm:t>
    </dgm:pt>
    <dgm:pt modelId="{519121A1-0EDA-4E96-8832-4465C383B690}" type="pres">
      <dgm:prSet presAssocID="{2C45EA70-08E1-445F-87B2-9E444199E96A}" presName="Name0" presStyleCnt="0">
        <dgm:presLayoutVars>
          <dgm:dir/>
          <dgm:animLvl val="lvl"/>
          <dgm:resizeHandles val="exact"/>
        </dgm:presLayoutVars>
      </dgm:prSet>
      <dgm:spPr/>
      <dgm:t>
        <a:bodyPr/>
        <a:lstStyle/>
        <a:p>
          <a:endParaRPr lang="en-US"/>
        </a:p>
      </dgm:t>
    </dgm:pt>
    <dgm:pt modelId="{A619F530-F1F8-47F4-9C96-7CDB896D33B1}" type="pres">
      <dgm:prSet presAssocID="{29BF54CC-848D-49EF-B7FE-1F2D73870D05}" presName="compositeNode" presStyleCnt="0">
        <dgm:presLayoutVars>
          <dgm:bulletEnabled val="1"/>
        </dgm:presLayoutVars>
      </dgm:prSet>
      <dgm:spPr/>
    </dgm:pt>
    <dgm:pt modelId="{09F61879-E859-446A-9492-A738E1D5C0AD}" type="pres">
      <dgm:prSet presAssocID="{29BF54CC-848D-49EF-B7FE-1F2D73870D05}" presName="bgRect" presStyleLbl="node1" presStyleIdx="0" presStyleCnt="3"/>
      <dgm:spPr/>
      <dgm:t>
        <a:bodyPr/>
        <a:lstStyle/>
        <a:p>
          <a:endParaRPr lang="en-US"/>
        </a:p>
      </dgm:t>
    </dgm:pt>
    <dgm:pt modelId="{E56465C4-1B9E-4A0D-A776-491BC38339F2}" type="pres">
      <dgm:prSet presAssocID="{29BF54CC-848D-49EF-B7FE-1F2D73870D05}" presName="parentNode" presStyleLbl="node1" presStyleIdx="0" presStyleCnt="3">
        <dgm:presLayoutVars>
          <dgm:chMax val="0"/>
          <dgm:bulletEnabled val="1"/>
        </dgm:presLayoutVars>
      </dgm:prSet>
      <dgm:spPr/>
      <dgm:t>
        <a:bodyPr/>
        <a:lstStyle/>
        <a:p>
          <a:endParaRPr lang="en-US"/>
        </a:p>
      </dgm:t>
    </dgm:pt>
    <dgm:pt modelId="{E096DB89-82EB-4F89-A8E5-57DB8AF15B2B}" type="pres">
      <dgm:prSet presAssocID="{29BF54CC-848D-49EF-B7FE-1F2D73870D05}" presName="childNode" presStyleLbl="node1" presStyleIdx="0" presStyleCnt="3">
        <dgm:presLayoutVars>
          <dgm:bulletEnabled val="1"/>
        </dgm:presLayoutVars>
      </dgm:prSet>
      <dgm:spPr/>
      <dgm:t>
        <a:bodyPr/>
        <a:lstStyle/>
        <a:p>
          <a:endParaRPr lang="en-US"/>
        </a:p>
      </dgm:t>
    </dgm:pt>
    <dgm:pt modelId="{7E5BE9BF-CE49-4DF4-94C7-C79305E3FEEA}" type="pres">
      <dgm:prSet presAssocID="{30C5F63B-2A49-41F0-A821-17342BC1D4E3}" presName="hSp" presStyleCnt="0"/>
      <dgm:spPr/>
    </dgm:pt>
    <dgm:pt modelId="{BFDD5134-3925-4954-8FC9-9AAC9BE5019F}" type="pres">
      <dgm:prSet presAssocID="{30C5F63B-2A49-41F0-A821-17342BC1D4E3}" presName="vProcSp" presStyleCnt="0"/>
      <dgm:spPr/>
    </dgm:pt>
    <dgm:pt modelId="{2EC86211-B1DB-42F0-A3A1-5E9C227047A5}" type="pres">
      <dgm:prSet presAssocID="{30C5F63B-2A49-41F0-A821-17342BC1D4E3}" presName="vSp1" presStyleCnt="0"/>
      <dgm:spPr/>
    </dgm:pt>
    <dgm:pt modelId="{09F3C944-42FA-441D-958D-744567E4F970}" type="pres">
      <dgm:prSet presAssocID="{30C5F63B-2A49-41F0-A821-17342BC1D4E3}" presName="simulatedConn" presStyleLbl="solidFgAcc1" presStyleIdx="0" presStyleCnt="2"/>
      <dgm:spPr/>
    </dgm:pt>
    <dgm:pt modelId="{F93512BD-DC51-4127-8579-F5A95F306000}" type="pres">
      <dgm:prSet presAssocID="{30C5F63B-2A49-41F0-A821-17342BC1D4E3}" presName="vSp2" presStyleCnt="0"/>
      <dgm:spPr/>
    </dgm:pt>
    <dgm:pt modelId="{F5986764-EA0F-4AA6-8DA4-01AFE5EE295C}" type="pres">
      <dgm:prSet presAssocID="{30C5F63B-2A49-41F0-A821-17342BC1D4E3}" presName="sibTrans" presStyleCnt="0"/>
      <dgm:spPr/>
    </dgm:pt>
    <dgm:pt modelId="{C7EA295B-EA8F-4AA7-A902-DA0061B1B34A}" type="pres">
      <dgm:prSet presAssocID="{8DD3C51F-F9D8-4A99-B1AF-5EECCDA2C0BA}" presName="compositeNode" presStyleCnt="0">
        <dgm:presLayoutVars>
          <dgm:bulletEnabled val="1"/>
        </dgm:presLayoutVars>
      </dgm:prSet>
      <dgm:spPr/>
    </dgm:pt>
    <dgm:pt modelId="{6536F8F8-26D6-44A0-A991-A46499EEBC1E}" type="pres">
      <dgm:prSet presAssocID="{8DD3C51F-F9D8-4A99-B1AF-5EECCDA2C0BA}" presName="bgRect" presStyleLbl="node1" presStyleIdx="1" presStyleCnt="3" custScaleX="173341"/>
      <dgm:spPr/>
      <dgm:t>
        <a:bodyPr/>
        <a:lstStyle/>
        <a:p>
          <a:endParaRPr lang="en-US"/>
        </a:p>
      </dgm:t>
    </dgm:pt>
    <dgm:pt modelId="{9913C8D8-90D0-4BCD-AA01-90D43014FE95}" type="pres">
      <dgm:prSet presAssocID="{8DD3C51F-F9D8-4A99-B1AF-5EECCDA2C0BA}" presName="parentNode" presStyleLbl="node1" presStyleIdx="1" presStyleCnt="3">
        <dgm:presLayoutVars>
          <dgm:chMax val="0"/>
          <dgm:bulletEnabled val="1"/>
        </dgm:presLayoutVars>
      </dgm:prSet>
      <dgm:spPr/>
      <dgm:t>
        <a:bodyPr/>
        <a:lstStyle/>
        <a:p>
          <a:endParaRPr lang="en-US"/>
        </a:p>
      </dgm:t>
    </dgm:pt>
    <dgm:pt modelId="{B6F2BCAB-673F-44A0-8E6A-1221A699363F}" type="pres">
      <dgm:prSet presAssocID="{8DD3C51F-F9D8-4A99-B1AF-5EECCDA2C0BA}" presName="childNode" presStyleLbl="node1" presStyleIdx="1" presStyleCnt="3">
        <dgm:presLayoutVars>
          <dgm:bulletEnabled val="1"/>
        </dgm:presLayoutVars>
      </dgm:prSet>
      <dgm:spPr/>
      <dgm:t>
        <a:bodyPr/>
        <a:lstStyle/>
        <a:p>
          <a:endParaRPr lang="en-US"/>
        </a:p>
      </dgm:t>
    </dgm:pt>
    <dgm:pt modelId="{986E9977-6904-4619-A880-1B54BEF55AE6}" type="pres">
      <dgm:prSet presAssocID="{13E2A9DE-8D46-4692-B405-BB37861B8BCE}" presName="hSp" presStyleCnt="0"/>
      <dgm:spPr/>
    </dgm:pt>
    <dgm:pt modelId="{7ED9A121-5658-412C-B903-05B0C02119C7}" type="pres">
      <dgm:prSet presAssocID="{13E2A9DE-8D46-4692-B405-BB37861B8BCE}" presName="vProcSp" presStyleCnt="0"/>
      <dgm:spPr/>
    </dgm:pt>
    <dgm:pt modelId="{FC001A7D-A397-4E82-92AA-602F3021426C}" type="pres">
      <dgm:prSet presAssocID="{13E2A9DE-8D46-4692-B405-BB37861B8BCE}" presName="vSp1" presStyleCnt="0"/>
      <dgm:spPr/>
    </dgm:pt>
    <dgm:pt modelId="{E9EBD477-0417-4EBF-8E1D-A580131E7A86}" type="pres">
      <dgm:prSet presAssocID="{13E2A9DE-8D46-4692-B405-BB37861B8BCE}" presName="simulatedConn" presStyleLbl="solidFgAcc1" presStyleIdx="1" presStyleCnt="2"/>
      <dgm:spPr/>
    </dgm:pt>
    <dgm:pt modelId="{772B40F1-C7B4-4251-BF18-0386A04055AA}" type="pres">
      <dgm:prSet presAssocID="{13E2A9DE-8D46-4692-B405-BB37861B8BCE}" presName="vSp2" presStyleCnt="0"/>
      <dgm:spPr/>
    </dgm:pt>
    <dgm:pt modelId="{D87534D6-C08B-42A0-AD83-50B335FEC471}" type="pres">
      <dgm:prSet presAssocID="{13E2A9DE-8D46-4692-B405-BB37861B8BCE}" presName="sibTrans" presStyleCnt="0"/>
      <dgm:spPr/>
    </dgm:pt>
    <dgm:pt modelId="{48D52D99-8B6D-4F31-B469-C81532AA3C9D}" type="pres">
      <dgm:prSet presAssocID="{6A17A4F6-F5BC-4756-A97A-D35D18CE469C}" presName="compositeNode" presStyleCnt="0">
        <dgm:presLayoutVars>
          <dgm:bulletEnabled val="1"/>
        </dgm:presLayoutVars>
      </dgm:prSet>
      <dgm:spPr/>
    </dgm:pt>
    <dgm:pt modelId="{E0230263-59C0-47BF-9B77-CF5766C9C03A}" type="pres">
      <dgm:prSet presAssocID="{6A17A4F6-F5BC-4756-A97A-D35D18CE469C}" presName="bgRect" presStyleLbl="node1" presStyleIdx="2" presStyleCnt="3"/>
      <dgm:spPr/>
      <dgm:t>
        <a:bodyPr/>
        <a:lstStyle/>
        <a:p>
          <a:endParaRPr lang="en-US"/>
        </a:p>
      </dgm:t>
    </dgm:pt>
    <dgm:pt modelId="{05D1CD94-4461-45D1-B000-E95EE44F3DE9}" type="pres">
      <dgm:prSet presAssocID="{6A17A4F6-F5BC-4756-A97A-D35D18CE469C}" presName="parentNode" presStyleLbl="node1" presStyleIdx="2" presStyleCnt="3">
        <dgm:presLayoutVars>
          <dgm:chMax val="0"/>
          <dgm:bulletEnabled val="1"/>
        </dgm:presLayoutVars>
      </dgm:prSet>
      <dgm:spPr/>
      <dgm:t>
        <a:bodyPr/>
        <a:lstStyle/>
        <a:p>
          <a:endParaRPr lang="en-US"/>
        </a:p>
      </dgm:t>
    </dgm:pt>
    <dgm:pt modelId="{32967CD0-78BB-410D-B431-C7851E857050}" type="pres">
      <dgm:prSet presAssocID="{6A17A4F6-F5BC-4756-A97A-D35D18CE469C}" presName="childNode" presStyleLbl="node1" presStyleIdx="2" presStyleCnt="3">
        <dgm:presLayoutVars>
          <dgm:bulletEnabled val="1"/>
        </dgm:presLayoutVars>
      </dgm:prSet>
      <dgm:spPr/>
      <dgm:t>
        <a:bodyPr/>
        <a:lstStyle/>
        <a:p>
          <a:endParaRPr lang="en-US"/>
        </a:p>
      </dgm:t>
    </dgm:pt>
  </dgm:ptLst>
  <dgm:cxnLst>
    <dgm:cxn modelId="{104E1885-B2A3-4A6D-B222-F03EB40F76D4}" srcId="{2C45EA70-08E1-445F-87B2-9E444199E96A}" destId="{29BF54CC-848D-49EF-B7FE-1F2D73870D05}" srcOrd="0" destOrd="0" parTransId="{D963A8A7-10E9-409E-B4ED-318D71172093}" sibTransId="{30C5F63B-2A49-41F0-A821-17342BC1D4E3}"/>
    <dgm:cxn modelId="{019FAC67-48D0-434A-A2E5-8764BADD15DC}" type="presOf" srcId="{29BF54CC-848D-49EF-B7FE-1F2D73870D05}" destId="{E56465C4-1B9E-4A0D-A776-491BC38339F2}" srcOrd="1" destOrd="0" presId="urn:microsoft.com/office/officeart/2005/8/layout/hProcess7#1"/>
    <dgm:cxn modelId="{41AD6941-AAA7-4322-91BD-5C9722B8C287}" type="presOf" srcId="{6A17A4F6-F5BC-4756-A97A-D35D18CE469C}" destId="{05D1CD94-4461-45D1-B000-E95EE44F3DE9}" srcOrd="1" destOrd="0" presId="urn:microsoft.com/office/officeart/2005/8/layout/hProcess7#1"/>
    <dgm:cxn modelId="{D878F5F6-6FAC-4069-9A10-CA158C2BC729}" type="presOf" srcId="{1DAC2DE9-1FC7-4BFB-A042-9DD30BA1C139}" destId="{B6F2BCAB-673F-44A0-8E6A-1221A699363F}" srcOrd="0" destOrd="0" presId="urn:microsoft.com/office/officeart/2005/8/layout/hProcess7#1"/>
    <dgm:cxn modelId="{F2CAC306-1C78-4148-ABFE-777CCDFE9C22}" srcId="{6A17A4F6-F5BC-4756-A97A-D35D18CE469C}" destId="{7598DEE1-4F24-49EA-BE7B-3379B917C3A6}" srcOrd="0" destOrd="0" parTransId="{E5040B7F-20B8-48CB-9D60-A5B7DEFF3E65}" sibTransId="{1AA2E51D-7009-49EF-B14A-C35744689ACF}"/>
    <dgm:cxn modelId="{8D850797-EA0A-4DFD-83EB-B2DE3CE7718E}" type="presOf" srcId="{2C45EA70-08E1-445F-87B2-9E444199E96A}" destId="{519121A1-0EDA-4E96-8832-4465C383B690}" srcOrd="0" destOrd="0" presId="urn:microsoft.com/office/officeart/2005/8/layout/hProcess7#1"/>
    <dgm:cxn modelId="{39981E8E-DE5A-4575-A9B2-C8962F947DE1}" srcId="{29BF54CC-848D-49EF-B7FE-1F2D73870D05}" destId="{E4EAC34F-EE15-4F3E-9E42-9F6CD99CD5B5}" srcOrd="0" destOrd="0" parTransId="{1159009B-19F0-4C87-8A8C-2D9C726E38F2}" sibTransId="{27D10202-77C8-4698-9839-62281A006CB6}"/>
    <dgm:cxn modelId="{17081C1B-553E-42A7-AE2A-6B610F5D598D}" type="presOf" srcId="{8DD3C51F-F9D8-4A99-B1AF-5EECCDA2C0BA}" destId="{6536F8F8-26D6-44A0-A991-A46499EEBC1E}" srcOrd="0" destOrd="0" presId="urn:microsoft.com/office/officeart/2005/8/layout/hProcess7#1"/>
    <dgm:cxn modelId="{B61BACA4-F901-4869-8622-E28027A906B4}" type="presOf" srcId="{6A17A4F6-F5BC-4756-A97A-D35D18CE469C}" destId="{E0230263-59C0-47BF-9B77-CF5766C9C03A}" srcOrd="0" destOrd="0" presId="urn:microsoft.com/office/officeart/2005/8/layout/hProcess7#1"/>
    <dgm:cxn modelId="{4A81E55A-EAA7-4582-B7BF-A8993D1C2F8D}" srcId="{2C45EA70-08E1-445F-87B2-9E444199E96A}" destId="{8DD3C51F-F9D8-4A99-B1AF-5EECCDA2C0BA}" srcOrd="1" destOrd="0" parTransId="{B6B9A718-EEC3-42D0-83AE-E1C2EFDCA3D6}" sibTransId="{13E2A9DE-8D46-4692-B405-BB37861B8BCE}"/>
    <dgm:cxn modelId="{6B736D9F-F537-4D86-9F0E-06A0A90614E9}" type="presOf" srcId="{8DD3C51F-F9D8-4A99-B1AF-5EECCDA2C0BA}" destId="{9913C8D8-90D0-4BCD-AA01-90D43014FE95}" srcOrd="1" destOrd="0" presId="urn:microsoft.com/office/officeart/2005/8/layout/hProcess7#1"/>
    <dgm:cxn modelId="{F4D6A74E-EDFA-483E-AC91-BBA08A15AB24}" srcId="{2C45EA70-08E1-445F-87B2-9E444199E96A}" destId="{6A17A4F6-F5BC-4756-A97A-D35D18CE469C}" srcOrd="2" destOrd="0" parTransId="{A69DFE57-E505-469A-AE29-BC9431286171}" sibTransId="{2F3543F9-0713-4802-9743-89554FCF53DB}"/>
    <dgm:cxn modelId="{E336D95C-4536-4DE6-8192-BE41681733AE}" type="presOf" srcId="{29BF54CC-848D-49EF-B7FE-1F2D73870D05}" destId="{09F61879-E859-446A-9492-A738E1D5C0AD}" srcOrd="0" destOrd="0" presId="urn:microsoft.com/office/officeart/2005/8/layout/hProcess7#1"/>
    <dgm:cxn modelId="{CFA412E0-658F-4627-AADE-53BE07B007F6}" type="presOf" srcId="{7598DEE1-4F24-49EA-BE7B-3379B917C3A6}" destId="{32967CD0-78BB-410D-B431-C7851E857050}" srcOrd="0" destOrd="0" presId="urn:microsoft.com/office/officeart/2005/8/layout/hProcess7#1"/>
    <dgm:cxn modelId="{4560A542-4BAD-4469-BC70-A43EFFA708FC}" type="presOf" srcId="{E4EAC34F-EE15-4F3E-9E42-9F6CD99CD5B5}" destId="{E096DB89-82EB-4F89-A8E5-57DB8AF15B2B}" srcOrd="0" destOrd="0" presId="urn:microsoft.com/office/officeart/2005/8/layout/hProcess7#1"/>
    <dgm:cxn modelId="{966AECBF-9A4E-43D7-946F-3C8B931ED596}" srcId="{8DD3C51F-F9D8-4A99-B1AF-5EECCDA2C0BA}" destId="{1DAC2DE9-1FC7-4BFB-A042-9DD30BA1C139}" srcOrd="0" destOrd="0" parTransId="{AC2DE428-AA1B-4F7D-9968-A1DE6907A919}" sibTransId="{9C18C16B-9353-4A3D-A125-2318D3E36A64}"/>
    <dgm:cxn modelId="{A7DC6481-C3A7-4462-AC33-6559DF63ADA9}" type="presParOf" srcId="{519121A1-0EDA-4E96-8832-4465C383B690}" destId="{A619F530-F1F8-47F4-9C96-7CDB896D33B1}" srcOrd="0" destOrd="0" presId="urn:microsoft.com/office/officeart/2005/8/layout/hProcess7#1"/>
    <dgm:cxn modelId="{14E6EA10-62EB-43B4-93B3-A13C13AF5A5E}" type="presParOf" srcId="{A619F530-F1F8-47F4-9C96-7CDB896D33B1}" destId="{09F61879-E859-446A-9492-A738E1D5C0AD}" srcOrd="0" destOrd="0" presId="urn:microsoft.com/office/officeart/2005/8/layout/hProcess7#1"/>
    <dgm:cxn modelId="{6D5D188B-295A-46A6-BA63-FBADD7A8AD15}" type="presParOf" srcId="{A619F530-F1F8-47F4-9C96-7CDB896D33B1}" destId="{E56465C4-1B9E-4A0D-A776-491BC38339F2}" srcOrd="1" destOrd="0" presId="urn:microsoft.com/office/officeart/2005/8/layout/hProcess7#1"/>
    <dgm:cxn modelId="{300288B3-8143-4A75-8189-65C840BA3986}" type="presParOf" srcId="{A619F530-F1F8-47F4-9C96-7CDB896D33B1}" destId="{E096DB89-82EB-4F89-A8E5-57DB8AF15B2B}" srcOrd="2" destOrd="0" presId="urn:microsoft.com/office/officeart/2005/8/layout/hProcess7#1"/>
    <dgm:cxn modelId="{24B99EE1-700E-4925-A206-C6BABC3459B7}" type="presParOf" srcId="{519121A1-0EDA-4E96-8832-4465C383B690}" destId="{7E5BE9BF-CE49-4DF4-94C7-C79305E3FEEA}" srcOrd="1" destOrd="0" presId="urn:microsoft.com/office/officeart/2005/8/layout/hProcess7#1"/>
    <dgm:cxn modelId="{96362359-F571-4CDE-A78D-C9092A45BA13}" type="presParOf" srcId="{519121A1-0EDA-4E96-8832-4465C383B690}" destId="{BFDD5134-3925-4954-8FC9-9AAC9BE5019F}" srcOrd="2" destOrd="0" presId="urn:microsoft.com/office/officeart/2005/8/layout/hProcess7#1"/>
    <dgm:cxn modelId="{D68736EE-B062-4A3E-AB88-97A65871E832}" type="presParOf" srcId="{BFDD5134-3925-4954-8FC9-9AAC9BE5019F}" destId="{2EC86211-B1DB-42F0-A3A1-5E9C227047A5}" srcOrd="0" destOrd="0" presId="urn:microsoft.com/office/officeart/2005/8/layout/hProcess7#1"/>
    <dgm:cxn modelId="{54B7BEAB-CFAC-44FF-A580-04CE0F021F18}" type="presParOf" srcId="{BFDD5134-3925-4954-8FC9-9AAC9BE5019F}" destId="{09F3C944-42FA-441D-958D-744567E4F970}" srcOrd="1" destOrd="0" presId="urn:microsoft.com/office/officeart/2005/8/layout/hProcess7#1"/>
    <dgm:cxn modelId="{B016FC98-B3EA-4CB8-A18F-D2C0CA993077}" type="presParOf" srcId="{BFDD5134-3925-4954-8FC9-9AAC9BE5019F}" destId="{F93512BD-DC51-4127-8579-F5A95F306000}" srcOrd="2" destOrd="0" presId="urn:microsoft.com/office/officeart/2005/8/layout/hProcess7#1"/>
    <dgm:cxn modelId="{FE2A734E-793D-4492-AC70-E3C7F7ACBE15}" type="presParOf" srcId="{519121A1-0EDA-4E96-8832-4465C383B690}" destId="{F5986764-EA0F-4AA6-8DA4-01AFE5EE295C}" srcOrd="3" destOrd="0" presId="urn:microsoft.com/office/officeart/2005/8/layout/hProcess7#1"/>
    <dgm:cxn modelId="{23CF32B8-E924-48E2-B955-6382BFB20BE9}" type="presParOf" srcId="{519121A1-0EDA-4E96-8832-4465C383B690}" destId="{C7EA295B-EA8F-4AA7-A902-DA0061B1B34A}" srcOrd="4" destOrd="0" presId="urn:microsoft.com/office/officeart/2005/8/layout/hProcess7#1"/>
    <dgm:cxn modelId="{E2912772-EA42-41D6-BF60-A784CBD4D33C}" type="presParOf" srcId="{C7EA295B-EA8F-4AA7-A902-DA0061B1B34A}" destId="{6536F8F8-26D6-44A0-A991-A46499EEBC1E}" srcOrd="0" destOrd="0" presId="urn:microsoft.com/office/officeart/2005/8/layout/hProcess7#1"/>
    <dgm:cxn modelId="{DAF97057-7A85-4E83-B877-6226B4000347}" type="presParOf" srcId="{C7EA295B-EA8F-4AA7-A902-DA0061B1B34A}" destId="{9913C8D8-90D0-4BCD-AA01-90D43014FE95}" srcOrd="1" destOrd="0" presId="urn:microsoft.com/office/officeart/2005/8/layout/hProcess7#1"/>
    <dgm:cxn modelId="{E650F24E-CBCC-4F5C-BA14-C47B78FE6262}" type="presParOf" srcId="{C7EA295B-EA8F-4AA7-A902-DA0061B1B34A}" destId="{B6F2BCAB-673F-44A0-8E6A-1221A699363F}" srcOrd="2" destOrd="0" presId="urn:microsoft.com/office/officeart/2005/8/layout/hProcess7#1"/>
    <dgm:cxn modelId="{B719DABE-02EA-4579-B188-942280EF946B}" type="presParOf" srcId="{519121A1-0EDA-4E96-8832-4465C383B690}" destId="{986E9977-6904-4619-A880-1B54BEF55AE6}" srcOrd="5" destOrd="0" presId="urn:microsoft.com/office/officeart/2005/8/layout/hProcess7#1"/>
    <dgm:cxn modelId="{600E2F9C-5708-41EC-8E17-D0BCDD5777E5}" type="presParOf" srcId="{519121A1-0EDA-4E96-8832-4465C383B690}" destId="{7ED9A121-5658-412C-B903-05B0C02119C7}" srcOrd="6" destOrd="0" presId="urn:microsoft.com/office/officeart/2005/8/layout/hProcess7#1"/>
    <dgm:cxn modelId="{B4214E25-E568-486A-87C1-19983178A973}" type="presParOf" srcId="{7ED9A121-5658-412C-B903-05B0C02119C7}" destId="{FC001A7D-A397-4E82-92AA-602F3021426C}" srcOrd="0" destOrd="0" presId="urn:microsoft.com/office/officeart/2005/8/layout/hProcess7#1"/>
    <dgm:cxn modelId="{358730AB-0870-4652-B7D2-3406C9C4D898}" type="presParOf" srcId="{7ED9A121-5658-412C-B903-05B0C02119C7}" destId="{E9EBD477-0417-4EBF-8E1D-A580131E7A86}" srcOrd="1" destOrd="0" presId="urn:microsoft.com/office/officeart/2005/8/layout/hProcess7#1"/>
    <dgm:cxn modelId="{646FAC81-81F6-4427-BD12-D0287B62761C}" type="presParOf" srcId="{7ED9A121-5658-412C-B903-05B0C02119C7}" destId="{772B40F1-C7B4-4251-BF18-0386A04055AA}" srcOrd="2" destOrd="0" presId="urn:microsoft.com/office/officeart/2005/8/layout/hProcess7#1"/>
    <dgm:cxn modelId="{29C01458-E704-462E-8911-CFD57998C17E}" type="presParOf" srcId="{519121A1-0EDA-4E96-8832-4465C383B690}" destId="{D87534D6-C08B-42A0-AD83-50B335FEC471}" srcOrd="7" destOrd="0" presId="urn:microsoft.com/office/officeart/2005/8/layout/hProcess7#1"/>
    <dgm:cxn modelId="{DE49C129-87EA-46F7-B52B-E34DDDDEC22A}" type="presParOf" srcId="{519121A1-0EDA-4E96-8832-4465C383B690}" destId="{48D52D99-8B6D-4F31-B469-C81532AA3C9D}" srcOrd="8" destOrd="0" presId="urn:microsoft.com/office/officeart/2005/8/layout/hProcess7#1"/>
    <dgm:cxn modelId="{570E9337-0877-4DC2-B6B9-A1C855CDBAF4}" type="presParOf" srcId="{48D52D99-8B6D-4F31-B469-C81532AA3C9D}" destId="{E0230263-59C0-47BF-9B77-CF5766C9C03A}" srcOrd="0" destOrd="0" presId="urn:microsoft.com/office/officeart/2005/8/layout/hProcess7#1"/>
    <dgm:cxn modelId="{56339F23-F73E-4D2F-955D-26A5A1767B71}" type="presParOf" srcId="{48D52D99-8B6D-4F31-B469-C81532AA3C9D}" destId="{05D1CD94-4461-45D1-B000-E95EE44F3DE9}" srcOrd="1" destOrd="0" presId="urn:microsoft.com/office/officeart/2005/8/layout/hProcess7#1"/>
    <dgm:cxn modelId="{9DA39C24-2975-4542-A4EC-D7C695C9ED16}" type="presParOf" srcId="{48D52D99-8B6D-4F31-B469-C81532AA3C9D}" destId="{32967CD0-78BB-410D-B431-C7851E857050}"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61879-E859-446A-9492-A738E1D5C0AD}">
      <dsp:nvSpPr>
        <dsp:cNvPr id="0" name=""/>
        <dsp:cNvSpPr/>
      </dsp:nvSpPr>
      <dsp:spPr>
        <a:xfrm>
          <a:off x="3645" y="940142"/>
          <a:ext cx="2221929" cy="2666315"/>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endParaRPr lang="en-US" sz="2600" kern="1200" dirty="0"/>
        </a:p>
      </dsp:txBody>
      <dsp:txXfrm rot="16200000">
        <a:off x="-867350" y="1811138"/>
        <a:ext cx="2186378" cy="444385"/>
      </dsp:txXfrm>
    </dsp:sp>
    <dsp:sp modelId="{E096DB89-82EB-4F89-A8E5-57DB8AF15B2B}">
      <dsp:nvSpPr>
        <dsp:cNvPr id="0" name=""/>
        <dsp:cNvSpPr/>
      </dsp:nvSpPr>
      <dsp:spPr>
        <a:xfrm>
          <a:off x="448031" y="940142"/>
          <a:ext cx="1655337" cy="266631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500" kern="1200" dirty="0" smtClean="0"/>
            <a:t>Causes of the Great Depression</a:t>
          </a:r>
          <a:endParaRPr lang="en-US" sz="2500" kern="1200" dirty="0"/>
        </a:p>
      </dsp:txBody>
      <dsp:txXfrm>
        <a:off x="448031" y="940142"/>
        <a:ext cx="1655337" cy="2666315"/>
      </dsp:txXfrm>
    </dsp:sp>
    <dsp:sp modelId="{6536F8F8-26D6-44A0-A991-A46499EEBC1E}">
      <dsp:nvSpPr>
        <dsp:cNvPr id="0" name=""/>
        <dsp:cNvSpPr/>
      </dsp:nvSpPr>
      <dsp:spPr>
        <a:xfrm>
          <a:off x="2303342" y="940142"/>
          <a:ext cx="3851514" cy="2666315"/>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lvl="0" algn="r" defTabSz="2044700">
            <a:lnSpc>
              <a:spcPct val="90000"/>
            </a:lnSpc>
            <a:spcBef>
              <a:spcPct val="0"/>
            </a:spcBef>
            <a:spcAft>
              <a:spcPct val="35000"/>
            </a:spcAft>
          </a:pPr>
          <a:endParaRPr lang="en-US" sz="4600" kern="1200" dirty="0"/>
        </a:p>
      </dsp:txBody>
      <dsp:txXfrm rot="16200000">
        <a:off x="1595304" y="1648180"/>
        <a:ext cx="2186378" cy="770302"/>
      </dsp:txXfrm>
    </dsp:sp>
    <dsp:sp modelId="{09F3C944-42FA-441D-958D-744567E4F970}">
      <dsp:nvSpPr>
        <dsp:cNvPr id="0" name=""/>
        <dsp:cNvSpPr/>
      </dsp:nvSpPr>
      <dsp:spPr>
        <a:xfrm rot="5400000">
          <a:off x="2118476" y="3059882"/>
          <a:ext cx="391951" cy="333289"/>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F2BCAB-673F-44A0-8E6A-1221A699363F}">
      <dsp:nvSpPr>
        <dsp:cNvPr id="0" name=""/>
        <dsp:cNvSpPr/>
      </dsp:nvSpPr>
      <dsp:spPr>
        <a:xfrm>
          <a:off x="2955500" y="940142"/>
          <a:ext cx="2869378" cy="266631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600" kern="1200" dirty="0" smtClean="0"/>
            <a:t>Great Depression</a:t>
          </a:r>
        </a:p>
        <a:p>
          <a:pPr lvl="0" algn="l" defTabSz="1600200">
            <a:lnSpc>
              <a:spcPct val="90000"/>
            </a:lnSpc>
            <a:spcBef>
              <a:spcPct val="0"/>
            </a:spcBef>
            <a:spcAft>
              <a:spcPct val="35000"/>
            </a:spcAft>
          </a:pPr>
          <a:r>
            <a:rPr lang="en-US" sz="3600" kern="1200" dirty="0" smtClean="0"/>
            <a:t>(Don’t add anything here)</a:t>
          </a:r>
          <a:endParaRPr lang="en-US" sz="3600" kern="1200" dirty="0"/>
        </a:p>
      </dsp:txBody>
      <dsp:txXfrm>
        <a:off x="2955500" y="940142"/>
        <a:ext cx="2869378" cy="2666315"/>
      </dsp:txXfrm>
    </dsp:sp>
    <dsp:sp modelId="{E0230263-59C0-47BF-9B77-CF5766C9C03A}">
      <dsp:nvSpPr>
        <dsp:cNvPr id="0" name=""/>
        <dsp:cNvSpPr/>
      </dsp:nvSpPr>
      <dsp:spPr>
        <a:xfrm>
          <a:off x="6232624" y="940142"/>
          <a:ext cx="2221929" cy="2666315"/>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endParaRPr lang="en-US" sz="2600" kern="1200" dirty="0"/>
        </a:p>
      </dsp:txBody>
      <dsp:txXfrm rot="16200000">
        <a:off x="5361628" y="1811138"/>
        <a:ext cx="2186378" cy="444385"/>
      </dsp:txXfrm>
    </dsp:sp>
    <dsp:sp modelId="{E9EBD477-0417-4EBF-8E1D-A580131E7A86}">
      <dsp:nvSpPr>
        <dsp:cNvPr id="0" name=""/>
        <dsp:cNvSpPr/>
      </dsp:nvSpPr>
      <dsp:spPr>
        <a:xfrm rot="5400000">
          <a:off x="6047758" y="3059882"/>
          <a:ext cx="391951" cy="333289"/>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967CD0-78BB-410D-B431-C7851E857050}">
      <dsp:nvSpPr>
        <dsp:cNvPr id="0" name=""/>
        <dsp:cNvSpPr/>
      </dsp:nvSpPr>
      <dsp:spPr>
        <a:xfrm>
          <a:off x="6677010" y="940142"/>
          <a:ext cx="1655337" cy="266631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500" kern="1200" dirty="0" smtClean="0"/>
            <a:t>Immediate Effects of the Great Depression</a:t>
          </a:r>
          <a:endParaRPr lang="en-US" sz="2500" kern="1200" dirty="0"/>
        </a:p>
      </dsp:txBody>
      <dsp:txXfrm>
        <a:off x="6677010" y="940142"/>
        <a:ext cx="1655337" cy="26663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37BEB9-77D7-45EC-B5CF-73B7A8AEA7DB}" type="datetimeFigureOut">
              <a:rPr lang="en-US" smtClean="0"/>
              <a:pPr/>
              <a:t>11/3/2017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FE082B8-2F6C-4AEB-864F-8FCC11EF11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7BEB9-77D7-45EC-B5CF-73B7A8AEA7DB}"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7BEB9-77D7-45EC-B5CF-73B7A8AEA7DB}"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7BEB9-77D7-45EC-B5CF-73B7A8AEA7DB}"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37BEB9-77D7-45EC-B5CF-73B7A8AEA7DB}"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082B8-2F6C-4AEB-864F-8FCC11EF11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37BEB9-77D7-45EC-B5CF-73B7A8AEA7DB}"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37BEB9-77D7-45EC-B5CF-73B7A8AEA7DB}"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C37BEB9-77D7-45EC-B5CF-73B7A8AEA7DB}" type="datetimeFigureOut">
              <a:rPr lang="en-US" smtClean="0"/>
              <a:pPr/>
              <a:t>11/3/2017</a:t>
            </a:fld>
            <a:endParaRPr lang="en-US"/>
          </a:p>
        </p:txBody>
      </p:sp>
      <p:sp>
        <p:nvSpPr>
          <p:cNvPr id="8" name="Slide Number Placeholder 7"/>
          <p:cNvSpPr>
            <a:spLocks noGrp="1"/>
          </p:cNvSpPr>
          <p:nvPr>
            <p:ph type="sldNum" sz="quarter" idx="11"/>
          </p:nvPr>
        </p:nvSpPr>
        <p:spPr/>
        <p:txBody>
          <a:bodyPr/>
          <a:lstStyle/>
          <a:p>
            <a:fld id="{1FE082B8-2F6C-4AEB-864F-8FCC11EF112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7BEB9-77D7-45EC-B5CF-73B7A8AEA7DB}"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37BEB9-77D7-45EC-B5CF-73B7A8AEA7DB}"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FE082B8-2F6C-4AEB-864F-8FCC11EF11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C37BEB9-77D7-45EC-B5CF-73B7A8AEA7DB}"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082B8-2F6C-4AEB-864F-8FCC11EF11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C37BEB9-77D7-45EC-B5CF-73B7A8AEA7DB}" type="datetimeFigureOut">
              <a:rPr lang="en-US" smtClean="0"/>
              <a:pPr/>
              <a:t>11/3/2017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FE082B8-2F6C-4AEB-864F-8FCC11EF112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ds.yahoo.com/_ylt=A0WTb_gZ_8xLnVsA_9WjzbkF/SIG=126pjre3j/EXP=1271812249/**http:/www.linksheaven.com/images/temp/welfare.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October 24</a:t>
            </a:r>
            <a:r>
              <a:rPr lang="en-US" baseline="30000" dirty="0" smtClean="0"/>
              <a:t>th</a:t>
            </a:r>
            <a:r>
              <a:rPr lang="en-US" dirty="0" smtClean="0"/>
              <a:t> </a:t>
            </a:r>
            <a:r>
              <a:rPr lang="en-US" dirty="0" err="1" smtClean="0"/>
              <a:t>Bellringer</a:t>
            </a:r>
            <a:endParaRPr lang="en-US" dirty="0"/>
          </a:p>
        </p:txBody>
      </p:sp>
      <p:sp>
        <p:nvSpPr>
          <p:cNvPr id="3" name="Content Placeholder 2"/>
          <p:cNvSpPr>
            <a:spLocks noGrp="1"/>
          </p:cNvSpPr>
          <p:nvPr>
            <p:ph idx="1"/>
          </p:nvPr>
        </p:nvSpPr>
        <p:spPr>
          <a:xfrm>
            <a:off x="457200" y="1600201"/>
            <a:ext cx="8458200" cy="2057400"/>
          </a:xfrm>
        </p:spPr>
        <p:txBody>
          <a:bodyPr/>
          <a:lstStyle/>
          <a:p>
            <a:r>
              <a:rPr lang="en-US" dirty="0" smtClean="0"/>
              <a:t>Create the following chart in the </a:t>
            </a:r>
            <a:r>
              <a:rPr lang="en-US" dirty="0" err="1" smtClean="0"/>
              <a:t>bellringer</a:t>
            </a:r>
            <a:r>
              <a:rPr lang="en-US" dirty="0" smtClean="0"/>
              <a:t> section of your notebook. Use your notes from yesterday to help</a:t>
            </a:r>
            <a:endParaRPr lang="en-US" dirty="0"/>
          </a:p>
        </p:txBody>
      </p:sp>
      <p:graphicFrame>
        <p:nvGraphicFramePr>
          <p:cNvPr id="5" name="Diagram 4"/>
          <p:cNvGraphicFramePr/>
          <p:nvPr>
            <p:extLst>
              <p:ext uri="{D42A27DB-BD31-4B8C-83A1-F6EECF244321}">
                <p14:modId xmlns:p14="http://schemas.microsoft.com/office/powerpoint/2010/main" val="3522213018"/>
              </p:ext>
            </p:extLst>
          </p:nvPr>
        </p:nvGraphicFramePr>
        <p:xfrm>
          <a:off x="381000" y="2743200"/>
          <a:ext cx="84582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747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29" y="609600"/>
            <a:ext cx="8437954" cy="5562600"/>
          </a:xfrm>
          <a:prstGeom prst="rect">
            <a:avLst/>
          </a:prstGeom>
        </p:spPr>
      </p:pic>
    </p:spTree>
    <p:extLst>
      <p:ext uri="{BB962C8B-B14F-4D97-AF65-F5344CB8AC3E}">
        <p14:creationId xmlns:p14="http://schemas.microsoft.com/office/powerpoint/2010/main" val="101616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eyondthebubble.stanford.edu/sites/default/files/1930s%20assessmen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8485174" cy="3628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549"/>
            <a:ext cx="8915400" cy="2677656"/>
          </a:xfrm>
          <a:prstGeom prst="rect">
            <a:avLst/>
          </a:prstGeom>
          <a:noFill/>
        </p:spPr>
        <p:txBody>
          <a:bodyPr wrap="square" rtlCol="0">
            <a:spAutoFit/>
          </a:bodyPr>
          <a:lstStyle/>
          <a:p>
            <a:r>
              <a:rPr lang="en-US" sz="2400" b="1" i="1" dirty="0" smtClean="0"/>
              <a:t>“Two or three blocks along Times Square, you’d see these men- silent, shuffling along in a line.  Getting this handout of coffee and doughnuts, dealt out from great trucks… I’d see that flat, opaque, expressionless look which spelled for me, human disaster.  Men…who had responsible positions.  Who had lost their jobs, lost their homes, lost their families… They were destroyed men.”</a:t>
            </a:r>
            <a:endParaRPr lang="en-US" sz="2400" b="1" i="1" dirty="0"/>
          </a:p>
        </p:txBody>
      </p:sp>
    </p:spTree>
    <p:extLst>
      <p:ext uri="{BB962C8B-B14F-4D97-AF65-F5344CB8AC3E}">
        <p14:creationId xmlns:p14="http://schemas.microsoft.com/office/powerpoint/2010/main" val="207468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Minorities</a:t>
            </a:r>
            <a:endParaRPr lang="en-US" dirty="0"/>
          </a:p>
        </p:txBody>
      </p:sp>
      <p:sp>
        <p:nvSpPr>
          <p:cNvPr id="3" name="Content Placeholder 2"/>
          <p:cNvSpPr>
            <a:spLocks noGrp="1"/>
          </p:cNvSpPr>
          <p:nvPr>
            <p:ph idx="1"/>
          </p:nvPr>
        </p:nvSpPr>
        <p:spPr/>
        <p:txBody>
          <a:bodyPr/>
          <a:lstStyle/>
          <a:p>
            <a:r>
              <a:rPr lang="en-US" dirty="0" smtClean="0"/>
              <a:t>Conditions for African Americans and Latinos were especially difficult.</a:t>
            </a:r>
          </a:p>
          <a:p>
            <a:r>
              <a:rPr lang="en-US" dirty="0" smtClean="0"/>
              <a:t>Their unemployment rates were higher and they were the lowest paid.</a:t>
            </a:r>
          </a:p>
          <a:p>
            <a:r>
              <a:rPr lang="en-US" dirty="0" smtClean="0"/>
              <a:t>Also dealt with increasing racial violence from unemployed whites competing for the same jobs. </a:t>
            </a:r>
          </a:p>
          <a:p>
            <a:r>
              <a:rPr lang="en-US" dirty="0" smtClean="0"/>
              <a:t>Many whites began to demand Latinos be deported. </a:t>
            </a:r>
            <a:endParaRPr lang="en-US" dirty="0"/>
          </a:p>
        </p:txBody>
      </p:sp>
    </p:spTree>
    <p:extLst>
      <p:ext uri="{BB962C8B-B14F-4D97-AF65-F5344CB8AC3E}">
        <p14:creationId xmlns:p14="http://schemas.microsoft.com/office/powerpoint/2010/main" val="416495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Rural Areas</a:t>
            </a:r>
            <a:endParaRPr lang="en-US" dirty="0"/>
          </a:p>
        </p:txBody>
      </p:sp>
      <p:sp>
        <p:nvSpPr>
          <p:cNvPr id="3" name="Content Placeholder 2"/>
          <p:cNvSpPr>
            <a:spLocks noGrp="1"/>
          </p:cNvSpPr>
          <p:nvPr>
            <p:ph idx="1"/>
          </p:nvPr>
        </p:nvSpPr>
        <p:spPr/>
        <p:txBody>
          <a:bodyPr/>
          <a:lstStyle/>
          <a:p>
            <a:r>
              <a:rPr lang="en-US" dirty="0" smtClean="0"/>
              <a:t>One advantage of depression living in a rural area- you could grow your own food.</a:t>
            </a:r>
          </a:p>
          <a:p>
            <a:r>
              <a:rPr lang="en-US" dirty="0" smtClean="0"/>
              <a:t>However, many farmers lost land through foreclosures.  Had to become tenant farmers and barely scraped out a living. </a:t>
            </a:r>
            <a:endParaRPr lang="en-US" dirty="0"/>
          </a:p>
        </p:txBody>
      </p:sp>
    </p:spTree>
    <p:extLst>
      <p:ext uri="{BB962C8B-B14F-4D97-AF65-F5344CB8AC3E}">
        <p14:creationId xmlns:p14="http://schemas.microsoft.com/office/powerpoint/2010/main" val="16526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849"/>
            <a:ext cx="7467600" cy="1143000"/>
          </a:xfrm>
        </p:spPr>
        <p:txBody>
          <a:bodyPr/>
          <a:lstStyle/>
          <a:p>
            <a:r>
              <a:rPr lang="en-US" dirty="0" smtClean="0"/>
              <a:t>The Dust Bowl</a:t>
            </a:r>
            <a:endParaRPr lang="en-US" dirty="0"/>
          </a:p>
        </p:txBody>
      </p:sp>
      <p:sp>
        <p:nvSpPr>
          <p:cNvPr id="3" name="Content Placeholder 2"/>
          <p:cNvSpPr>
            <a:spLocks noGrp="1"/>
          </p:cNvSpPr>
          <p:nvPr>
            <p:ph idx="1"/>
          </p:nvPr>
        </p:nvSpPr>
        <p:spPr>
          <a:xfrm>
            <a:off x="-83024" y="762000"/>
            <a:ext cx="4807424" cy="4953000"/>
          </a:xfrm>
        </p:spPr>
        <p:txBody>
          <a:bodyPr>
            <a:normAutofit fontScale="92500" lnSpcReduction="10000"/>
          </a:bodyPr>
          <a:lstStyle/>
          <a:p>
            <a:pPr>
              <a:buFont typeface="Arial" panose="020B0604020202020204" pitchFamily="34" charset="0"/>
              <a:buChar char="•"/>
            </a:pPr>
            <a:r>
              <a:rPr lang="en-US" dirty="0" smtClean="0"/>
              <a:t>Drought that began in the early 1930s and impacted the entire Great Plains.  </a:t>
            </a:r>
          </a:p>
          <a:p>
            <a:pPr>
              <a:buFont typeface="Arial" panose="020B0604020202020204" pitchFamily="34" charset="0"/>
              <a:buChar char="•"/>
            </a:pPr>
            <a:r>
              <a:rPr lang="en-US" dirty="0" smtClean="0"/>
              <a:t>Caused by drought, overproduction + winds.  Little grass and few trees held the soil down and dust traveled hundreds of miles. </a:t>
            </a:r>
          </a:p>
          <a:p>
            <a:pPr>
              <a:buFont typeface="Arial" panose="020B0604020202020204" pitchFamily="34" charset="0"/>
              <a:buChar char="•"/>
            </a:pPr>
            <a:r>
              <a:rPr lang="en-US" dirty="0" smtClean="0"/>
              <a:t>Approximate number of miles impacted: 150,000 square miles.  </a:t>
            </a:r>
            <a:endParaRPr lang="en-US" dirty="0"/>
          </a:p>
        </p:txBody>
      </p:sp>
      <p:pic>
        <p:nvPicPr>
          <p:cNvPr id="3074" name="Picture 2" descr="http://www.english.illinois.edu/maps/depression/dbimages/dus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6200"/>
            <a:ext cx="35052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3/34/Dust-storm-Texas-19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522" y="2245199"/>
            <a:ext cx="4019550" cy="24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7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pita.wustl.edu/namaerosol/Dust%20Bowl%20map_files/dbmap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793" y="533400"/>
            <a:ext cx="6564207" cy="584929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228600" y="838200"/>
            <a:ext cx="2438400" cy="3581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Dust Bowl Video Clip</a:t>
            </a:r>
            <a:endParaRPr lang="en-US" b="1" dirty="0"/>
          </a:p>
        </p:txBody>
      </p:sp>
    </p:spTree>
    <p:extLst>
      <p:ext uri="{BB962C8B-B14F-4D97-AF65-F5344CB8AC3E}">
        <p14:creationId xmlns:p14="http://schemas.microsoft.com/office/powerpoint/2010/main" val="4089592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Okies</a:t>
            </a:r>
            <a:endParaRPr lang="en-US" dirty="0"/>
          </a:p>
        </p:txBody>
      </p:sp>
      <p:sp>
        <p:nvSpPr>
          <p:cNvPr id="3" name="Content Placeholder 2"/>
          <p:cNvSpPr>
            <a:spLocks noGrp="1"/>
          </p:cNvSpPr>
          <p:nvPr>
            <p:ph idx="1"/>
          </p:nvPr>
        </p:nvSpPr>
        <p:spPr>
          <a:xfrm>
            <a:off x="0" y="1524001"/>
            <a:ext cx="2743200" cy="5029200"/>
          </a:xfrm>
        </p:spPr>
        <p:txBody>
          <a:bodyPr/>
          <a:lstStyle/>
          <a:p>
            <a:r>
              <a:rPr lang="en-US" dirty="0" smtClean="0"/>
              <a:t>People who migrated to the west to California during the dustbowl. </a:t>
            </a:r>
            <a:endParaRPr lang="en-US" dirty="0"/>
          </a:p>
        </p:txBody>
      </p:sp>
      <p:pic>
        <p:nvPicPr>
          <p:cNvPr id="5122" name="Picture 2" descr="http://affordablehousinginstitute.org/blogs/us/wp-content/uploads/okies_san_die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752" y="0"/>
            <a:ext cx="608281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ravel-studies.com/sites/default/files/imagecache/full-size/04stew.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234" y="3140833"/>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23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Depression</a:t>
            </a:r>
            <a:endParaRPr lang="en-US" dirty="0"/>
          </a:p>
        </p:txBody>
      </p:sp>
      <p:sp>
        <p:nvSpPr>
          <p:cNvPr id="3" name="Text Placeholder 2"/>
          <p:cNvSpPr>
            <a:spLocks noGrp="1"/>
          </p:cNvSpPr>
          <p:nvPr>
            <p:ph type="body" idx="1"/>
          </p:nvPr>
        </p:nvSpPr>
        <p:spPr/>
        <p:txBody>
          <a:bodyPr>
            <a:normAutofit/>
          </a:bodyPr>
          <a:lstStyle/>
          <a:p>
            <a:r>
              <a:rPr lang="en-US" sz="3200" dirty="0" smtClean="0"/>
              <a:t>Cities</a:t>
            </a:r>
            <a:endParaRPr lang="en-US" sz="3200" dirty="0"/>
          </a:p>
        </p:txBody>
      </p:sp>
      <p:sp>
        <p:nvSpPr>
          <p:cNvPr id="4" name="Text Placeholder 3"/>
          <p:cNvSpPr>
            <a:spLocks noGrp="1"/>
          </p:cNvSpPr>
          <p:nvPr>
            <p:ph type="body" sz="half" idx="3"/>
          </p:nvPr>
        </p:nvSpPr>
        <p:spPr/>
        <p:txBody>
          <a:bodyPr>
            <a:normAutofit/>
          </a:bodyPr>
          <a:lstStyle/>
          <a:p>
            <a:r>
              <a:rPr lang="en-US" sz="3200" dirty="0" smtClean="0"/>
              <a:t>Rural Areas</a:t>
            </a:r>
            <a:endParaRPr lang="en-US" sz="3200" dirty="0"/>
          </a:p>
        </p:txBody>
      </p:sp>
      <p:sp>
        <p:nvSpPr>
          <p:cNvPr id="5" name="Content Placeholder 4"/>
          <p:cNvSpPr>
            <a:spLocks noGrp="1"/>
          </p:cNvSpPr>
          <p:nvPr>
            <p:ph sz="quarter" idx="2"/>
          </p:nvPr>
        </p:nvSpPr>
        <p:spPr/>
        <p:txBody>
          <a:bodyPr/>
          <a:lstStyle/>
          <a:p>
            <a:r>
              <a:rPr lang="en-US" dirty="0" smtClean="0"/>
              <a:t>Homelessness was a bigger problem</a:t>
            </a:r>
          </a:p>
          <a:p>
            <a:r>
              <a:rPr lang="en-US" dirty="0" smtClean="0"/>
              <a:t>Increased crime</a:t>
            </a:r>
          </a:p>
          <a:p>
            <a:r>
              <a:rPr lang="en-US" dirty="0" smtClean="0"/>
              <a:t>More reliance on charity (soup kitchens &amp; breadlines)</a:t>
            </a:r>
            <a:endParaRPr lang="en-US" dirty="0"/>
          </a:p>
        </p:txBody>
      </p:sp>
      <p:sp>
        <p:nvSpPr>
          <p:cNvPr id="6" name="Content Placeholder 5"/>
          <p:cNvSpPr>
            <a:spLocks noGrp="1"/>
          </p:cNvSpPr>
          <p:nvPr>
            <p:ph sz="quarter" idx="4"/>
          </p:nvPr>
        </p:nvSpPr>
        <p:spPr/>
        <p:txBody>
          <a:bodyPr/>
          <a:lstStyle/>
          <a:p>
            <a:r>
              <a:rPr lang="en-US" dirty="0" smtClean="0"/>
              <a:t>People could still grow own crops</a:t>
            </a:r>
          </a:p>
          <a:p>
            <a:r>
              <a:rPr lang="en-US" dirty="0" smtClean="0"/>
              <a:t>Many people lost the land they owned</a:t>
            </a:r>
          </a:p>
          <a:p>
            <a:r>
              <a:rPr lang="en-US" dirty="0" smtClean="0"/>
              <a:t>Dust Bowl</a:t>
            </a:r>
            <a:endParaRPr lang="en-US" dirty="0"/>
          </a:p>
        </p:txBody>
      </p:sp>
    </p:spTree>
    <p:extLst>
      <p:ext uri="{BB962C8B-B14F-4D97-AF65-F5344CB8AC3E}">
        <p14:creationId xmlns:p14="http://schemas.microsoft.com/office/powerpoint/2010/main" val="3241416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did these people get any help?</a:t>
            </a:r>
            <a:endParaRPr lang="en-US" dirty="0"/>
          </a:p>
        </p:txBody>
      </p:sp>
      <p:sp>
        <p:nvSpPr>
          <p:cNvPr id="3" name="Content Placeholder 2"/>
          <p:cNvSpPr>
            <a:spLocks noGrp="1"/>
          </p:cNvSpPr>
          <p:nvPr>
            <p:ph idx="1"/>
          </p:nvPr>
        </p:nvSpPr>
        <p:spPr/>
        <p:txBody>
          <a:bodyPr/>
          <a:lstStyle/>
          <a:p>
            <a:r>
              <a:rPr lang="en-US" dirty="0" smtClean="0"/>
              <a:t>No federal system of </a:t>
            </a:r>
            <a:r>
              <a:rPr lang="en-US" u="sng" dirty="0" smtClean="0"/>
              <a:t>direct relief </a:t>
            </a:r>
            <a:r>
              <a:rPr lang="en-US" dirty="0" smtClean="0"/>
              <a:t>(cash payments or food provided by the government to the poor).  </a:t>
            </a:r>
            <a:endParaRPr lang="en-US" dirty="0"/>
          </a:p>
          <a:p>
            <a:r>
              <a:rPr lang="en-US" dirty="0" smtClean="0"/>
              <a:t>Some cities and charity services did offer relief to those who needed it but benefits were meager (ex: NYC weekly payment was $2.39 per family per week). </a:t>
            </a:r>
            <a:endParaRPr lang="en-US" dirty="0"/>
          </a:p>
        </p:txBody>
      </p:sp>
    </p:spTree>
    <p:extLst>
      <p:ext uri="{BB962C8B-B14F-4D97-AF65-F5344CB8AC3E}">
        <p14:creationId xmlns:p14="http://schemas.microsoft.com/office/powerpoint/2010/main" val="375514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Men</a:t>
            </a:r>
            <a:endParaRPr lang="en-US" dirty="0"/>
          </a:p>
        </p:txBody>
      </p:sp>
      <p:sp>
        <p:nvSpPr>
          <p:cNvPr id="3" name="Content Placeholder 2"/>
          <p:cNvSpPr>
            <a:spLocks noGrp="1"/>
          </p:cNvSpPr>
          <p:nvPr>
            <p:ph idx="1"/>
          </p:nvPr>
        </p:nvSpPr>
        <p:spPr/>
        <p:txBody>
          <a:bodyPr/>
          <a:lstStyle/>
          <a:p>
            <a:r>
              <a:rPr lang="en-US" dirty="0" smtClean="0"/>
              <a:t>Many men had hard time adjusting because they were used to supporting their families</a:t>
            </a:r>
          </a:p>
          <a:p>
            <a:r>
              <a:rPr lang="en-US" dirty="0" smtClean="0"/>
              <a:t>Walked the streets in search of jobs</a:t>
            </a:r>
          </a:p>
          <a:p>
            <a:r>
              <a:rPr lang="en-US" dirty="0" smtClean="0"/>
              <a:t>Many left their families- became hoboes- hitching rides on trains. </a:t>
            </a:r>
            <a:endParaRPr lang="en-US" dirty="0"/>
          </a:p>
        </p:txBody>
      </p:sp>
    </p:spTree>
    <p:extLst>
      <p:ext uri="{BB962C8B-B14F-4D97-AF65-F5344CB8AC3E}">
        <p14:creationId xmlns:p14="http://schemas.microsoft.com/office/powerpoint/2010/main" val="315422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Wednesday 11/2 </a:t>
            </a:r>
            <a:r>
              <a:rPr lang="en-US" dirty="0" err="1" smtClean="0"/>
              <a:t>Bellringer</a:t>
            </a:r>
            <a:r>
              <a:rPr lang="en-US" dirty="0" smtClean="0"/>
              <a:t> Part I</a:t>
            </a:r>
            <a:endParaRPr lang="en-US" dirty="0"/>
          </a:p>
        </p:txBody>
      </p:sp>
      <p:sp>
        <p:nvSpPr>
          <p:cNvPr id="3" name="Content Placeholder 2"/>
          <p:cNvSpPr>
            <a:spLocks noGrp="1"/>
          </p:cNvSpPr>
          <p:nvPr>
            <p:ph idx="1"/>
          </p:nvPr>
        </p:nvSpPr>
        <p:spPr/>
        <p:txBody>
          <a:bodyPr/>
          <a:lstStyle/>
          <a:p>
            <a:r>
              <a:rPr lang="en-US" dirty="0" smtClean="0"/>
              <a:t>1) Name AND explain at least one long term cause of the Great Depression (hint: this would be something that was happening throughout the 1920s that eventually led to the Great Depression)</a:t>
            </a:r>
          </a:p>
          <a:p>
            <a:r>
              <a:rPr lang="en-US" dirty="0" smtClean="0"/>
              <a:t>2) Name the *Spark* of the Great Depression and explain what happened.</a:t>
            </a:r>
          </a:p>
          <a:p>
            <a:r>
              <a:rPr lang="en-US" dirty="0" smtClean="0"/>
              <a:t>3) Explain the difference between speculation &amp; buying on margin. </a:t>
            </a:r>
            <a:endParaRPr lang="en-US" dirty="0"/>
          </a:p>
        </p:txBody>
      </p:sp>
    </p:spTree>
    <p:extLst>
      <p:ext uri="{BB962C8B-B14F-4D97-AF65-F5344CB8AC3E}">
        <p14:creationId xmlns:p14="http://schemas.microsoft.com/office/powerpoint/2010/main" val="1830663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Women</a:t>
            </a:r>
            <a:endParaRPr lang="en-US" dirty="0"/>
          </a:p>
        </p:txBody>
      </p:sp>
      <p:sp>
        <p:nvSpPr>
          <p:cNvPr id="3" name="Content Placeholder 2"/>
          <p:cNvSpPr>
            <a:spLocks noGrp="1"/>
          </p:cNvSpPr>
          <p:nvPr>
            <p:ph idx="1"/>
          </p:nvPr>
        </p:nvSpPr>
        <p:spPr/>
        <p:txBody>
          <a:bodyPr/>
          <a:lstStyle/>
          <a:p>
            <a:r>
              <a:rPr lang="en-US" dirty="0" smtClean="0"/>
              <a:t>Carefully managed household budgets- tried to save $$</a:t>
            </a:r>
          </a:p>
          <a:p>
            <a:r>
              <a:rPr lang="en-US" dirty="0" smtClean="0"/>
              <a:t>Worked outside the home when possible</a:t>
            </a:r>
          </a:p>
          <a:p>
            <a:r>
              <a:rPr lang="en-US" dirty="0" smtClean="0"/>
              <a:t>Difficult for them to get a job (especially if married) </a:t>
            </a:r>
            <a:endParaRPr lang="en-US" dirty="0"/>
          </a:p>
        </p:txBody>
      </p:sp>
    </p:spTree>
    <p:extLst>
      <p:ext uri="{BB962C8B-B14F-4D97-AF65-F5344CB8AC3E}">
        <p14:creationId xmlns:p14="http://schemas.microsoft.com/office/powerpoint/2010/main" val="193993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Children</a:t>
            </a:r>
            <a:endParaRPr lang="en-US" dirty="0"/>
          </a:p>
        </p:txBody>
      </p:sp>
      <p:sp>
        <p:nvSpPr>
          <p:cNvPr id="3" name="Content Placeholder 2"/>
          <p:cNvSpPr>
            <a:spLocks noGrp="1"/>
          </p:cNvSpPr>
          <p:nvPr>
            <p:ph idx="1"/>
          </p:nvPr>
        </p:nvSpPr>
        <p:spPr>
          <a:xfrm>
            <a:off x="6824" y="1434698"/>
            <a:ext cx="6019800" cy="4572000"/>
          </a:xfrm>
        </p:spPr>
        <p:txBody>
          <a:bodyPr>
            <a:normAutofit fontScale="92500" lnSpcReduction="10000"/>
          </a:bodyPr>
          <a:lstStyle/>
          <a:p>
            <a:r>
              <a:rPr lang="en-US" dirty="0" smtClean="0"/>
              <a:t>Poor diets &amp; lack of money for health care led to serious health problems for children. </a:t>
            </a:r>
          </a:p>
          <a:p>
            <a:r>
              <a:rPr lang="en-US" dirty="0" smtClean="0"/>
              <a:t>School boards had to shorten school year and close schools- many kids went to work instead.</a:t>
            </a:r>
          </a:p>
          <a:p>
            <a:r>
              <a:rPr lang="en-US" dirty="0" smtClean="0"/>
              <a:t>Many teenagers ran away from home </a:t>
            </a:r>
          </a:p>
          <a:p>
            <a:r>
              <a:rPr lang="en-US" dirty="0" smtClean="0"/>
              <a:t>Little $$ for fun- had to have community-wide birthdays for example.</a:t>
            </a:r>
            <a:endParaRPr lang="en-US" dirty="0"/>
          </a:p>
        </p:txBody>
      </p:sp>
      <p:sp>
        <p:nvSpPr>
          <p:cNvPr id="4" name="TextBox 3"/>
          <p:cNvSpPr txBox="1"/>
          <p:nvPr/>
        </p:nvSpPr>
        <p:spPr>
          <a:xfrm>
            <a:off x="6026624" y="1417638"/>
            <a:ext cx="2583976" cy="3539430"/>
          </a:xfrm>
          <a:prstGeom prst="rect">
            <a:avLst/>
          </a:prstGeom>
          <a:noFill/>
        </p:spPr>
        <p:txBody>
          <a:bodyPr wrap="square" rtlCol="0">
            <a:spAutoFit/>
          </a:bodyPr>
          <a:lstStyle/>
          <a:p>
            <a:r>
              <a:rPr lang="en-US" sz="2800" b="1" i="1" dirty="0" smtClean="0">
                <a:solidFill>
                  <a:srgbClr val="FFFF00"/>
                </a:solidFill>
              </a:rPr>
              <a:t>“If I leave my mother, it will mean one less mouth to feed.” ~ Eugene Williams Age 13</a:t>
            </a:r>
            <a:endParaRPr lang="en-US" sz="2800" b="1" i="1" dirty="0">
              <a:solidFill>
                <a:srgbClr val="FFFF00"/>
              </a:solidFill>
            </a:endParaRPr>
          </a:p>
        </p:txBody>
      </p:sp>
    </p:spTree>
    <p:extLst>
      <p:ext uri="{BB962C8B-B14F-4D97-AF65-F5344CB8AC3E}">
        <p14:creationId xmlns:p14="http://schemas.microsoft.com/office/powerpoint/2010/main" val="9112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&amp; Psychological Effects</a:t>
            </a:r>
            <a:endParaRPr lang="en-US" dirty="0"/>
          </a:p>
        </p:txBody>
      </p:sp>
      <p:sp>
        <p:nvSpPr>
          <p:cNvPr id="3" name="Content Placeholder 2"/>
          <p:cNvSpPr>
            <a:spLocks noGrp="1"/>
          </p:cNvSpPr>
          <p:nvPr>
            <p:ph idx="1"/>
          </p:nvPr>
        </p:nvSpPr>
        <p:spPr/>
        <p:txBody>
          <a:bodyPr/>
          <a:lstStyle/>
          <a:p>
            <a:r>
              <a:rPr lang="en-US" dirty="0" smtClean="0"/>
              <a:t>Some people so demoralized they lost their will to survive.  Suicide rate between 1928 and 1932 rose more than 30%.  </a:t>
            </a:r>
          </a:p>
          <a:p>
            <a:r>
              <a:rPr lang="en-US" dirty="0" smtClean="0"/>
              <a:t>3 times as many people were admitted to mental hospitals.</a:t>
            </a:r>
            <a:endParaRPr lang="en-US" dirty="0"/>
          </a:p>
        </p:txBody>
      </p:sp>
    </p:spTree>
    <p:extLst>
      <p:ext uri="{BB962C8B-B14F-4D97-AF65-F5344CB8AC3E}">
        <p14:creationId xmlns:p14="http://schemas.microsoft.com/office/powerpoint/2010/main" val="2136145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you finish </a:t>
            </a:r>
            <a:r>
              <a:rPr lang="en-US" smtClean="0"/>
              <a:t>today’s notes- Great </a:t>
            </a:r>
            <a:r>
              <a:rPr lang="en-US" dirty="0" smtClean="0"/>
              <a:t>Depression Photo Story</a:t>
            </a:r>
            <a:endParaRPr lang="en-US" dirty="0"/>
          </a:p>
        </p:txBody>
      </p:sp>
      <p:sp>
        <p:nvSpPr>
          <p:cNvPr id="3" name="Content Placeholder 2"/>
          <p:cNvSpPr>
            <a:spLocks noGrp="1"/>
          </p:cNvSpPr>
          <p:nvPr>
            <p:ph idx="1"/>
          </p:nvPr>
        </p:nvSpPr>
        <p:spPr>
          <a:xfrm>
            <a:off x="609600" y="1524000"/>
            <a:ext cx="7467600" cy="4525963"/>
          </a:xfrm>
        </p:spPr>
        <p:txBody>
          <a:bodyPr>
            <a:normAutofit fontScale="92500" lnSpcReduction="20000"/>
          </a:bodyPr>
          <a:lstStyle/>
          <a:p>
            <a:r>
              <a:rPr lang="en-US" dirty="0" smtClean="0"/>
              <a:t>Choices of photos are on my website.  Instructions for the activity are on the back of today’s notes. Story goes on NB paper for a classwork grade. Make it creative and detailed </a:t>
            </a:r>
            <a:r>
              <a:rPr lang="en-US" dirty="0" smtClean="0">
                <a:sym typeface="Wingdings" pitchFamily="2" charset="2"/>
              </a:rPr>
              <a:t> The idea is to show your knowledge of today’s reading &amp; notes in your story. </a:t>
            </a:r>
            <a:endParaRPr lang="en-US" dirty="0" smtClean="0"/>
          </a:p>
          <a:p>
            <a:r>
              <a:rPr lang="en-US" dirty="0" smtClean="0"/>
              <a:t>Due at the end of class!</a:t>
            </a:r>
          </a:p>
          <a:p>
            <a:r>
              <a:rPr lang="en-US" dirty="0" smtClean="0"/>
              <a:t>If you finish early, you may turn in your photo story and work on your Facebook Project or your Unit 5 Study Guide and/or Unit 5 Extra Credit. </a:t>
            </a:r>
            <a:endParaRPr lang="en-US" dirty="0"/>
          </a:p>
        </p:txBody>
      </p:sp>
    </p:spTree>
    <p:extLst>
      <p:ext uri="{BB962C8B-B14F-4D97-AF65-F5344CB8AC3E}">
        <p14:creationId xmlns:p14="http://schemas.microsoft.com/office/powerpoint/2010/main" val="2646640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data:image/jpeg;base64,/9j/4AAQSkZJRgABAQAAAQABAAD/2wCEAAkGBxQTEhUUExQWFhUXGRwbGRgYGB0cIBwfHxwXGhwgHR4hHCggHCAlIB8cITEhJikrLy4uHR8zODMtNyguLiwBCgoKBQUFDgUFDisZExkrKysrKysrKysrKysrKysrKysrKysrKysrKysrKysrKysrKysrKysrKysrKysrKysrK//AABEIAMkA+wMBIgACEQEDEQH/xAAcAAACAwEBAQEAAAAAAAAAAAAEBQIDBgEHAAj/xABGEAACAQIEBAQDBQUFBgUFAAABAhEDIQAEEjEFIkFRBhNhcTKBkSNCUqGxFDNywfAVYoLR4QcWQ7LC8XOSorPSFzQ1U2P/xAAUAQEAAAAAAAAAAAAAAAAAAAAA/8QAFBEBAAAAAAAAAAAAAAAAAAAAAP/aAAwDAQACEQMRAD8A9jx8MfY5OAnOPsRnHQcB2MfY+nHxOA+x0YiDj4tgJlscDYrZ8Q1YC/HZwO1aMcWtOAIx8TioPiL1YwEy2Jq2BmacTR8BcWx0HFLPiC1xGAMBxycDefeMDtmi0gfLAMsRJwLRqNGLg2A6cQY47OPlHfYYCloxUBix74+VcBE05x9ojFsY4TgKxixTipmwNxOqy0XZbGP5gHAF5TMh9UGwMD5Af188FhsZfgWbZtImxb0/CD+H+eNIDgIA46BjgxMHAfAY6BjjtAx8jYDpxwHHDVxAGcBIzjmKK+YC74Ho53UDt6RgLqtUzGK61Y2jFAEkjE2Um2AkK02x2nUIxEUsWpRwFyVMca+O6MDZzMLTGpjb0v64ApnAEkge+Og4xnEOMvXVVp0ysGWadvY2+mGD16pBqE2UE/QG8YB5WrCYJxxoEYyOWzbgk/i6nD7KOxWGufTpgGjRE4qyjCThOeIySCCQLTO5+mC+HZhWMBSCPXfAOi9sVK+OAYkEwE9WIM30xPYT2wPRzC1F1IwYdxgJzia4G64uWpgLRiG+PvMxyOuAhovgTjlsu/8Ah/5lwY1ZACxYQAZM7RfCPxXnIpoqwVqbn2KG1/XAUeF5LLYdT/6SMaqcYLheZZLgi1rj19/XDunxeqRMp1HwnoSPxYBn+3qDHrvOLnzA2xjRxBYBBJna2La3E/LA1hhO4FoFt/yNptGA1SVyT6YsFW+MnluLLPOAAbCGkm9vWDfYEzaMVZni9VUB8pVLT964ECDY7732tgNT+1KXZAbqBPz/AK/MYm9eBvjA1eMFFZ9cMyKGAgm2kC9zJYCdsXUM4SqszKTtf/t3wGhz1dm223xfTpsBIErAII/O+E+XqafMEjSukzb70fn/AJYOo8WfSAAsaeokkGRNj7/TAN6aAHV9cW1MwoAJ6mP69BjOZzPMyqqEl2IULME+4PXuTE4B4mlWkq65CnoTPNF7A9uuA17ZofcE7en3gG37C+LA4MEGxxmKHiTm5QmkejTpkxN/n9cW1eLBxIYadQEgdRfvqje4B3wDfjPFKeXpM9VwgiBtJJsAo6mfkNzAk4xKHMVFWpUlgSC+owBMxM7C0fPHcq9KtnnOaUMVopo1Lq0nzKgtM9x727YacXrly4DMymmsAAgWaBbt8UnuDgGnC3UIU0jUbwRp7R06bYO4mIy9QEAEU2t25ScZatxISzKri0L3JkXNrCJ9ZwqyHiNGFZMxVqiqWKohDQV1aeo7cszgCaGf+0SwsVF77QMMM9x5wo0hUJIEqom8232x9VrqsDTUIYCSgUr23C9BJtff1hXnaUNHOFE8zUyosLQSbzHvgD+GtIJa51D88XLmCBIMGY/IYB4dm1C/Of1xS2bMRBJm5+QwGs4bxNiyox1akDEkRufTfr9MQ47x9qDABQZWbzPUeg/PGdp57SJ1EGAJESABsPpgHPcQfMMGaIgraRcX7nvgO8b4y1eopNgFiPnM4GpZnSd47wYwPm869NeQ6WVwQYBg9DcEdvphXW4rVdlVnMAdIA3JsAABvgNd+3AAs11AB2HUgfzxS/FqoUoGIDRMW/vWPS/bAOYrAADSDtvO4IuRMfTqO04qFUDdRHQAkRy2Ahhba39EG/D+M16QGlpSZOqW/PfpiVfiPmOXd7sOkgLaOo7ACcJ6NenpGlN4Jkn5/exTUz5XTB1dLiOlhZhOw+pGAa/tEsUliuksYGqOXUzR6Xv747V4gaqgBiwQELNgBaIHSwE+2FlQAgvYMdyNU33uXI2mRG2C3GURTozDVCYgBIsxgydQ2ABmL4Brkphrfi/6Tg7zNMg9z+s4z+Tz1IFgCRLESW/uKPbcYVZ/iLmo2ljE2sNvpgCKWfrB0KIESFuCSQCATA0QTcxcTbacFZ/Mq2pi1RiVF2pC4i3Uz0+U7RGMNkeO1xyajAWBz6fQbWnrthoOIMph2rqsm7HULwTJXfr9cBoqefpF/wB5UCgyPsln4QRYtYiZj1W8ziWW4+ztLVWGh4QKpYzAIYdNBEc07274xPiLNB3LLIUs5WWmULHTHKCsRGkzHT1VVN+vT9MB6fVzaN8VWoYYEA0w195ibR0IH0xXmXquSaJLqiuzBwFNigSLkd57euPMm/QfyJx8xiP5e3+WA9OyuYJV/PZ0ItFPmBAg3J09RsAdsWUqCKRFStJH3kX+bWv37Y8w/aW21t9T3jocfGux3djt1J6++A9UKkVaYR2bU4uy6RG0ggG/wiNt72xVRIKLreoGEyqqGGqSOUtEj1gY8xFc252+vrH4sWKtc3RariN11XsO39b4D1GnVpqSBVrggC6pHruGvcdJ+WBSlVqgFA1WQRJLspHxAWAIEL3PcbYzeSzGYUrKvAWny63AYRcHlMdjY9e+CK/FqvNPmbfCtflmANvJmevxb4DQ1axpZooXafIVSNINg7lR7D+tsUZbMVKjFagVYAI0DVN+2kW36m/vOMxwWvWLs7iuZUKCHPKQSQDJnTBBj1+mhyOZqamOivYgqWYEC7SI1bRp/oDAGVKbKoYKzAxso6Eev/brhflMir55FjlKzYgWNSSQSI2/rrgHj+YztZtCBvKCgActybmQTe4G/bFXD8tUQrqRydgzado2ADECCJ3wHqWVzGVpqtPzT9nPKziJuSDAA3Yix6YWeLM/TdEp0SpWZJUzEbfWT9MYmqrHWzKVFzq32gyYB9/limhmZLTXEdIE/qPbbAMqpZInl3E7YsGdKsYvdt/ZInr3wsGZTY1z0tpX/wCHXFWb4hSWAa51HtTE7/wdp3wGhzT8hqGCFZBZt9QMTDYkeFAIIb7x2QzMP0MnoOnyxjB4rLIV0NonbUsNAgah5ZFukYEPFVbemT7Mo/SnP54DRcQyumitTWW1RYjuLX67HCRaokfn7QMFU+HPVCtSSNQkSS29twN5i2B8xlFWoU1aWC3VgZDadUDTIIiDMjeOlwdZvMAxKkEd/wCXzx9X7aT857he39e+B8tqy9bUTAiZq09KgSG31EEmI+ZwbxfxJqpaWowGgggAGJUrqsGAmPe+8WBflajEABWJgCwJ6T2/qDi2tlqg0/Zm57T90DtbrY9xiXh7xW2XUhKPmamBPOynlQi0Kx+/+XqYYUfF7FkRcoZdxpBzVYEnQixqZZuApknv3MgC71I0mmw/wt79sNPDcplzKkHXViV//lS079zOIP44q+ZUmgoamTrHnVGiC2qF2MSTy7QLi0F5PxNVZBNGioIJQVM9VpMynlJuCT8H3iIg9ycBm6oqFnhXABYABY6wbCRiKcSzCDSKrLEiJiL49Dy+YDiqabo5YZgqFr6tRNbUo0zpXVPzFvUZB+EZsmf2Jr3OlDE9YgxgMSfJFJi/m+ZbQV0wNS6l1g3I7wRimhmdMqalQWNlEXFz9/0/IYtKnS4EWC6ZC9t77jEamYqqCNTAamA5VFgpYdO4wDThnhLN5ykK1MF6ZYwxIEhSyn32j5HBX/024h0RTEbVAdpBwLwtwxAd+izLRcirq632U9vS9zHyjimdRglSyHzSzDUDClNCyRY2JsR8gpf/AGd58bqoJAMGoB3Hf54hT8B54mNKjb/iDtf8/wCeHuW4O9ZZQ1QF06pcqJtKltLAGL6bHbpfAVKhNRgazxYAFpIPv1kfTALq/gXOqblPYOJ3BPQDeOvpiB8E5vaQP8aD1/F3vhumUqpTfUapbnKEBthtsukkx0J6Y+y+RYpTLFtUKSdZEE2N9tvlHrgFDeCs2N2X050jv+LvhpQ4DVoiKiI63jmQkfxdfnffpg5OCVC06qqjTzQWPqvadjeYv1i0OGeHK7q4as8SFVg3MpYlVmmSpNirb974COY4SaQc1KabiCaics3UAA3ABA6xHbFeVpuoV6gN05V1EtpBKmG1QO4A7+oGGyZSimnRVzFXlBLo5tBAH/EIIN7gkC3pizieTbMUlKVKlHdCmrzDO+rUSPisN7DtuAScTo6xrFapaBd3Xue4k3wFRdlHx1Our7RvXuf0wbV4S9NQalTUKemdelQZZpIqAtIIgaZDCbmMMq3CzUpeYryvLpFJUJGqRBJgaZKm9xffAIaD2J11fT7V/T17Y+KNIIaoQJn7V7+17WxosnkKCAsalWsn3dPkjULdG0kH9Y64lSydGSfNqUyNqdZUIPUEsEIAjsxv2wGdpUKuxNb4gCddQwNjaT74Op5FKZ0xv1Icz/5hP5DGhzVWqJqvVpGnRSxsOUSdJBiYsBqPU9zhPXpqKctULlSLiJHWAdZHYWJ7b2wAGdCqRp09rU5E3tdNx6SN8UcQ4SOVq1F1FSSreWwJEC6nTfcel8bCtWytSmKSQugiFLksjFyQeZwWBDETNwXi4jA/h4Vsqyla9HTmShSm9Ko7DSWkIqNO5aTe/XAY/wDsiiqhgtbR30tBPuVtHv0x2jkqRNlrOJM6YsL7yPb6fPDnjPAa9KoHRkUM5ILSgJOk8uqZ0iZJAIjsAcOPDeYZx5itTd0Q0ywUNPKtSTUDgEaiL9RYx0AXgPGEXLFaTGoimQGXU0XMFUWwBAN9RgxPUA5ziaVUKeRRFcH955dPmAlrwFC8vVWXa9hGPuO+GadJKKnMIthVuFsbrcairGJvM7kTiOWybEhxmYg6m8pfKDPy3LKC11AB36G22AJ4RxOtUSSyEIZl1ULK3+IamN4+UXMyCaubdpXysvXZRzItNOgBBWZ1AnULDlgzESaeG+ZSzDZlyKlM6y6ipUDHUipYlN1UT7iQR0YZWoHBqUAW1NqimoLAl5YAa4UW6AWExgFlDiCJoAomnoMMy0yoLCnUBBGkEkkwZW89sVZrLUqrnVJVi07j4kpydW95Mg/TGjpcRpUSuqn8TuaulBJYk6SbgsdJvKzyjoZxPMPRZqhorS85kqGmtRQnMEohdRgQJUk32DYDE1uOZWWBBmGTUaaSAQwJBFPUTzdW6DC2jTpNpWjVLVCCeZNN/SCTt0j540XD/CtKo7/tFE0DJBisjDUebbVyAjYDuItMW0/A6LXUU6oQaWOq82bQQQQ479rYDPjhVUgXSGAu4IGxmdaR1/LDjL8FUrLLS1EkmatI3JJ+68Yff7s1KcCnVO3vPTuCPpif9mVxbzKXzVpwFFTh+WRqgetqgiJqhmYxBD9G2EncaQML+NcMynloyldRaCFTWJNzsp6W5Zn6nA3EM2oAFbKUmdi8MaaqZUKw5jMWJiFMlTvhfRzLKSophgWKhQzqRB02Yk0ybbaFG2Ad8O4ABSaqBDTAmnUpkg8sSU0Ez94WH54OzPA3K0/I0iq+rWHeASSICncM/YtuYki+KqWXpJTLOVasZVdR1qD/AA6QG2m6kztthLw+gtItVoMZWdLLQqKB+EiFE2/1wDvLcAzaEU6h0KIbShpsDG4LaPMKxAKFtLAsLYsTLhNUFkXSwCqrHmJGljvGlRsLSSI2hbm+C+Y+sAlqgZ0ZtZqTpV95D0hzgaSRFx6BTReoXArpUVAj6g4csYUjqdTtJAAnpNokBoKuSzKAVHzmmkxgfZ0S8wWAZFQkWBBJjpEdaqOTo0zqDtU1CACKzAC4Ma2aJMqf88c4VSWsrCiXNOkP+MSCCzJIB1GY1DeIEDDXKcNASHp1S1QUwVLxp6ONaEGJIsG+6CSQIIB1MguVNMNSRlOmJdjzVDAAGogKNJO2974X0uAr5q1QVNQTqYgM0mBIMAWFvh6jtdxx8rmeRHY0wFC1aGpQQNQIYk6SPj9Zg9BijJ+EadJ2Za1Iu6gNrLGAJIjUpIa/fYCIwAebqU2ZxUA5AzFixEfAJYFgOqgEzbrbFnCKL1V1JXhBbUNBGxgAgNcERP1wz4DlhVq1aTtqQW0wRqAkalkkFZA6DcH0wlziUadR1p0nQTyr5NXVZFBkeWoEQLAm0X3AB1l+DGo32VbUx5SQrapEn4tIQzAEmLSPTA+d8P1h9+iz8xEtz6tLA/AZ3gmx69sL8pmqlNWMuaepSCBqaQQYKMQSpAIO4k77YpfhtEgkeZLrpZmLVJBIYjStQsASFEKALbb4Bgjk6VZjrdgXBGmmWiAQ9QTpAgCJ26nYPibJTYK5pLylT5TU4bUPxtOgmTOlST6YsydCwNDL09PwxVqVKZmwH2bTaP12wz4dlEFSgauWy1KkzEMFJKxpcgydIA1ARa/rOAVcJ4NWzBZsu50IYYuxs2qm2kAgjTo1DUBPMMMc54XzR1EKhcqAatV/MgCGIYOZKgyIJjY9L7KsuXo0n1BFkMzeWGkwsyAssTpHSTbGe8QZaclUNBy5ZdqjESjRPKYM6TYEXOAz+VzdNBorVaddgTErpUXidSswgiektIEXOA8pSC5halE0aTorLpYqykQ8HltAuLnftBhhkM82up5ZCoCsO2XY6gWbUJKCIAmOsi4kwDWzVQVK7LTR6bSBVUqpKEITKACweb2sPmQM4nn2zFKmBDuIgUq0gEkknSsFFa4mGECQQQWwfkKuWYLrUiowCs0WP3iW7mYBO5hbkARn+CGlUPl+SGqbrqdS8LNwNcADVuzC52wd+2Cn5nmUAxLsUatCFVEAoTTc6tJYQ251RGAHzro3lioiCQATRqBmpsOjK+lXBnpBHY4+z2ZXIIGIdlcEqKgpgg7EQrMbwN9oHzsINUDRTTyT8Rp1KxK/NVEXOzH1k7GvjnhfyxUzLU8xpnZ+7ED74BuSSSOpJt0C/hfEaWYp/a6I3UosRa0CRfpNuvqMB5ek7U1SSGWqFRKZ005Zjc6VlQZYtKkbk74W080gjSCp3AJAIgxMdBvuT+mLxxRUJmoFIYaiGI0xyRbcAXO59jAwGgyGVrUWalWqU9BC1Axr1CEkvrE+XBIAtYRHrIJy6MivFTL+SoYIprPSYBlUbsoWoCb3AgxucLOLeFaqKaz1qdRlInRWY7kLZWpzAH961zhNTpuRTqKKZCPy1QzB7xqYQ3lhYMbSbjpOAc1aCK6MlXLuXuSftVJVgqiSEGoBjDGbCwxKgWSKaVUIEAqNMCJny+ViqxHKSY29SFns25pzYrbUKajtMqWj2/7YN8OcDDuBTqCepZyTJGoyBTEGBtM7YBhwDjNQM/7TW5EUgDyzd5Vl5h002H8RnoBoDx+n91SR0Nh+px5hwTj3natVLdYJaoxGlwu4A3gWMzvthzS81VAQIV6fa1j9JqzHb0wBnhfh713qJUpGitOkzgKpXURAKGeWObYetx0nmKFVNMrSWmbMNKySCj7j7piIjdATY4p/3oanUb42YBlDNWZ+Vm1W1TpmF2vYTfCziFVa9UVa5zK0tOkCi4K6wdQ1Eg6RcX0QYgnoQevVQDTSYrJJJLESL2gEzvtthVxWui0yWcrNpQlTN+29h1m8dMJm4T2zNcR0Z2P5x+eBM3w+pTzK5dmrPVMaQXgmVJtzEAxO+/YYDR0OIMbrVJUjb7Mwdpuursb9xHrfw79p81Q2ZJoFpZWVGJF9RAZCVMmOgEjsRhHRbSzJW0ionM+rcSVUSAPi9oNpm5i7NcS0G8jlZm0w1yGI2+GLX/TfAaTzcpRqNUVkDVfuCCNySRO5HMb2hQOwxSc/my8U9KoSdJcE2Am+moo264y2S4kWJKCnT3LFiLjlJPwwAGPUz6m8n0s2+tksr2MRvci2/wDoWjAHU6601alUNDnldFMuFgggxJBCm9+5nrgWhnQjBHCMmg2KKogCCsACBEWHQ9IIwl4jqL6kRgykiFQ30sRdYMWsB1kjYHDBMizaCw0pEwAYE7Tab3MWi/awEpxSoE10fL+InnDaZJvJVgwM+tzFhOL8rxrNNWSlXywOo3Ks2lQZki7AwOaNU7A3xIUhvSp8xuCszMWm0wfSYPTu0/sRv2f9or1CoV4IgQo0gAksD1OmIjb0wFlXhZNFzWrSxXTTWi8OnK1n5yJn7yzHpGM7kstmgg8ytUEDbRTJEEidZkNYCSb3+eCatTIwobNi0/FUS/Qzy4Ny1ejV5aVZai7tDoIiIvsJJAvYkj3wB+WKUcqHcVKjSSSV5vicL8IgQI2HRTvBOfPiqowYCDE31OD8UkRBvNu1sOctXWkK1N2ptTulmBVxA6GYt1Gx39c1UzSU1+yC0qZ1AK0iDuWmSRaesTa0xgD18UupBalULMoX4wdQJJA2UC/WQIF+uHdLiK1jodUL83LrDbexO5kf54Q8JzlKoymrS1qLm8Ewfu+ogdRsfTAuRatRYUsu+kaSzABYD3DXdGiwA+HoMA/4hTqFQtGjLMYKxbre4BtE/l7B5rhOaoqXanpWLkEMQJAJIUm1ye/W18Z7iPE84yakr5g6xyldSjYTOiCDBEAqt/fDinxfMtRAGZcO1OVVYpgsQQNkAu3sMBOpwyqzF6ddqUjb1IMWCnYwYJ7DrgwvqqMatzRRVVTJWo1zqI1DoQYYjoQMY2hxzMPUo0g1M1HZQWU+YAG0hZKuYYEtInttJkzN0s1Rcv8AY1Sw5dgxGrSAYNj1AJPxeowG58PcWbJ5dkUpWqNW1gfulAYIsQWY2IMXEyLi5x3i/jRa1I0qlMKS6zzSFFouB8Uwevz2xlqWWqVk5PKJsJLaIYkCLte8XB6+l5Z3w+5Ch6tFAhnWWLGe07W2wBCeETWpl0qqQWYiKUzJJC3ZTYHTEEXOFed4TKGm9dGezh1pxBhbNDwegiI2NicPeCOmXRz5ik2CsjatRINzc7bQSCI3vJrpZVXgABr2MxHTafnJNr3vgAqHDyFBqVdUjv5Y/wAOggg/MjCDMADzDTmFMtN4N4Mncm9h/IYb5tzTQ1GcaqazoBuZAiBEQep6X2jDTLcNXymh2CVgGYqKahxeJUIFaxtPrgEmSzFdtGmmyqFIDaTeY/uGBMGB0BN7YYcMztZXJptTDzyEqsARqYxO8FjvFvoQaVZDrQtU0ldIIXURIN7yx5j0B5Yk2wPmuOOrNppvI2sd2ECBBiZ9u/qAeYRMyumiqUirAQCFgL0YKBETG1oPphbxHOClUKMySsC4cmIESQImIxraaNWYCFXSpYlEUspZSJu0fFFjG0yDBwk4l4YFSoXqVKhcxqJ8oGQANg4HTpgFKLnWY6arMWMkSSZP4hp37z/LGpoZZjQNLXNUBWIY2MlGudpswjpI2BGAOFZ5glRnVBuQ9MfELyT1JXYHlHvvizhniAlQuqCIPSOogySJ9d7+uAN4LwmujI+pKcGSSymYMiwJ39/mOlec8SulRlr5dyA0eYgFQGI5yGjQSoE8209sG5/jTLQdhyMoO66tgbgBiLQRzR90dbhZfMVAG0kkVVp6iVm5WSfTcn54BTxVsoaLOlJtTiWcq3M56ySrf3vwtr66ThZk6iVVZIVmBBUQSWsN3gwBuRIAkixuX/izI16tPRRDklgGQAcwF5LGCNJIFt5PbAvAvCz0w+qoqu40knUFXcG0DUZkWuOhEzgI8Fy4FfSaJpqAdmMatO8NI2C32vJ9NFxapWWjKZYQoBFSVC6T95l1QVk6dVoM2jAnAcnTpBQ9VCVlbTNo3Ec8AE8wG4tJw0q8WypU02zdOopGk01caT2BBOkiekXtbAY+h4yZabA0qZYxP2hlhfc+XEf64qPierVRgiin5e4B1TqtPwAQLAyY2xuc54do1BUGZpEcoqhlgNLFlYzE6jpQkHcaZkyFTZbwNlixVa7gFQWRSDKkWncXjt7T1ARqxpMpHl1XaNCl0WTyjZmOrUIPKLsPXEeNcQaQa3DQijlU1aopJa4iQASQJ9R0xoavC5NKorGo6mfMAJkCZ0wNCNJ+ICYEA2GD6HjPJZWpUALEqBTgq86g7+YdRWFBkGASIUDtgMlx3L5On5b0vJqVX5So06bIQNKq35mZ+mGHg3g1Grl6vmIDTFS1NlBTVpQhrC7QSu+3TrjZr4+4WWJ/aaUnfUlQbX/B3v8A0MEcddC55S/JOmDeNX3YuZnpOAzRyeTNNqVF8tTueUMNKtA3EjeL7bYzPDeF+catMtTNShBU6l8tgSRyi4kQT7aTN4G88O8VWplWGYpiiRPJGmBM2DwDy+uM54rpUtBrZeqy62RHZBo5ZbR8Kra5vAJkSehBbl8zk1RWTNJrJPmCrCmRblE8hBHZpGxiDi1s5lp1DNURIkhdBJaCNtcqNt5j9F3hvhaVqIqVVXWWYaoMmLagZF5m+9hif9g0VqNycoZlgtII8pm3IkENF5tbAXHitMWXMqzEwFmAQWtdZJMRaJ98F5nLICorFUe5+7eI/GoJ3BjvikcCy4BC0tLRp1Fi0W07agB9Pzvg7KcLbLUcuatYMCCilaZKmYhWgEoeUXFpDd7hbxbKmlQc0kgltUlTZjBYrA5Sd9ws364zaZssjFEJY2IudUt02EQCN7Wudxpf7SekGVKpLTdQ2kbzpNySLneTBG2+Fv8AaQqgMySRaSSYPxECbxYE3GwJ9AS57MNFESwQlgZOnmAkrymItsb7SbCLeC0aVMmoUTUYMPSQ6TNuZhYTNiRsJMWxpaHFKoDUxzKQBGoANa4ibiIudgB0xj+NZKs2ZINOoqvtrnSLGF1dBbTf3wDZc4JZWmZMgQFEAEmFtBkdenpiWXrI5ICRN2jYbESCZ3kwNo62wLk8tUErWIUgggErIJUTcEgHeZ6qbwb202QNyiSPiJZiI6CCbEEW2iffAfZquVE6ZsI5Ymet7GNXWOvc4t4NnVYAqRpiABqAXaNK6hb0gDpaRgRGpuzgM2kLzoFNrTsY9ovuu2DaXhc0x5jEUtROklSAdpWCQoj4hbr7wFNDjckUmVlqRY018zUoE7DURa8EGBJnFycWVGK1K8KywUqU9J6wBdQBcnab79MMPD/BFy+bXNM7GAeUCd10gzLEjSZ+RFtsbfLcco1RyVBUEkQHDQR0jv6YDE8Z/ZBlKoy1XXqpGmgLlmupADc8b++4xleF5IvSVi0m++roSO3SIw/zhqVa1fTTKaW3UNcCY0gTJIEmCMJ69CqWMq4PbyC3/q64D6vlKjVFCNpQkggXkNbbZoE2n9Lqsgr+YhTLs3OCCdUGDMFo0AHqb9cOuD09dWotMwQZABGm5JB2OxEx1tIPTS/7rZWmQXDmoIPI/JMEDkIhCOw2A6b4CNHMBNwJJM6Sd5Nh6bWgbe8XHNGfgI9Z/o4uzNPVC0qZ0yAFCrNyOtoA332HsMV8Uyf7PTNSqwRRufiNyBtNzfATTO6YgkfM4R8T4V+012dqgQaeUnU0GDfRqUEyep7e2InxBTMrRL1WggBabST926q2mYPW0ze0Xik4YXUEiy6QT33JEm/4SMAXmPD/AJBQjMM0gsApWACbTIJnawaP1NecojllS51AibXW+roDH6x74rzQdSA7vciVBCHufhCnBOdoqHFLywQyq5YhgTBqBlJ1CQQFkHub3wGj49xinIC80iJHS6t8zy/L3wsfNBoLAGNrC35YjWyicp0MkH4dYJjS0RdgenttjlWFuZPYbz/lgFfHvE65c6Vp+bV06tJaISQJLQeskD+6fSVmRqUnr1jrKF6NN20m9NqpR2QGIaJiY6+mNblq9I0qLVqLS9QqwVlbSdkUksoIJM6uhjA+WoZGqhqDKKxIC6rGCoiGJILRbt+eAoyPh4OqkZt9hJbodI2kwSDaNr+kY1PE6q1qkUydSjSDvOkb7zvaeuEtLOkUlp/ZsRZQgCqB05dVgLbEm3raVbNMbqzgwQJbmHp/3nbATFFuYlgui5+W9hv/ADwmzmf0yWZg0MCKmlAbQQSAdu+G/DalCtqNVqwZHvErJvBuBIUiQQTfuRajheYyi5eKeWSm7AMHIAmQpD3kj1TVa42MYBFwbjhpqxBVyxJMaswB0Gk6WItbSAByg74cUuMuSFFB+YiS1CmovYkhwrRHpPocFrVWBVhwrCG6i1iE59PQwdImPXEc7xXLpQas9OoaZB+GoqEkgkASy6dosxPYYBfXyxFV6kiW6ICRuTf13NgPiwDW4+qgLUOlEhgtSmSCCSLgcxEmDYWnbEuFcUqVqSOWJcqqtAgagBMAW64jmcolQ6qia+8yZEjofW/0wCejROYWVdSAxujaiBeB3W33SL6d7xg48HRlILOpO5j23BAEW2uO0HGW8QZH9nr6qXKrCabDp+JfkfyK433g/hBzmVWqMyCJ0sjUpKOsSNQqgwbNe5DDbAI/2WrSYNJcRBiDYAidJ23+6GgncCcFNxHzQGiWQbBiuxAJu21toG5vO7HO+GKil2bNISr6TrXQANKspRQxGoFutzO9gMJX8MVggqgtUJXmUo+oGAIiSWGr7wO0HY2BHxeo7M1UjTp5d4IMwCeUEwSN/aYjEsjXqABSoqhobqbiwsBJM/pbpgkcPapUARfs3AR5YkGw0C0kGYAJsbGDGONkyhkjSscqbQQkmZAIWdR26dJAwBuSqFnJUCmYBBtNlVRJsZHS52wZm6mZNCo752pFGWVAlKBGoAzE23m5gHuMJ+Ep5TO76QJJLM8DmIERsLkmT32M4NpZLJiofPQ6YPPFjLhgC6zpbdZZdJn4sAu4HxioXQPUrFGLcoKgMwUuosAbtAsRvuMPst4ooGpUptWlZUK5V0mEWOUyVIMqb3InYjBeQrU6YAoUlePvU1DkdirBOQR0P164p43NQoMxRQs8gM8E2AHQyDJFpA2tgB+K+IBoJy96k3BvYAkjT96IkxEROA6XjtgLoZ6xUIH0jGb4jxIltIBTTHK6qHkLHNYGYgXvthc73MbTgPWqVJAwfSqsbBoAP1t3wUpAbmBImPrf1t/XQ4qfIIFdkUqzOQWBMncgXkdJNtjvbEct4t4fRYrUqM1QSrHy6m6kqRIS9xgJDitVHPlUiwjllfhN5JFhHzJvsLzk/EnF809Sn+05VjTWGdUFQKwKmAW02iZP5Y2Z/wBovDujPJ706n813xLMeJaWZolqLMlEFg5cMCwgSATsoBkkCbEWwGT4fxPMhTNCjl6SI0GoVWWWNJKjSfjKAtAF+5wZ4Qy+Zr6nOYakB5DN5RCsUr7RykHr8Ux63xpcvlKEJK0dTjnaZEiAjT5EFT0k2tBi4lnskMupelVXQAhOimYOg8o/ew2m+le8AQcANX4JUp1WWlU1FFltb89TUFNh1A1X6WF9sVrRLGk9QLbWNJcdGYCJ3NpgTEnthvw/LKwatWppV1AEF4uYFlDu8kEWYBbRE74Xrm6dM66VHytRuAXgTpBA0sIHKohQBCi1sAJnK4KhYLcwMECABYfO/wDW2C1aVsNx8oj3n8sRq8SeoIMbzu5sD11OZvH5Yqp1CABCmIHrgBeIZWi1M0q1RVUxI80KbEEdbCwwn8E8fq0KjZaiKLq7OR5htIB2YSDIUXKtEW3uTxfwzTzNTzGLI5ENp080bE2NwLT2jtjnBvCnkZinWWo7+WSwTRJNiIEGSeoAF4jrgG2U4lmMxWqa6qU2oHQaalGDAkMX+FSpMFQSNvmC74lWpux0lDMTZulrEIP0x5Vx7P1Keeq1Fd0NQIz7A8y03ZSJIBBJG9iCJwNw/wATVkqhw5qLcFXOodzAuAekwY7YD1U0KTE6NVxHI1VTN+tp9jb6YWZ/gOWcs9QVNTNJKu9oBFlJMewHykDB1Hj2T/Z1rNVqbAstOgkoSBYkU95tPXANTxnl2qClSGYJbUANdRWZubSNApTcQTBBmbGJICZLgeWrEUg7lSVNQeYTeJiJ0giTBiYGMr4zp1Edaeg+TEJIiYJuIckMCxn4TBWQBGNvwqmrPXYI9M6SWkzD00VGA2afcA2M4nT4Nls3TqUy9RWXMu4dh1bSmmSACtgAtiABBNywebZGseZBUdGkBAGIWVBY6gIN4nDnhtVUWKup3O7a2N7i0naIEe/zb5zwTWyaPUq1EdQyAMFKyGcAlr2JLAXkW9iM8GBtKz7j/PAHcRelXpmnDDYgli0ECAQpaOvSJE7Ti/wRxEcPerrLVEcfCpKwwMaoMgyJF56YVIs46afpgPS+FeMcqELViwZ2LECk1oOkSQCuyrscWt/tD4cjKkVZMBYpmLmAN++F3+znPLTpFaiND1R5bBC12hWuAdCgqpJMC+NjWq5V2WoxoMwjS8oxEGRBkxB7YDyHxPnFbM1atBK6UzZgVI0s2mYAJAlpaZBvbpLrhtOjV1rUpudR0gqUW+lhAOluaB6QZ3F8JvFGVzNPO1szTVqtKrVDQhJ2ZSupSOa6yBtO/rKvUrOq1EWmpUwTpQyIhhJmViGiwgn5AJ42WnRQ0Vp1NTgMr2KEKy6hqDXIt06jvjM8HeziKhEC1Mwd++loHsL2nHo7ZinmaQp5miG2KkEm8AMFk652+9Ikg+tGb4Hl8rSq5ilS56dMsA/Mp07EiQyybSpwBfhOmDkwqioilnsWXWOeTBNOBJH4bgnvODa9MNUprouIVSQB8NtROkST+KN8KOE8Z8+nqVVF+ZVgBTex1d7wZMwPUA6gxiBIJkLIUqAdwRFj0JHfAaTNZc31qr9D5io0j3iYv2xn6vgPIuS2gLP3VqVFA9gGgfLB+S4i2rRVYX/CCIO4B5jInYyenSMMBm07D6nAY2tm/JWu5BI1MzadzcASY6DSJ9Fx53xo6qmuI8wCoRvduYx6SZx+gON+GaVPI5miKkNX/wCI4BIMqQABEqImPc484Hg2m6qaivKgLyOACBMbrMxaetsB5wceqeDskXyVCU10xIYDqCakg3FpJPynpin/AHKy5BGios/e1yf0j8sG5PINQpLRGYamnQqIqXN5aCsXI+Gdr2wGi41lGKr5NBjU0G9NUUIIIQ3BKhIEBPxSJuQvoZVlSKrFtLTpBXmPTVpXmPv/AK4sBZVp0FdmZ20rLSx6lmO7aRcsbwoFybu6+RQAAKLAAHb/ACBwGbz3EYADsiAWHzJbck33P198L2zdNt3JN4grE9CbzaZ/yxp81wZGKm8gyP6/1xXW4Ot4InsaYYHb++DNrH8sBg+O8fqZdkVAjygJBVgVknTEOQQQD7RfcYAXxhXP/BpxMbtP641fD+M5GkiUBQrBU+zDeUrCVIuzBiDJM6gIMnDHh/CcrWU1UpiGLE/ZsDqBIYkIo6jv69cBhh4yqDein/mP+RxrP9nfFqmaeoRSFMUtGzTOtoP3REKGnfcYb1PB2VPxU5PcKenuZPbDPwzkKOWWs1MaFEqQRtp1SYG3X1OA8j4PWZOJVYiDmMwhnqGLwPbVoxn+J5l6lepUcAMWOoDYEckD0tGPUeI5Zamb1EEjSGQncEM5ER1Ej/UYGzfgtcwAalR1dFVNRUc38RPUDsbQcAm8OcZKZJ6IA56mvUCdVgggWi2n6HGg8D53TmlZ50DXLkGAdHXoD09z64Gy/gqnRXScwaijUW0KFMw2kDUxC3C3v1thNRzDU69Q0Gc0xIAbTDQVEkajAgzIvf5YDc5DMqBXUlZevWqJJK2c2kkQsjmubdjhfmMhSqqwpnyXYyCRqGqSTpJmQx1WBLQxgC2FGb4uENMusK4DAgmZ5gQZAgAiLdxY4JXi1bQhWmoV6gTnGmo1xJgRy3W5N52sDgEHHOPVufLVKaJMTpfVswYQQSLxj1DwvwjL/stBnA1tRpsZaN0VjG0b4yXjXhTZpaf2n2iubMJs3QGYtp2+pnBOR8S1KNOhRerRpigFWogc6mXy9O0k2JU8sCQBtgNHn8nk0FWo6StKiHIDmTJqACx3lY+d8VeDctls3lxUqUFW5UHU0MLXEwbGVn0PqMJuL8ReplS48tkqJSUBn0uWTU6C5iWdio6GVPW1nAuICrlFJreVUSR5Qa7EWVVJkFXIMW3m+5wFVLIVVJNGqE0s+kTBTmZSJ7x0Mm+IUUzCwCEKiwANo2sbemGGVD0yQaLAy2oO4BJLaiTAO8z2ggjvi2vWB3EGRA1GD0uQBH+k4AOkrAXIDNcxJ+W8Xv0wky3G62vUmk6TpdSoAlCxJUmN1DArJPKCAdJBaZjMmCijnCnQzkEaotJBkj198KcrQztKk1OnUoKzVPNNQBiymS0oICg6nqBgQZVgBYWBtS40jv8AaJRp67DRVDLqOkqNRAIFjPLYE2tjD+MuFJSPn05XWdDAtq1SDPNA6AArHraIwy/suplymqt5qiosKASBMrzB3PIATESZAkbnCTxF4dCGm+XFRhWd1bV5YAeRpA0sYUyQC56HALOE556TakOmbEnaDIhvTrHphtT8U5ijmkc1Q6I/MqrpV1urCIG6zf27YzlAHWPRukHY9xbpvgnioPnPqudRwH6B161VgxKsoZTe4IkHtiQf3+mMt/so4stfKtRqPD5cgC4Eo06dx0OpfQae+NqHpf8A7P8A1LgMxxCtUr1C1SSAbDoPbBlHlEW9zbA3Ec9pY7L0vc/IDbFGWKvchn9Tt9MB3O5kkxTKgH4nJsPbufQX2tfClSNDV6tRigttdjIEC8b+vQ40nBmFSv5QVRTBBdi3MNMPo0xbVKEydo3nAXHKKVMytGkQKOX02XpUOozvcifeS2xg4DK5hKtRzU5EYEQrGqNMEFVXRTIP94tuZsMX8M4zxBjyVFJLQaWYpkFOshlCsyxJDHcDqRdLTyVVq9alSXSFYkIhKgAHSbaiJ2kTvjQ8M4I/7PRr0gPOCSWsDUjdXOmTIEAk2IXAG5XxNnRpNTJo/QmlVAvC/dOr8Q6/PFieMFdjS8jMU6jWXUiwTE76+nXaL7dKeEZ5XGoTAJBGxUjy5BHRhp2+kiDjnBuGpQqVSiQSL3JmA3fbc2v0wCHMcBeVIDiIMsZBY8xAKgqIJ077DvhpSpGjR/emnTE/EGgaibf/AHECS0A6Pzw5zmimXckKTYyxgxIHLMahsCBMD0sqz9OoHQvSpRplfMTU4YtdtJJKWKiCB0wD984wDOxAQSxZ3KKoN1DE1wBuIsMIa3jbK06eg1HqHW7FaMkNqNvtGYqbdJb3sMPcvTNTL1KVVmZKlJg6zpBkRv0ifQzHfHn3FvAVamT5XP10tyMB0gk6W95HtgNbleNUayCrRXcRzXKkTI0yQDJuTIIjpGI1M4zkar9ANhG9hjz7J1q+ReatKoqEw4ZSAfVW+Ekeh9PXGzpNrUOvwkSO8EagT2/q2AYLmxpanURKif3lBAmIidz+X5Rj+NcINEvURSEmSo06QAv4TuAbkbXtEDGkSkJUgySRBJ9RJE+k7DEuJ1iiqZiW9CIJAuPwhSdv9cAvyI+zqAA1S1NV1EGDKBiRIsw+G5Ycv3cH8VLZmoVdWOmykrssh9QnYzG2iwAbVYY4eIpEBzEagFEEiDYxfcX2kjrEYJTOElgo/DJGn73QkEkkTqP8QwHeLI+hjlxTD/d3VR1soUjfoRfvjK5PP8Qp0zTWgIYsWJCvM6Z1aiT90bkfnja0qIImL7Gw/wA8QqAqeZrWAHqZO++wH9HAZmslZlqoQBLKaW40kFnHTQok7kgSOpiAuF8GZnSvT5OYFlXzDAA5wHC3G8AODp0kzI07nNcHrV6X2LJTcbMUSp6/C0gz/W2CeH8NajBXTJjUsQhMgzoWADP6DADJnOWPLCAEmxAAiBy3O4uT1tgzgWbo5o6aNSlUIEteSB64E8SNrRiKoy1QCztpNOdgrSOUGdxtY3uD49wPO1crmFejUCVFJTUDKweUzE6162kGARNsB6rSp1Fr1aNZFR1INODIZDJUgkAyIYER90kSMX1KZm8+l+v8x+uPOvEHEM9XUvWqVGlueAqTyjQISJA5on59MK8pl80wGhq0bCHYDoO9umA9dytMPC23+vcTc/18jlPGHhYIgNFwH1RodiDGpmGgkGGB35gSFtMGco3Ds2Llqgi8+af/AJY0fh3hpFWpTrs1Ww5tRJWQbpq/XAZTO5CpQqypEiWBpEkKJK3P3e3z3MgkCtVZ2JdmZibsxJJ9ybnG2474eUMoosxZ6mmykGNDWJmWsp2gGeuMimWdl1LTYr3VSRtO9+nXAfZHhtWtanRap6hSQPc7D5ntjQJ4Yrxesin8I8wx+WO8I4nmcsIdH8oEgBhDCDfSSOk9bbwRj0RKqEAgiCARAJ3E7rb6WwD/ADFAFrgfQYGq6oOlZMGJsCbwDawnsMGV/i+v8sdTrgMR4No5jKPWavSNSoWqOCDIYmmoHN0BIjpA6RGKOA5fNUhUZ111GqEklhLEnV+K25gSY2xuR1/rrhb1Pz/ngMf4G89M5XFaiRUKairED4mUkgmzCbWnr2OHOTr5in9iaRUU1EMHBDatZIiOgiZIMnbBb/F/XdMF0Nh/XbAK6mXqc7wqgnUxJPUN/d/h/PEQx1MxbTqMkifXcgE/TB2e/df4l/UYCrfD8x+uAoXLqzjWzEdSALx/Ey77Wvfbt0VEpA8qLTAuSvKPYnlnexn0w+4J+5zn8Kfq2PPfF375PY4D0Ph6GoHFELUECGQ2HWVkjUCLRGOUa821aosDeI9Ow9rdt8YHwb+8b3P/ACnHodf4l/8ACp/ywF1B1I/u+o6bmT9flhHXyYiYW5MR09ot7EY0WT+Ffl/LEKm5/wDCpf8AtDAYPMZdg1yROmSbEdjtBHQ/xXItgylwmmzanqNI5bibeygxcRv1NzsHuZ+Nvb/qOB/C37ofP/nGAUZrgNJiCkLpmBqcbwetwAbbRB7Y7luDCio0ISFbWxVjqMnmsAdRgD3jGnq/Cf4m/ni9vh+Q/TAZupl6VMlcu9Rk7tqBm8jmM+vzwJl6AUAiR1+hj2uAMGp8T/xfyXEV2H9dTgHL5CrTAYAx3Wbj19Ot8EZWsxF9+h/o40WS/dJ/Cv6DCCj8T+388Av47lBVpNTqA6XUgkbifYfPHnmU8LrQzCiq+tQU0s1MhJLaTrF5AkMCGGxkd/VMzt9MLqnxfP8AkcBnPEtEVGQ0lpmkCS4ozeSBJ5miAJ3GxxRl/DLiofLkUyIWYsdIJMm8lp9pG0DGmqdPf/qXBND96P4R/wAwwGeTg2ZMoaShRaYVtio6wbib+/fBHD+ClS2ogMx/8wECN5H173vjW1PgX/D/AMxxzMf8L+L+eA8v4nqTiGhXg0wrAMZuyjmn4rDT6AmepOHVSm7NqVy4eOa5vKi4kkj2iO9owg8Sf/manuP/AGVxpeHfD/hP/VgKK2TqCC+uRbXTY/QiZYD1GIU0UC5B92dT8xO+NFR/dD+E/risYD//2Q=="/>
          <p:cNvSpPr>
            <a:spLocks noChangeAspect="1" noChangeArrowheads="1"/>
          </p:cNvSpPr>
          <p:nvPr/>
        </p:nvSpPr>
        <p:spPr bwMode="auto">
          <a:xfrm>
            <a:off x="155575" y="-2735263"/>
            <a:ext cx="7153275" cy="570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data:image/jpeg;base64,/9j/4AAQSkZJRgABAQAAAQABAAD/2wCEAAkGBxQTEhUUExQWFhUXGRwbGRgYGB0cIBwfHxwXGhwgHR4hHCggHCAlIB8cITEhJikrLy4uHR8zODMtNyguLiwBCgoKBQUFDgUFDisZExkrKysrKysrKysrKysrKysrKysrKysrKysrKysrKysrKysrKysrKysrKysrKysrKysrK//AABEIAMkA+wMBIgACEQEDEQH/xAAcAAACAwEBAQEAAAAAAAAAAAAEBQIDBgEHAAj/xABGEAACAQIEBAQDBQUFBgUFAAABAhEDIQAEEjEFIkFRBhNhcTKBkSNCUqGxFDNywfAVYoLR4QcWQ7LC8XOSorPSFzQ1U2P/xAAUAQEAAAAAAAAAAAAAAAAAAAAA/8QAFBEBAAAAAAAAAAAAAAAAAAAAAP/aAAwDAQACEQMRAD8A9jx8MfY5OAnOPsRnHQcB2MfY+nHxOA+x0YiDj4tgJlscDYrZ8Q1YC/HZwO1aMcWtOAIx8TioPiL1YwEy2Jq2BmacTR8BcWx0HFLPiC1xGAMBxycDefeMDtmi0gfLAMsRJwLRqNGLg2A6cQY47OPlHfYYCloxUBix74+VcBE05x9ojFsY4TgKxixTipmwNxOqy0XZbGP5gHAF5TMh9UGwMD5Af188FhsZfgWbZtImxb0/CD+H+eNIDgIA46BjgxMHAfAY6BjjtAx8jYDpxwHHDVxAGcBIzjmKK+YC74Ho53UDt6RgLqtUzGK61Y2jFAEkjE2Um2AkK02x2nUIxEUsWpRwFyVMca+O6MDZzMLTGpjb0v64ApnAEkge+Og4xnEOMvXVVp0ysGWadvY2+mGD16pBqE2UE/QG8YB5WrCYJxxoEYyOWzbgk/i6nD7KOxWGufTpgGjRE4qyjCThOeIySCCQLTO5+mC+HZhWMBSCPXfAOi9sVK+OAYkEwE9WIM30xPYT2wPRzC1F1IwYdxgJzia4G64uWpgLRiG+PvMxyOuAhovgTjlsu/8Ah/5lwY1ZACxYQAZM7RfCPxXnIpoqwVqbn2KG1/XAUeF5LLYdT/6SMaqcYLheZZLgi1rj19/XDunxeqRMp1HwnoSPxYBn+3qDHrvOLnzA2xjRxBYBBJna2La3E/LA1hhO4FoFt/yNptGA1SVyT6YsFW+MnluLLPOAAbCGkm9vWDfYEzaMVZni9VUB8pVLT964ECDY7732tgNT+1KXZAbqBPz/AK/MYm9eBvjA1eMFFZ9cMyKGAgm2kC9zJYCdsXUM4SqszKTtf/t3wGhz1dm223xfTpsBIErAII/O+E+XqafMEjSukzb70fn/AJYOo8WfSAAsaeokkGRNj7/TAN6aAHV9cW1MwoAJ6mP69BjOZzPMyqqEl2IULME+4PXuTE4B4mlWkq65CnoTPNF7A9uuA17ZofcE7en3gG37C+LA4MEGxxmKHiTm5QmkejTpkxN/n9cW1eLBxIYadQEgdRfvqje4B3wDfjPFKeXpM9VwgiBtJJsAo6mfkNzAk4xKHMVFWpUlgSC+owBMxM7C0fPHcq9KtnnOaUMVopo1Lq0nzKgtM9x727YacXrly4DMymmsAAgWaBbt8UnuDgGnC3UIU0jUbwRp7R06bYO4mIy9QEAEU2t25ScZatxISzKri0L3JkXNrCJ9ZwqyHiNGFZMxVqiqWKohDQV1aeo7cszgCaGf+0SwsVF77QMMM9x5wo0hUJIEqom8232x9VrqsDTUIYCSgUr23C9BJtff1hXnaUNHOFE8zUyosLQSbzHvgD+GtIJa51D88XLmCBIMGY/IYB4dm1C/Of1xS2bMRBJm5+QwGs4bxNiyox1akDEkRufTfr9MQ47x9qDABQZWbzPUeg/PGdp57SJ1EGAJESABsPpgHPcQfMMGaIgraRcX7nvgO8b4y1eopNgFiPnM4GpZnSd47wYwPm869NeQ6WVwQYBg9DcEdvphXW4rVdlVnMAdIA3JsAABvgNd+3AAs11AB2HUgfzxS/FqoUoGIDRMW/vWPS/bAOYrAADSDtvO4IuRMfTqO04qFUDdRHQAkRy2Ahhba39EG/D+M16QGlpSZOqW/PfpiVfiPmOXd7sOkgLaOo7ACcJ6NenpGlN4Jkn5/exTUz5XTB1dLiOlhZhOw+pGAa/tEsUliuksYGqOXUzR6Xv747V4gaqgBiwQELNgBaIHSwE+2FlQAgvYMdyNU33uXI2mRG2C3GURTozDVCYgBIsxgydQ2ABmL4Brkphrfi/6Tg7zNMg9z+s4z+Tz1IFgCRLESW/uKPbcYVZ/iLmo2ljE2sNvpgCKWfrB0KIESFuCSQCATA0QTcxcTbacFZ/Mq2pi1RiVF2pC4i3Uz0+U7RGMNkeO1xyajAWBz6fQbWnrthoOIMph2rqsm7HULwTJXfr9cBoqefpF/wB5UCgyPsln4QRYtYiZj1W8ziWW4+ztLVWGh4QKpYzAIYdNBEc07274xPiLNB3LLIUs5WWmULHTHKCsRGkzHT1VVN+vT9MB6fVzaN8VWoYYEA0w195ibR0IH0xXmXquSaJLqiuzBwFNigSLkd57euPMm/QfyJx8xiP5e3+WA9OyuYJV/PZ0ItFPmBAg3J09RsAdsWUqCKRFStJH3kX+bWv37Y8w/aW21t9T3jocfGux3djt1J6++A9UKkVaYR2bU4uy6RG0ggG/wiNt72xVRIKLreoGEyqqGGqSOUtEj1gY8xFc252+vrH4sWKtc3RariN11XsO39b4D1GnVpqSBVrggC6pHruGvcdJ+WBSlVqgFA1WQRJLspHxAWAIEL3PcbYzeSzGYUrKvAWny63AYRcHlMdjY9e+CK/FqvNPmbfCtflmANvJmevxb4DQ1axpZooXafIVSNINg7lR7D+tsUZbMVKjFagVYAI0DVN+2kW36m/vOMxwWvWLs7iuZUKCHPKQSQDJnTBBj1+mhyOZqamOivYgqWYEC7SI1bRp/oDAGVKbKoYKzAxso6Eev/brhflMir55FjlKzYgWNSSQSI2/rrgHj+YztZtCBvKCgActybmQTe4G/bFXD8tUQrqRydgzado2ADECCJ3wHqWVzGVpqtPzT9nPKziJuSDAA3Yix6YWeLM/TdEp0SpWZJUzEbfWT9MYmqrHWzKVFzq32gyYB9/limhmZLTXEdIE/qPbbAMqpZInl3E7YsGdKsYvdt/ZInr3wsGZTY1z0tpX/wCHXFWb4hSWAa51HtTE7/wdp3wGhzT8hqGCFZBZt9QMTDYkeFAIIb7x2QzMP0MnoOnyxjB4rLIV0NonbUsNAgah5ZFukYEPFVbemT7Mo/SnP54DRcQyumitTWW1RYjuLX67HCRaokfn7QMFU+HPVCtSSNQkSS29twN5i2B8xlFWoU1aWC3VgZDadUDTIIiDMjeOlwdZvMAxKkEd/wCXzx9X7aT857he39e+B8tqy9bUTAiZq09KgSG31EEmI+ZwbxfxJqpaWowGgggAGJUrqsGAmPe+8WBflajEABWJgCwJ6T2/qDi2tlqg0/Zm57T90DtbrY9xiXh7xW2XUhKPmamBPOynlQi0Kx+/+XqYYUfF7FkRcoZdxpBzVYEnQixqZZuApknv3MgC71I0mmw/wt79sNPDcplzKkHXViV//lS079zOIP44q+ZUmgoamTrHnVGiC2qF2MSTy7QLi0F5PxNVZBNGioIJQVM9VpMynlJuCT8H3iIg9ycBm6oqFnhXABYABY6wbCRiKcSzCDSKrLEiJiL49Dy+YDiqabo5YZgqFr6tRNbUo0zpXVPzFvUZB+EZsmf2Jr3OlDE9YgxgMSfJFJi/m+ZbQV0wNS6l1g3I7wRimhmdMqalQWNlEXFz9/0/IYtKnS4EWC6ZC9t77jEamYqqCNTAamA5VFgpYdO4wDThnhLN5ykK1MF6ZYwxIEhSyn32j5HBX/024h0RTEbVAdpBwLwtwxAd+izLRcirq632U9vS9zHyjimdRglSyHzSzDUDClNCyRY2JsR8gpf/AGd58bqoJAMGoB3Hf54hT8B54mNKjb/iDtf8/wCeHuW4O9ZZQ1QF06pcqJtKltLAGL6bHbpfAVKhNRgazxYAFpIPv1kfTALq/gXOqblPYOJ3BPQDeOvpiB8E5vaQP8aD1/F3vhumUqpTfUapbnKEBthtsukkx0J6Y+y+RYpTLFtUKSdZEE2N9tvlHrgFDeCs2N2X050jv+LvhpQ4DVoiKiI63jmQkfxdfnffpg5OCVC06qqjTzQWPqvadjeYv1i0OGeHK7q4as8SFVg3MpYlVmmSpNirb974COY4SaQc1KabiCaics3UAA3ABA6xHbFeVpuoV6gN05V1EtpBKmG1QO4A7+oGGyZSimnRVzFXlBLo5tBAH/EIIN7gkC3pizieTbMUlKVKlHdCmrzDO+rUSPisN7DtuAScTo6xrFapaBd3Xue4k3wFRdlHx1Our7RvXuf0wbV4S9NQalTUKemdelQZZpIqAtIIgaZDCbmMMq3CzUpeYryvLpFJUJGqRBJgaZKm9xffAIaD2J11fT7V/T17Y+KNIIaoQJn7V7+17WxosnkKCAsalWsn3dPkjULdG0kH9Y64lSydGSfNqUyNqdZUIPUEsEIAjsxv2wGdpUKuxNb4gCddQwNjaT74Op5FKZ0xv1Icz/5hP5DGhzVWqJqvVpGnRSxsOUSdJBiYsBqPU9zhPXpqKctULlSLiJHWAdZHYWJ7b2wAGdCqRp09rU5E3tdNx6SN8UcQ4SOVq1F1FSSreWwJEC6nTfcel8bCtWytSmKSQugiFLksjFyQeZwWBDETNwXi4jA/h4Vsqyla9HTmShSm9Ko7DSWkIqNO5aTe/XAY/wDsiiqhgtbR30tBPuVtHv0x2jkqRNlrOJM6YsL7yPb6fPDnjPAa9KoHRkUM5ILSgJOk8uqZ0iZJAIjsAcOPDeYZx5itTd0Q0ywUNPKtSTUDgEaiL9RYx0AXgPGEXLFaTGoimQGXU0XMFUWwBAN9RgxPUA5ziaVUKeRRFcH955dPmAlrwFC8vVWXa9hGPuO+GadJKKnMIthVuFsbrcairGJvM7kTiOWybEhxmYg6m8pfKDPy3LKC11AB36G22AJ4RxOtUSSyEIZl1ULK3+IamN4+UXMyCaubdpXysvXZRzItNOgBBWZ1AnULDlgzESaeG+ZSzDZlyKlM6y6ipUDHUipYlN1UT7iQR0YZWoHBqUAW1NqimoLAl5YAa4UW6AWExgFlDiCJoAomnoMMy0yoLCnUBBGkEkkwZW89sVZrLUqrnVJVi07j4kpydW95Mg/TGjpcRpUSuqn8TuaulBJYk6SbgsdJvKzyjoZxPMPRZqhorS85kqGmtRQnMEohdRgQJUk32DYDE1uOZWWBBmGTUaaSAQwJBFPUTzdW6DC2jTpNpWjVLVCCeZNN/SCTt0j540XD/CtKo7/tFE0DJBisjDUebbVyAjYDuItMW0/A6LXUU6oQaWOq82bQQQQ479rYDPjhVUgXSGAu4IGxmdaR1/LDjL8FUrLLS1EkmatI3JJ+68Yff7s1KcCnVO3vPTuCPpif9mVxbzKXzVpwFFTh+WRqgetqgiJqhmYxBD9G2EncaQML+NcMynloyldRaCFTWJNzsp6W5Zn6nA3EM2oAFbKUmdi8MaaqZUKw5jMWJiFMlTvhfRzLKSophgWKhQzqRB02Yk0ybbaFG2Ad8O4ABSaqBDTAmnUpkg8sSU0Ez94WH54OzPA3K0/I0iq+rWHeASSICncM/YtuYki+KqWXpJTLOVasZVdR1qD/AA6QG2m6kztthLw+gtItVoMZWdLLQqKB+EiFE2/1wDvLcAzaEU6h0KIbShpsDG4LaPMKxAKFtLAsLYsTLhNUFkXSwCqrHmJGljvGlRsLSSI2hbm+C+Y+sAlqgZ0ZtZqTpV95D0hzgaSRFx6BTReoXArpUVAj6g4csYUjqdTtJAAnpNokBoKuSzKAVHzmmkxgfZ0S8wWAZFQkWBBJjpEdaqOTo0zqDtU1CACKzAC4Ma2aJMqf88c4VSWsrCiXNOkP+MSCCzJIB1GY1DeIEDDXKcNASHp1S1QUwVLxp6ONaEGJIsG+6CSQIIB1MguVNMNSRlOmJdjzVDAAGogKNJO2974X0uAr5q1QVNQTqYgM0mBIMAWFvh6jtdxx8rmeRHY0wFC1aGpQQNQIYk6SPj9Zg9BijJ+EadJ2Za1Iu6gNrLGAJIjUpIa/fYCIwAebqU2ZxUA5AzFixEfAJYFgOqgEzbrbFnCKL1V1JXhBbUNBGxgAgNcERP1wz4DlhVq1aTtqQW0wRqAkalkkFZA6DcH0wlziUadR1p0nQTyr5NXVZFBkeWoEQLAm0X3AB1l+DGo32VbUx5SQrapEn4tIQzAEmLSPTA+d8P1h9+iz8xEtz6tLA/AZ3gmx69sL8pmqlNWMuaepSCBqaQQYKMQSpAIO4k77YpfhtEgkeZLrpZmLVJBIYjStQsASFEKALbb4Bgjk6VZjrdgXBGmmWiAQ9QTpAgCJ26nYPibJTYK5pLylT5TU4bUPxtOgmTOlST6YsydCwNDL09PwxVqVKZmwH2bTaP12wz4dlEFSgauWy1KkzEMFJKxpcgydIA1ARa/rOAVcJ4NWzBZsu50IYYuxs2qm2kAgjTo1DUBPMMMc54XzR1EKhcqAatV/MgCGIYOZKgyIJjY9L7KsuXo0n1BFkMzeWGkwsyAssTpHSTbGe8QZaclUNBy5ZdqjESjRPKYM6TYEXOAz+VzdNBorVaddgTErpUXidSswgiektIEXOA8pSC5halE0aTorLpYqykQ8HltAuLnftBhhkM82up5ZCoCsO2XY6gWbUJKCIAmOsi4kwDWzVQVK7LTR6bSBVUqpKEITKACweb2sPmQM4nn2zFKmBDuIgUq0gEkknSsFFa4mGECQQQWwfkKuWYLrUiowCs0WP3iW7mYBO5hbkARn+CGlUPl+SGqbrqdS8LNwNcADVuzC52wd+2Cn5nmUAxLsUatCFVEAoTTc6tJYQ251RGAHzro3lioiCQATRqBmpsOjK+lXBnpBHY4+z2ZXIIGIdlcEqKgpgg7EQrMbwN9oHzsINUDRTTyT8Rp1KxK/NVEXOzH1k7GvjnhfyxUzLU8xpnZ+7ED74BuSSSOpJt0C/hfEaWYp/a6I3UosRa0CRfpNuvqMB5ek7U1SSGWqFRKZ005Zjc6VlQZYtKkbk74W080gjSCp3AJAIgxMdBvuT+mLxxRUJmoFIYaiGI0xyRbcAXO59jAwGgyGVrUWalWqU9BC1Axr1CEkvrE+XBIAtYRHrIJy6MivFTL+SoYIprPSYBlUbsoWoCb3AgxucLOLeFaqKaz1qdRlInRWY7kLZWpzAH961zhNTpuRTqKKZCPy1QzB7xqYQ3lhYMbSbjpOAc1aCK6MlXLuXuSftVJVgqiSEGoBjDGbCwxKgWSKaVUIEAqNMCJny+ViqxHKSY29SFns25pzYrbUKajtMqWj2/7YN8OcDDuBTqCepZyTJGoyBTEGBtM7YBhwDjNQM/7TW5EUgDyzd5Vl5h002H8RnoBoDx+n91SR0Nh+px5hwTj3natVLdYJaoxGlwu4A3gWMzvthzS81VAQIV6fa1j9JqzHb0wBnhfh713qJUpGitOkzgKpXURAKGeWObYetx0nmKFVNMrSWmbMNKySCj7j7piIjdATY4p/3oanUb42YBlDNWZ+Vm1W1TpmF2vYTfCziFVa9UVa5zK0tOkCi4K6wdQ1Eg6RcX0QYgnoQevVQDTSYrJJJLESL2gEzvtthVxWui0yWcrNpQlTN+29h1m8dMJm4T2zNcR0Z2P5x+eBM3w+pTzK5dmrPVMaQXgmVJtzEAxO+/YYDR0OIMbrVJUjb7Mwdpuursb9xHrfw79p81Q2ZJoFpZWVGJF9RAZCVMmOgEjsRhHRbSzJW0ionM+rcSVUSAPi9oNpm5i7NcS0G8jlZm0w1yGI2+GLX/TfAaTzcpRqNUVkDVfuCCNySRO5HMb2hQOwxSc/my8U9KoSdJcE2Am+moo264y2S4kWJKCnT3LFiLjlJPwwAGPUz6m8n0s2+tksr2MRvci2/wDoWjAHU6601alUNDnldFMuFgggxJBCm9+5nrgWhnQjBHCMmg2KKogCCsACBEWHQ9IIwl4jqL6kRgykiFQ30sRdYMWsB1kjYHDBMizaCw0pEwAYE7Tab3MWi/awEpxSoE10fL+InnDaZJvJVgwM+tzFhOL8rxrNNWSlXywOo3Ks2lQZki7AwOaNU7A3xIUhvSp8xuCszMWm0wfSYPTu0/sRv2f9or1CoV4IgQo0gAksD1OmIjb0wFlXhZNFzWrSxXTTWi8OnK1n5yJn7yzHpGM7kstmgg8ytUEDbRTJEEidZkNYCSb3+eCatTIwobNi0/FUS/Qzy4Ny1ejV5aVZai7tDoIiIvsJJAvYkj3wB+WKUcqHcVKjSSSV5vicL8IgQI2HRTvBOfPiqowYCDE31OD8UkRBvNu1sOctXWkK1N2ptTulmBVxA6GYt1Gx39c1UzSU1+yC0qZ1AK0iDuWmSRaesTa0xgD18UupBalULMoX4wdQJJA2UC/WQIF+uHdLiK1jodUL83LrDbexO5kf54Q8JzlKoymrS1qLm8Ewfu+ogdRsfTAuRatRYUsu+kaSzABYD3DXdGiwA+HoMA/4hTqFQtGjLMYKxbre4BtE/l7B5rhOaoqXanpWLkEMQJAJIUm1ye/W18Z7iPE84yakr5g6xyldSjYTOiCDBEAqt/fDinxfMtRAGZcO1OVVYpgsQQNkAu3sMBOpwyqzF6ddqUjb1IMWCnYwYJ7DrgwvqqMatzRRVVTJWo1zqI1DoQYYjoQMY2hxzMPUo0g1M1HZQWU+YAG0hZKuYYEtInttJkzN0s1Rcv8AY1Sw5dgxGrSAYNj1AJPxeowG58PcWbJ5dkUpWqNW1gfulAYIsQWY2IMXEyLi5x3i/jRa1I0qlMKS6zzSFFouB8Uwevz2xlqWWqVk5PKJsJLaIYkCLte8XB6+l5Z3w+5Ch6tFAhnWWLGe07W2wBCeETWpl0qqQWYiKUzJJC3ZTYHTEEXOFed4TKGm9dGezh1pxBhbNDwegiI2NicPeCOmXRz5ik2CsjatRINzc7bQSCI3vJrpZVXgABr2MxHTafnJNr3vgAqHDyFBqVdUjv5Y/wAOggg/MjCDMADzDTmFMtN4N4Mncm9h/IYb5tzTQ1GcaqazoBuZAiBEQep6X2jDTLcNXymh2CVgGYqKahxeJUIFaxtPrgEmSzFdtGmmyqFIDaTeY/uGBMGB0BN7YYcMztZXJptTDzyEqsARqYxO8FjvFvoQaVZDrQtU0ldIIXURIN7yx5j0B5Yk2wPmuOOrNppvI2sd2ECBBiZ9u/qAeYRMyumiqUirAQCFgL0YKBETG1oPphbxHOClUKMySsC4cmIESQImIxraaNWYCFXSpYlEUspZSJu0fFFjG0yDBwk4l4YFSoXqVKhcxqJ8oGQANg4HTpgFKLnWY6arMWMkSSZP4hp37z/LGpoZZjQNLXNUBWIY2MlGudpswjpI2BGAOFZ5glRnVBuQ9MfELyT1JXYHlHvvizhniAlQuqCIPSOogySJ9d7+uAN4LwmujI+pKcGSSymYMiwJ39/mOlec8SulRlr5dyA0eYgFQGI5yGjQSoE8209sG5/jTLQdhyMoO66tgbgBiLQRzR90dbhZfMVAG0kkVVp6iVm5WSfTcn54BTxVsoaLOlJtTiWcq3M56ySrf3vwtr66ThZk6iVVZIVmBBUQSWsN3gwBuRIAkixuX/izI16tPRRDklgGQAcwF5LGCNJIFt5PbAvAvCz0w+qoqu40knUFXcG0DUZkWuOhEzgI8Fy4FfSaJpqAdmMatO8NI2C32vJ9NFxapWWjKZYQoBFSVC6T95l1QVk6dVoM2jAnAcnTpBQ9VCVlbTNo3Ec8AE8wG4tJw0q8WypU02zdOopGk01caT2BBOkiekXtbAY+h4yZabA0qZYxP2hlhfc+XEf64qPierVRgiin5e4B1TqtPwAQLAyY2xuc54do1BUGZpEcoqhlgNLFlYzE6jpQkHcaZkyFTZbwNlixVa7gFQWRSDKkWncXjt7T1ARqxpMpHl1XaNCl0WTyjZmOrUIPKLsPXEeNcQaQa3DQijlU1aopJa4iQASQJ9R0xoavC5NKorGo6mfMAJkCZ0wNCNJ+ICYEA2GD6HjPJZWpUALEqBTgq86g7+YdRWFBkGASIUDtgMlx3L5On5b0vJqVX5So06bIQNKq35mZ+mGHg3g1Grl6vmIDTFS1NlBTVpQhrC7QSu+3TrjZr4+4WWJ/aaUnfUlQbX/B3v8A0MEcddC55S/JOmDeNX3YuZnpOAzRyeTNNqVF8tTueUMNKtA3EjeL7bYzPDeF+catMtTNShBU6l8tgSRyi4kQT7aTN4G88O8VWplWGYpiiRPJGmBM2DwDy+uM54rpUtBrZeqy62RHZBo5ZbR8Kra5vAJkSehBbl8zk1RWTNJrJPmCrCmRblE8hBHZpGxiDi1s5lp1DNURIkhdBJaCNtcqNt5j9F3hvhaVqIqVVXWWYaoMmLagZF5m+9hif9g0VqNycoZlgtII8pm3IkENF5tbAXHitMWXMqzEwFmAQWtdZJMRaJ98F5nLICorFUe5+7eI/GoJ3BjvikcCy4BC0tLRp1Fi0W07agB9Pzvg7KcLbLUcuatYMCCilaZKmYhWgEoeUXFpDd7hbxbKmlQc0kgltUlTZjBYrA5Sd9ws364zaZssjFEJY2IudUt02EQCN7Wudxpf7SekGVKpLTdQ2kbzpNySLneTBG2+Fv8AaQqgMySRaSSYPxECbxYE3GwJ9AS57MNFESwQlgZOnmAkrymItsb7SbCLeC0aVMmoUTUYMPSQ6TNuZhYTNiRsJMWxpaHFKoDUxzKQBGoANa4ibiIudgB0xj+NZKs2ZINOoqvtrnSLGF1dBbTf3wDZc4JZWmZMgQFEAEmFtBkdenpiWXrI5ICRN2jYbESCZ3kwNo62wLk8tUErWIUgggErIJUTcEgHeZ6qbwb202QNyiSPiJZiI6CCbEEW2iffAfZquVE6ZsI5Ymet7GNXWOvc4t4NnVYAqRpiABqAXaNK6hb0gDpaRgRGpuzgM2kLzoFNrTsY9ovuu2DaXhc0x5jEUtROklSAdpWCQoj4hbr7wFNDjckUmVlqRY018zUoE7DURa8EGBJnFycWVGK1K8KywUqU9J6wBdQBcnab79MMPD/BFy+bXNM7GAeUCd10gzLEjSZ+RFtsbfLcco1RyVBUEkQHDQR0jv6YDE8Z/ZBlKoy1XXqpGmgLlmupADc8b++4xleF5IvSVi0m++roSO3SIw/zhqVa1fTTKaW3UNcCY0gTJIEmCMJ69CqWMq4PbyC3/q64D6vlKjVFCNpQkggXkNbbZoE2n9Lqsgr+YhTLs3OCCdUGDMFo0AHqb9cOuD09dWotMwQZABGm5JB2OxEx1tIPTS/7rZWmQXDmoIPI/JMEDkIhCOw2A6b4CNHMBNwJJM6Sd5Nh6bWgbe8XHNGfgI9Z/o4uzNPVC0qZ0yAFCrNyOtoA332HsMV8Uyf7PTNSqwRRufiNyBtNzfATTO6YgkfM4R8T4V+012dqgQaeUnU0GDfRqUEyep7e2InxBTMrRL1WggBabST926q2mYPW0ze0Xik4YXUEiy6QT33JEm/4SMAXmPD/AJBQjMM0gsApWACbTIJnawaP1NecojllS51AibXW+roDH6x74rzQdSA7vciVBCHufhCnBOdoqHFLywQyq5YhgTBqBlJ1CQQFkHub3wGj49xinIC80iJHS6t8zy/L3wsfNBoLAGNrC35YjWyicp0MkH4dYJjS0RdgenttjlWFuZPYbz/lgFfHvE65c6Vp+bV06tJaISQJLQeskD+6fSVmRqUnr1jrKF6NN20m9NqpR2QGIaJiY6+mNblq9I0qLVqLS9QqwVlbSdkUksoIJM6uhjA+WoZGqhqDKKxIC6rGCoiGJILRbt+eAoyPh4OqkZt9hJbodI2kwSDaNr+kY1PE6q1qkUydSjSDvOkb7zvaeuEtLOkUlp/ZsRZQgCqB05dVgLbEm3raVbNMbqzgwQJbmHp/3nbATFFuYlgui5+W9hv/ADwmzmf0yWZg0MCKmlAbQQSAdu+G/DalCtqNVqwZHvErJvBuBIUiQQTfuRajheYyi5eKeWSm7AMHIAmQpD3kj1TVa42MYBFwbjhpqxBVyxJMaswB0Gk6WItbSAByg74cUuMuSFFB+YiS1CmovYkhwrRHpPocFrVWBVhwrCG6i1iE59PQwdImPXEc7xXLpQas9OoaZB+GoqEkgkASy6dosxPYYBfXyxFV6kiW6ICRuTf13NgPiwDW4+qgLUOlEhgtSmSCCSLgcxEmDYWnbEuFcUqVqSOWJcqqtAgagBMAW64jmcolQ6qia+8yZEjofW/0wCejROYWVdSAxujaiBeB3W33SL6d7xg48HRlILOpO5j23BAEW2uO0HGW8QZH9nr6qXKrCabDp+JfkfyK433g/hBzmVWqMyCJ0sjUpKOsSNQqgwbNe5DDbAI/2WrSYNJcRBiDYAidJ23+6GgncCcFNxHzQGiWQbBiuxAJu21toG5vO7HO+GKil2bNISr6TrXQANKspRQxGoFutzO9gMJX8MVggqgtUJXmUo+oGAIiSWGr7wO0HY2BHxeo7M1UjTp5d4IMwCeUEwSN/aYjEsjXqABSoqhobqbiwsBJM/pbpgkcPapUARfs3AR5YkGw0C0kGYAJsbGDGONkyhkjSscqbQQkmZAIWdR26dJAwBuSqFnJUCmYBBtNlVRJsZHS52wZm6mZNCo752pFGWVAlKBGoAzE23m5gHuMJ+Ep5TO76QJJLM8DmIERsLkmT32M4NpZLJiofPQ6YPPFjLhgC6zpbdZZdJn4sAu4HxioXQPUrFGLcoKgMwUuosAbtAsRvuMPst4ooGpUptWlZUK5V0mEWOUyVIMqb3InYjBeQrU6YAoUlePvU1DkdirBOQR0P164p43NQoMxRQs8gM8E2AHQyDJFpA2tgB+K+IBoJy96k3BvYAkjT96IkxEROA6XjtgLoZ6xUIH0jGb4jxIltIBTTHK6qHkLHNYGYgXvthc73MbTgPWqVJAwfSqsbBoAP1t3wUpAbmBImPrf1t/XQ4qfIIFdkUqzOQWBMncgXkdJNtjvbEct4t4fRYrUqM1QSrHy6m6kqRIS9xgJDitVHPlUiwjllfhN5JFhHzJvsLzk/EnF809Sn+05VjTWGdUFQKwKmAW02iZP5Y2Z/wBovDujPJ706n813xLMeJaWZolqLMlEFg5cMCwgSATsoBkkCbEWwGT4fxPMhTNCjl6SI0GoVWWWNJKjSfjKAtAF+5wZ4Qy+Zr6nOYakB5DN5RCsUr7RykHr8Ux63xpcvlKEJK0dTjnaZEiAjT5EFT0k2tBi4lnskMupelVXQAhOimYOg8o/ew2m+le8AQcANX4JUp1WWlU1FFltb89TUFNh1A1X6WF9sVrRLGk9QLbWNJcdGYCJ3NpgTEnthvw/LKwatWppV1AEF4uYFlDu8kEWYBbRE74Xrm6dM66VHytRuAXgTpBA0sIHKohQBCi1sAJnK4KhYLcwMECABYfO/wDW2C1aVsNx8oj3n8sRq8SeoIMbzu5sD11OZvH5Yqp1CABCmIHrgBeIZWi1M0q1RVUxI80KbEEdbCwwn8E8fq0KjZaiKLq7OR5htIB2YSDIUXKtEW3uTxfwzTzNTzGLI5ENp080bE2NwLT2jtjnBvCnkZinWWo7+WSwTRJNiIEGSeoAF4jrgG2U4lmMxWqa6qU2oHQaalGDAkMX+FSpMFQSNvmC74lWpux0lDMTZulrEIP0x5Vx7P1Keeq1Fd0NQIz7A8y03ZSJIBBJG9iCJwNw/wATVkqhw5qLcFXOodzAuAekwY7YD1U0KTE6NVxHI1VTN+tp9jb6YWZ/gOWcs9QVNTNJKu9oBFlJMewHykDB1Hj2T/Z1rNVqbAstOgkoSBYkU95tPXANTxnl2qClSGYJbUANdRWZubSNApTcQTBBmbGJICZLgeWrEUg7lSVNQeYTeJiJ0giTBiYGMr4zp1Edaeg+TEJIiYJuIckMCxn4TBWQBGNvwqmrPXYI9M6SWkzD00VGA2afcA2M4nT4Nls3TqUy9RWXMu4dh1bSmmSACtgAtiABBNywebZGseZBUdGkBAGIWVBY6gIN4nDnhtVUWKup3O7a2N7i0naIEe/zb5zwTWyaPUq1EdQyAMFKyGcAlr2JLAXkW9iM8GBtKz7j/PAHcRelXpmnDDYgli0ECAQpaOvSJE7Ti/wRxEcPerrLVEcfCpKwwMaoMgyJF56YVIs46afpgPS+FeMcqELViwZ2LECk1oOkSQCuyrscWt/tD4cjKkVZMBYpmLmAN++F3+znPLTpFaiND1R5bBC12hWuAdCgqpJMC+NjWq5V2WoxoMwjS8oxEGRBkxB7YDyHxPnFbM1atBK6UzZgVI0s2mYAJAlpaZBvbpLrhtOjV1rUpudR0gqUW+lhAOluaB6QZ3F8JvFGVzNPO1szTVqtKrVDQhJ2ZSupSOa6yBtO/rKvUrOq1EWmpUwTpQyIhhJmViGiwgn5AJ42WnRQ0Vp1NTgMr2KEKy6hqDXIt06jvjM8HeziKhEC1Mwd++loHsL2nHo7ZinmaQp5miG2KkEm8AMFk652+9Ikg+tGb4Hl8rSq5ilS56dMsA/Mp07EiQyybSpwBfhOmDkwqioilnsWXWOeTBNOBJH4bgnvODa9MNUprouIVSQB8NtROkST+KN8KOE8Z8+nqVVF+ZVgBTex1d7wZMwPUA6gxiBIJkLIUqAdwRFj0JHfAaTNZc31qr9D5io0j3iYv2xn6vgPIuS2gLP3VqVFA9gGgfLB+S4i2rRVYX/CCIO4B5jInYyenSMMBm07D6nAY2tm/JWu5BI1MzadzcASY6DSJ9Fx53xo6qmuI8wCoRvduYx6SZx+gON+GaVPI5miKkNX/wCI4BIMqQABEqImPc484Hg2m6qaivKgLyOACBMbrMxaetsB5wceqeDskXyVCU10xIYDqCakg3FpJPynpin/AHKy5BGios/e1yf0j8sG5PINQpLRGYamnQqIqXN5aCsXI+Gdr2wGi41lGKr5NBjU0G9NUUIIIQ3BKhIEBPxSJuQvoZVlSKrFtLTpBXmPTVpXmPv/AK4sBZVp0FdmZ20rLSx6lmO7aRcsbwoFybu6+RQAAKLAAHb/ACBwGbz3EYADsiAWHzJbck33P198L2zdNt3JN4grE9CbzaZ/yxp81wZGKm8gyP6/1xXW4Ot4InsaYYHb++DNrH8sBg+O8fqZdkVAjygJBVgVknTEOQQQD7RfcYAXxhXP/BpxMbtP641fD+M5GkiUBQrBU+zDeUrCVIuzBiDJM6gIMnDHh/CcrWU1UpiGLE/ZsDqBIYkIo6jv69cBhh4yqDein/mP+RxrP9nfFqmaeoRSFMUtGzTOtoP3REKGnfcYb1PB2VPxU5PcKenuZPbDPwzkKOWWs1MaFEqQRtp1SYG3X1OA8j4PWZOJVYiDmMwhnqGLwPbVoxn+J5l6lepUcAMWOoDYEckD0tGPUeI5Zamb1EEjSGQncEM5ER1Ej/UYGzfgtcwAalR1dFVNRUc38RPUDsbQcAm8OcZKZJ6IA56mvUCdVgggWi2n6HGg8D53TmlZ50DXLkGAdHXoD09z64Gy/gqnRXScwaijUW0KFMw2kDUxC3C3v1thNRzDU69Q0Gc0xIAbTDQVEkajAgzIvf5YDc5DMqBXUlZevWqJJK2c2kkQsjmubdjhfmMhSqqwpnyXYyCRqGqSTpJmQx1WBLQxgC2FGb4uENMusK4DAgmZ5gQZAgAiLdxY4JXi1bQhWmoV6gTnGmo1xJgRy3W5N52sDgEHHOPVufLVKaJMTpfVswYQQSLxj1DwvwjL/stBnA1tRpsZaN0VjG0b4yXjXhTZpaf2n2iubMJs3QGYtp2+pnBOR8S1KNOhRerRpigFWogc6mXy9O0k2JU8sCQBtgNHn8nk0FWo6StKiHIDmTJqACx3lY+d8VeDctls3lxUqUFW5UHU0MLXEwbGVn0PqMJuL8ReplS48tkqJSUBn0uWTU6C5iWdio6GVPW1nAuICrlFJreVUSR5Qa7EWVVJkFXIMW3m+5wFVLIVVJNGqE0s+kTBTmZSJ7x0Mm+IUUzCwCEKiwANo2sbemGGVD0yQaLAy2oO4BJLaiTAO8z2ggjvi2vWB3EGRA1GD0uQBH+k4AOkrAXIDNcxJ+W8Xv0wky3G62vUmk6TpdSoAlCxJUmN1DArJPKCAdJBaZjMmCijnCnQzkEaotJBkj198KcrQztKk1OnUoKzVPNNQBiymS0oICg6nqBgQZVgBYWBtS40jv8AaJRp67DRVDLqOkqNRAIFjPLYE2tjD+MuFJSPn05XWdDAtq1SDPNA6AArHraIwy/suplymqt5qiosKASBMrzB3PIATESZAkbnCTxF4dCGm+XFRhWd1bV5YAeRpA0sYUyQC56HALOE556TakOmbEnaDIhvTrHphtT8U5ijmkc1Q6I/MqrpV1urCIG6zf27YzlAHWPRukHY9xbpvgnioPnPqudRwH6B161VgxKsoZTe4IkHtiQf3+mMt/so4stfKtRqPD5cgC4Eo06dx0OpfQae+NqHpf8A7P8A1LgMxxCtUr1C1SSAbDoPbBlHlEW9zbA3Ec9pY7L0vc/IDbFGWKvchn9Tt9MB3O5kkxTKgH4nJsPbufQX2tfClSNDV6tRigttdjIEC8b+vQ40nBmFSv5QVRTBBdi3MNMPo0xbVKEydo3nAXHKKVMytGkQKOX02XpUOozvcifeS2xg4DK5hKtRzU5EYEQrGqNMEFVXRTIP94tuZsMX8M4zxBjyVFJLQaWYpkFOshlCsyxJDHcDqRdLTyVVq9alSXSFYkIhKgAHSbaiJ2kTvjQ8M4I/7PRr0gPOCSWsDUjdXOmTIEAk2IXAG5XxNnRpNTJo/QmlVAvC/dOr8Q6/PFieMFdjS8jMU6jWXUiwTE76+nXaL7dKeEZ5XGoTAJBGxUjy5BHRhp2+kiDjnBuGpQqVSiQSL3JmA3fbc2v0wCHMcBeVIDiIMsZBY8xAKgqIJ077DvhpSpGjR/emnTE/EGgaibf/AHECS0A6Pzw5zmimXckKTYyxgxIHLMahsCBMD0sqz9OoHQvSpRplfMTU4YtdtJJKWKiCB0wD984wDOxAQSxZ3KKoN1DE1wBuIsMIa3jbK06eg1HqHW7FaMkNqNvtGYqbdJb3sMPcvTNTL1KVVmZKlJg6zpBkRv0ifQzHfHn3FvAVamT5XP10tyMB0gk6W95HtgNbleNUayCrRXcRzXKkTI0yQDJuTIIjpGI1M4zkar9ANhG9hjz7J1q+ReatKoqEw4ZSAfVW+Ekeh9PXGzpNrUOvwkSO8EagT2/q2AYLmxpanURKif3lBAmIidz+X5Rj+NcINEvURSEmSo06QAv4TuAbkbXtEDGkSkJUgySRBJ9RJE+k7DEuJ1iiqZiW9CIJAuPwhSdv9cAvyI+zqAA1S1NV1EGDKBiRIsw+G5Ycv3cH8VLZmoVdWOmykrssh9QnYzG2iwAbVYY4eIpEBzEagFEEiDYxfcX2kjrEYJTOElgo/DJGn73QkEkkTqP8QwHeLI+hjlxTD/d3VR1soUjfoRfvjK5PP8Qp0zTWgIYsWJCvM6Z1aiT90bkfnja0qIImL7Gw/wA8QqAqeZrWAHqZO++wH9HAZmslZlqoQBLKaW40kFnHTQok7kgSOpiAuF8GZnSvT5OYFlXzDAA5wHC3G8AODp0kzI07nNcHrV6X2LJTcbMUSp6/C0gz/W2CeH8NajBXTJjUsQhMgzoWADP6DADJnOWPLCAEmxAAiBy3O4uT1tgzgWbo5o6aNSlUIEteSB64E8SNrRiKoy1QCztpNOdgrSOUGdxtY3uD49wPO1crmFejUCVFJTUDKweUzE6162kGARNsB6rSp1Fr1aNZFR1INODIZDJUgkAyIYER90kSMX1KZm8+l+v8x+uPOvEHEM9XUvWqVGlueAqTyjQISJA5on59MK8pl80wGhq0bCHYDoO9umA9dytMPC23+vcTc/18jlPGHhYIgNFwH1RodiDGpmGgkGGB35gSFtMGco3Ds2Llqgi8+af/AJY0fh3hpFWpTrs1Ww5tRJWQbpq/XAZTO5CpQqypEiWBpEkKJK3P3e3z3MgkCtVZ2JdmZibsxJJ9ybnG2474eUMoosxZ6mmykGNDWJmWsp2gGeuMimWdl1LTYr3VSRtO9+nXAfZHhtWtanRap6hSQPc7D5ntjQJ4Yrxesin8I8wx+WO8I4nmcsIdH8oEgBhDCDfSSOk9bbwRj0RKqEAgiCARAJ3E7rb6WwD/ADFAFrgfQYGq6oOlZMGJsCbwDawnsMGV/i+v8sdTrgMR4No5jKPWavSNSoWqOCDIYmmoHN0BIjpA6RGKOA5fNUhUZ111GqEklhLEnV+K25gSY2xuR1/rrhb1Pz/ngMf4G89M5XFaiRUKairED4mUkgmzCbWnr2OHOTr5in9iaRUU1EMHBDatZIiOgiZIMnbBb/F/XdMF0Nh/XbAK6mXqc7wqgnUxJPUN/d/h/PEQx1MxbTqMkifXcgE/TB2e/df4l/UYCrfD8x+uAoXLqzjWzEdSALx/Ey77Wvfbt0VEpA8qLTAuSvKPYnlnexn0w+4J+5zn8Kfq2PPfF375PY4D0Ph6GoHFELUECGQ2HWVkjUCLRGOUa821aosDeI9Ow9rdt8YHwb+8b3P/ACnHodf4l/8ACp/ywF1B1I/u+o6bmT9flhHXyYiYW5MR09ot7EY0WT+Ffl/LEKm5/wDCpf8AtDAYPMZdg1yROmSbEdjtBHQ/xXItgylwmmzanqNI5bibeygxcRv1NzsHuZ+Nvb/qOB/C37ofP/nGAUZrgNJiCkLpmBqcbwetwAbbRB7Y7luDCio0ISFbWxVjqMnmsAdRgD3jGnq/Cf4m/ni9vh+Q/TAZupl6VMlcu9Rk7tqBm8jmM+vzwJl6AUAiR1+hj2uAMGp8T/xfyXEV2H9dTgHL5CrTAYAx3Wbj19Ot8EZWsxF9+h/o40WS/dJ/Cv6DCCj8T+388Av47lBVpNTqA6XUgkbifYfPHnmU8LrQzCiq+tQU0s1MhJLaTrF5AkMCGGxkd/VMzt9MLqnxfP8AkcBnPEtEVGQ0lpmkCS4ozeSBJ5miAJ3GxxRl/DLiofLkUyIWYsdIJMm8lp9pG0DGmqdPf/qXBND96P4R/wAwwGeTg2ZMoaShRaYVtio6wbib+/fBHD+ClS2ogMx/8wECN5H173vjW1PgX/D/AMxxzMf8L+L+eA8v4nqTiGhXg0wrAMZuyjmn4rDT6AmepOHVSm7NqVy4eOa5vKi4kkj2iO9owg8Sf/manuP/AGVxpeHfD/hP/VgKK2TqCC+uRbXTY/QiZYD1GIU0UC5B92dT8xO+NFR/dD+E/risYD//2Q=="/>
          <p:cNvSpPr>
            <a:spLocks noChangeAspect="1" noChangeArrowheads="1"/>
          </p:cNvSpPr>
          <p:nvPr/>
        </p:nvSpPr>
        <p:spPr bwMode="auto">
          <a:xfrm>
            <a:off x="155575" y="-2735263"/>
            <a:ext cx="7153275" cy="570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0" name="Picture 6" descr="http://autumnjenna.weebly.com/uploads/1/5/7/6/15764630/7725929_orig.jpeg"/>
          <p:cNvPicPr>
            <a:picLocks noChangeAspect="1" noChangeArrowheads="1"/>
          </p:cNvPicPr>
          <p:nvPr/>
        </p:nvPicPr>
        <p:blipFill>
          <a:blip r:embed="rId2" cstate="print"/>
          <a:srcRect/>
          <a:stretch>
            <a:fillRect/>
          </a:stretch>
        </p:blipFill>
        <p:spPr bwMode="auto">
          <a:xfrm>
            <a:off x="990600" y="457200"/>
            <a:ext cx="7153275" cy="57054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allisto.ggsrv.com/imgsrv/FastFetch/UBER2/00025294"/>
          <p:cNvPicPr>
            <a:picLocks noChangeAspect="1" noChangeArrowheads="1"/>
          </p:cNvPicPr>
          <p:nvPr/>
        </p:nvPicPr>
        <p:blipFill>
          <a:blip r:embed="rId2" cstate="print"/>
          <a:srcRect/>
          <a:stretch>
            <a:fillRect/>
          </a:stretch>
        </p:blipFill>
        <p:spPr bwMode="auto">
          <a:xfrm>
            <a:off x="762000" y="609600"/>
            <a:ext cx="7383160" cy="571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taliawaite.files.wordpress.com/2012/11/4364701.jpg"/>
          <p:cNvPicPr>
            <a:picLocks noChangeAspect="1" noChangeArrowheads="1"/>
          </p:cNvPicPr>
          <p:nvPr/>
        </p:nvPicPr>
        <p:blipFill>
          <a:blip r:embed="rId2" cstate="print"/>
          <a:srcRect/>
          <a:stretch>
            <a:fillRect/>
          </a:stretch>
        </p:blipFill>
        <p:spPr bwMode="auto">
          <a:xfrm>
            <a:off x="381000" y="381000"/>
            <a:ext cx="7696200" cy="61056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descr="http://media.tumblr.com/tumblr_m3m4czZbHW1qe6nze.jpg"/>
          <p:cNvSpPr>
            <a:spLocks noChangeAspect="1" noChangeArrowheads="1"/>
          </p:cNvSpPr>
          <p:nvPr/>
        </p:nvSpPr>
        <p:spPr bwMode="auto">
          <a:xfrm>
            <a:off x="155575" y="-1516063"/>
            <a:ext cx="476250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http://media.tumblr.com/tumblr_m3m4czZbHW1qe6nze.jpg"/>
          <p:cNvSpPr>
            <a:spLocks noChangeAspect="1" noChangeArrowheads="1"/>
          </p:cNvSpPr>
          <p:nvPr/>
        </p:nvSpPr>
        <p:spPr bwMode="auto">
          <a:xfrm>
            <a:off x="155575" y="-1516063"/>
            <a:ext cx="476250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http://media.tumblr.com/tumblr_m3m4czZbHW1qe6nze.jpg"/>
          <p:cNvSpPr>
            <a:spLocks noChangeAspect="1" noChangeArrowheads="1"/>
          </p:cNvSpPr>
          <p:nvPr/>
        </p:nvSpPr>
        <p:spPr bwMode="auto">
          <a:xfrm>
            <a:off x="155575" y="-1516063"/>
            <a:ext cx="476250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8" name="Picture 8" descr="http://lh3.googleusercontent.com/-y8pJZysWYsM/T31v4A2VVoI/AAAAAAAApZ4/FdhALo5C48Q/s0/hoover%252520newspaper%252520blanket.jpg"/>
          <p:cNvPicPr>
            <a:picLocks noChangeAspect="1" noChangeArrowheads="1"/>
          </p:cNvPicPr>
          <p:nvPr/>
        </p:nvPicPr>
        <p:blipFill>
          <a:blip r:embed="rId2" cstate="print"/>
          <a:srcRect/>
          <a:stretch>
            <a:fillRect/>
          </a:stretch>
        </p:blipFill>
        <p:spPr bwMode="auto">
          <a:xfrm>
            <a:off x="838200" y="914400"/>
            <a:ext cx="6531426" cy="4343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media1.shmoop.com/media/images/large/migrant-mother.jpeg"/>
          <p:cNvPicPr>
            <a:picLocks noChangeAspect="1" noChangeArrowheads="1"/>
          </p:cNvPicPr>
          <p:nvPr/>
        </p:nvPicPr>
        <p:blipFill>
          <a:blip r:embed="rId2" cstate="print"/>
          <a:srcRect/>
          <a:stretch>
            <a:fillRect/>
          </a:stretch>
        </p:blipFill>
        <p:spPr bwMode="auto">
          <a:xfrm>
            <a:off x="2133600" y="381000"/>
            <a:ext cx="4695825" cy="58959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blogs.baruch.cuny.edu/his1005spring2011/files/2011/03/b-w_living-1937-bread-lind-during-louisville-flood.jpg"/>
          <p:cNvPicPr>
            <a:picLocks noChangeAspect="1" noChangeArrowheads="1"/>
          </p:cNvPicPr>
          <p:nvPr/>
        </p:nvPicPr>
        <p:blipFill>
          <a:blip r:embed="rId2" cstate="print"/>
          <a:srcRect/>
          <a:stretch>
            <a:fillRect/>
          </a:stretch>
        </p:blipFill>
        <p:spPr bwMode="auto">
          <a:xfrm>
            <a:off x="1219200" y="914400"/>
            <a:ext cx="6096000"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November 2</a:t>
            </a:r>
            <a:r>
              <a:rPr lang="en-US" baseline="30000" dirty="0" smtClean="0"/>
              <a:t>nd</a:t>
            </a:r>
            <a:r>
              <a:rPr lang="en-US" dirty="0" smtClean="0"/>
              <a:t> </a:t>
            </a:r>
            <a:r>
              <a:rPr lang="en-US" dirty="0" err="1" smtClean="0"/>
              <a:t>Bellringer</a:t>
            </a:r>
            <a:r>
              <a:rPr lang="en-US" dirty="0" smtClean="0"/>
              <a:t> Part II</a:t>
            </a:r>
            <a:endParaRPr lang="en-US" dirty="0"/>
          </a:p>
        </p:txBody>
      </p:sp>
      <p:sp>
        <p:nvSpPr>
          <p:cNvPr id="3" name="Content Placeholder 2"/>
          <p:cNvSpPr>
            <a:spLocks noGrp="1"/>
          </p:cNvSpPr>
          <p:nvPr>
            <p:ph idx="1"/>
          </p:nvPr>
        </p:nvSpPr>
        <p:spPr>
          <a:xfrm>
            <a:off x="431042" y="1434698"/>
            <a:ext cx="8229600" cy="4876800"/>
          </a:xfrm>
        </p:spPr>
        <p:txBody>
          <a:bodyPr>
            <a:normAutofit/>
          </a:bodyPr>
          <a:lstStyle/>
          <a:p>
            <a:r>
              <a:rPr lang="en-US" dirty="0" smtClean="0"/>
              <a:t>Pick up a copy of the lyrics to the “Brother Can You Spare Me a Dime?” song from the front table.  Answer the following questions in the </a:t>
            </a:r>
            <a:r>
              <a:rPr lang="en-US" dirty="0" err="1" smtClean="0"/>
              <a:t>bellringer</a:t>
            </a:r>
            <a:r>
              <a:rPr lang="en-US" dirty="0" smtClean="0"/>
              <a:t> section of your notebook after you read the song lyrics:</a:t>
            </a:r>
          </a:p>
          <a:p>
            <a:pPr lvl="1"/>
            <a:r>
              <a:rPr lang="en-US" dirty="0" smtClean="0"/>
              <a:t>1) What do you think the author of this song is writing about?</a:t>
            </a:r>
          </a:p>
          <a:p>
            <a:pPr lvl="1"/>
            <a:r>
              <a:rPr lang="en-US" dirty="0" smtClean="0"/>
              <a:t>2) What is the tone/mood of the song?</a:t>
            </a:r>
          </a:p>
          <a:p>
            <a:pPr lvl="1"/>
            <a:r>
              <a:rPr lang="en-US" dirty="0" smtClean="0"/>
              <a:t>3) What had Al done for his country?</a:t>
            </a:r>
          </a:p>
          <a:p>
            <a:pPr marL="448056" lvl="1" indent="0">
              <a:buNone/>
            </a:pPr>
            <a:endParaRPr lang="en-US" dirty="0"/>
          </a:p>
        </p:txBody>
      </p:sp>
    </p:spTree>
    <p:extLst>
      <p:ext uri="{BB962C8B-B14F-4D97-AF65-F5344CB8AC3E}">
        <p14:creationId xmlns:p14="http://schemas.microsoft.com/office/powerpoint/2010/main" val="169530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Bellringer</a:t>
            </a:r>
            <a:r>
              <a:rPr lang="en-US" dirty="0" smtClean="0"/>
              <a:t> Wednesday April 1st</a:t>
            </a:r>
            <a:endParaRPr lang="en-US" dirty="0"/>
          </a:p>
        </p:txBody>
      </p:sp>
      <p:sp>
        <p:nvSpPr>
          <p:cNvPr id="3" name="Content Placeholder 2"/>
          <p:cNvSpPr>
            <a:spLocks noGrp="1"/>
          </p:cNvSpPr>
          <p:nvPr>
            <p:ph idx="1"/>
          </p:nvPr>
        </p:nvSpPr>
        <p:spPr/>
        <p:txBody>
          <a:bodyPr/>
          <a:lstStyle/>
          <a:p>
            <a:r>
              <a:rPr lang="en-US" dirty="0" smtClean="0"/>
              <a:t>Come pick up a copy of the “Dust Bowl” reading from the front table.  Do not write on the handout!</a:t>
            </a:r>
          </a:p>
          <a:p>
            <a:r>
              <a:rPr lang="en-US" dirty="0" smtClean="0"/>
              <a:t>Instead, write the answers to the questions in the </a:t>
            </a:r>
            <a:r>
              <a:rPr lang="en-US" dirty="0" err="1" smtClean="0"/>
              <a:t>bellringer</a:t>
            </a:r>
            <a:r>
              <a:rPr lang="en-US" dirty="0" smtClean="0"/>
              <a:t> section of your notebook!</a:t>
            </a:r>
            <a:endParaRPr lang="en-US" dirty="0"/>
          </a:p>
        </p:txBody>
      </p:sp>
    </p:spTree>
    <p:extLst>
      <p:ext uri="{BB962C8B-B14F-4D97-AF65-F5344CB8AC3E}">
        <p14:creationId xmlns:p14="http://schemas.microsoft.com/office/powerpoint/2010/main" val="2031958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Reminders/Announcements</a:t>
            </a:r>
            <a:endParaRPr lang="en-US" dirty="0"/>
          </a:p>
        </p:txBody>
      </p:sp>
      <p:sp>
        <p:nvSpPr>
          <p:cNvPr id="3" name="Content Placeholder 2"/>
          <p:cNvSpPr>
            <a:spLocks noGrp="1"/>
          </p:cNvSpPr>
          <p:nvPr>
            <p:ph idx="1"/>
          </p:nvPr>
        </p:nvSpPr>
        <p:spPr/>
        <p:txBody>
          <a:bodyPr/>
          <a:lstStyle/>
          <a:p>
            <a:r>
              <a:rPr lang="en-US" dirty="0" smtClean="0"/>
              <a:t>Facebook project due tomorrow (4/2) at the start of class in hard copy form.</a:t>
            </a:r>
          </a:p>
          <a:p>
            <a:r>
              <a:rPr lang="en-US" dirty="0" smtClean="0"/>
              <a:t>Unit 5 Study Guide &amp; Extra Credit due 4/15</a:t>
            </a:r>
            <a:endParaRPr lang="en-US" dirty="0"/>
          </a:p>
        </p:txBody>
      </p:sp>
    </p:spTree>
    <p:extLst>
      <p:ext uri="{BB962C8B-B14F-4D97-AF65-F5344CB8AC3E}">
        <p14:creationId xmlns:p14="http://schemas.microsoft.com/office/powerpoint/2010/main" val="3811503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offtherecordrp.files.wordpress.com/2013/12/okies.jpg"/>
          <p:cNvPicPr>
            <a:picLocks noChangeAspect="1" noChangeArrowheads="1"/>
          </p:cNvPicPr>
          <p:nvPr/>
        </p:nvPicPr>
        <p:blipFill>
          <a:blip r:embed="rId2" cstate="print"/>
          <a:srcRect/>
          <a:stretch>
            <a:fillRect/>
          </a:stretch>
        </p:blipFill>
        <p:spPr bwMode="auto">
          <a:xfrm>
            <a:off x="685800" y="609600"/>
            <a:ext cx="7196497" cy="5562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data:image/jpeg;base64,/9j/4AAQSkZJRgABAQAAAQABAAD/2wCEAAkGBxQTEhQUExQVFBUXFBcUFRQUFBQXFRUUFRQWFxQUFhgYHCggGBolHBQUITEhJSkrLi4uFx8zODMsNygtLisBCgoKDg0OGhAQGiwkHCUsLCwsLCwsLCwsLCwsLCwsLCwsLCwsLCwsLCwsLCwsLCwsLCwsLCwsLCwsLCwsLCwsLP/AABEIALUBFgMBIgACEQEDEQH/xAAcAAACAwEBAQEAAAAAAAAAAAAAAwECBAUGBwj/xAA7EAABBAECAwUFBwMDBQEAAAABAAIDESEEMQUSQRNRYXGBBiKRofAHFEKxwdHhIzJSNHKSFjNDYoIV/8QAGQEAAwEBAQAAAAAAAAAAAAAAAAECAwQF/8QAIhEBAQACAgEEAwEAAAAAAAAAAAECEQMSIRMxQVEEImEU/9oADAMBAAIRAxEAPwD6QGjuCK8EWrBea7wAoLVKkJaMMbSmlAbk+Pia+HRWTARSlQg00rAKqsgBFIQghSmkIQEoQi0wmkItFoAQotFoCUKqEBZChCAlQi0WkAoKCVnmlStOTZxULKNQmtmBSlh6qxUFLfMEp06LYNU4uVDKFmc9ZpdRSzua5g6RlCFxDqShL1Kfpu+xqshC6GAQDlCrWUgai1ChM1rQoUhAClQpQEoQhASFKgItATaFUlL7YJA1FpXahUdOjcPVaCUByxOeVUuPel2Pq3c4VrXPDlYTEImQuLaXKhlCyF5RzJXIdWoTKpnWUvVOa1PZXVpkmtZnKCVQvU27VJpJKjmSy9Ruo2rS5eqlyrlTSAoXFLkaKTnOWLVPNGkjLlNbIUMZY94oQb1KFKF2ONClClI0FAUEqjpQEGYo5wsz5FQlT2V1bQ5DpAFjDlSSRK5HMWp2oVDqCsgcqPlU3JUxa+3KDqlj5rTWABLtT1GgzGln5lYuVWZ8kWiQwBXCi0FMlXvVC5EotUAKVMxhVrSwrUgLF6oXpbipijvdTs9LtFoe6lYvAWaV6L4E8rOeq2ljJV3NU7UOZX5lmINpzQlsIc5QX0h5WHWuNe6gLS6lUjlsHorRaUcovJVHQVddUG5Oq4iQ4gIXM4jpJOc137oWkkZXKvqygqr3pTnra5MZDC9VMiSSocVHZfVMj0qlYlZ5HKbVyHqhkWbtChotLsejjKhqryZTmhAVKOztTagyphDYqVWhT2qpzJGvICdk6GKgqwm017059lRyIJCS96Vz5RsaaUt6s0IISohdlHNaYQqsFFBobH3qXvUvS27pBUtJSnRp8pS1NOJbGBlVc5Q96U5GxpcuVCUNKqXJGN0FoCpz0lOJKRiWc9FzNbxAs3wtz3BoXH1tHH6qsSycvV8adeM+aEl8kbTRGULbU+nPu/b6uXJbnoDrVsJLQAppFqj3pBDwkPCvzoLklFNjTmtRaHORILV6VXqA5UOU6UUc+lUZTHQqzIVOqravLSUwWaWh5VI8ZQGhlBImlVTNlKk3RaJDA5NYy0uNtrS1qJBasO5DlHMqPKokndS9ia1uFUo0WyiFRjU4hLcFNionlSJTS01hLdGOqLBKwB93vjr3qWNJWp1JT3AKbFSqSOpZ3OKtIUNSNVxS3PpTI6lzdTqMFIyOJas9FxZXudtut7ZeYHm8gsPYlpcQtMWWbh6t7muIOfFC6nY9oTQyELbvJ7ufpfh9Uc5S0KALVi5Q2Q8rO6yU1BU04XsqBwVZDaAKU7VpYvTA1La1NLlUKrUhpS7tXa2kwsVPNhKklpIM9pb0JNmvNpTksyIZlTtUinKbWhyo+SsJkLLyUQU+BqY5yGlSQrSWzK0NjQ1BegkucqgKtpiNjSriqWokKWXJbPQfJSVI9UkJKUCdip2rRck1Jc8qsQLyka11C1KmY6sXRWmHUA7Llto7DrS06cEWkZ+okA3NLzfFNV0afruXZ1cBcDZpeU4tAbwcWr45LUclsjJ99dfLjcLoNlfgHAvN/muXp9OHPAO4/Jei1ULXAdD4LbLUYY7rDDrWjAydydlK5GslDDW/yQq9PflF5NPsH3iyQmg0ssFCyEOl6lZ1tI08ypI9JB2UajawotXIs0KS1RAMJjsJSHVMq4CQXqsklDKeyahJSVPKsZlWkHCW9npn5i7ZXgYQcqzXAJfbJG0yEJLnpLpMJPaItGm+JtmynkrMx+FMbk9k2x4VwsnOnaYp7Kxoc5ULkPcs8kqLRI0ROymPcs+nfhUmmRKLPK089JbJsLk6/UuJpp+CnthHubPd4pG2S6mkk63F965zXvmdYw3vUcQw2ic/kEaG1NTrbO++Fra/mZkHG5PVcgDbz+rXUMo5Nx8UX2E99swlogAdVve7qs2niAFhE04LSBvt5FQvbJxLVhoz8F5PV6wc2993cu1xR5LM71uvH6yQ+H1sujhw25ubPToaZ5LsCim8S17mUOvUrToNU3kB5cgZPfQXn9drOd588LTHHeXsxyy1j4rna/VOcbPehGvYeb3QVK68dac13t940jWht8wcCOa+lKupFjG29r87T8XmcTcjwDfuh7uXPSr2XpvZH2umgjLHOL2B7GtDj/aHF1gHuwFzZ/jZSbldWH5M35j7LDVV4KSbwuboNVzOq9ht+S3kgea46641RjCXK9TC/CzzvRvwNeUB2UqZybEbSZnhLZ6Rp/7rT5pFgGoo0myPwjfg9eVXPNdyOVZ5Cnh+Eji5KWHILlAZ1SNohcnxuyskZyn83VPZaagFogZSRC6slW+9DvHxCqJpsru5KJB/ded9qPaluldDkO55AHj/ABZ1d4dF2tJPzUW5aS6iDd0cFVcbrZTKb1HN9rOISQadz4zRBb6gml8+1Xt1qHf4DyH8r1/tnq29k+JzpOYvDvdrDW0vEcH4NHPOyJoNuJ96R9CgLJIC6OGY9d5Ry82WXbWNA9sNViuU2ce6T6Bek1/D9f2DZQWOkdX9IMOx/wDYmrXD4dx8cP7SB4ikcyRwD7sV4UFPGftQmkbysLW/7GVnpk2tLhbf1xZzOSfta9PwvRcQbCPfiY68tLLoeJByU6DgMpeXzaguJ/CxoDR5Wsf2b8Slmge6clzu1NF3UECgPC1618p6DY16X0XPnuWx04TGyVl02gY2iAT4lfF/bGZ7dXKLcAHmhZrdfbtTIQ2wPTuC+Ge2YP3ya8W6/itfxZ+1ZflX9ZHfh+0p7Wgfd2YAH/cOa67JDvtGlz/Rjo7C3Y9eq8WVBC6v8/H9Ob1+T7ek1XtlK/8AC0DuBK5s3GnuOwC5lIKuceM9oi55X3rqxcfkaCBWRXXHkqx8bcPwtPXNrloT6Y/Rbrrn2gku6YOmx/dC5CEdMfodqunQylo/+mu/43+6SrMyqS9P/wBZTBhDByuP4wdvILvcH+0Nwaxs0bnOsNLwRmzV0vnnu0f7rrG2/wCy9DpdJpGxNe6a5KDuXmqnb1XgsM+PDXmNcOTOXxX3Lh8nMFbUxr5loftDZG7Jtt55WnIXodJ9pGjle2P32lxDQXNptk0LN4XBlwZz4d+HPhfl6XtKwkSKxkbdBwvusbJgaFzujw5xbnxTWvsJskKyOlDTygG78kGsSrhTEzmFj6pWw3BSNRyljymx+8LGxXE4xxbkPK3Lqt2dh02TmNvsm5STy7DScLQH4XkIuNSucKo56N8Fs0Gvke882QRVA4Ffqr6WJnJK7mr147J4sXlo6Xj+V4LUSuFgXYNDf5d69XweN0j3AjHMd9vJeT9sHnSPYeV1Psizfp4LXinnTHmvjZ/GeHxv00UnYOe8Eh4L+XAB98/Jek4dxVjNJHZMTeRzra1z3NDW3QrfH5LwI9o3SRF0cZJA98GiLvp4bLranWNGnDjKWO7Jz+T3N+XDWiu89Vrlx3Ul+2WPJN2z6P4zxIG3RNLw9jakdg8pAP8AadivFS6otL+dwF7eoTPaJ7yyDkc91xBzyL5ScdAMAbLg6xzSW8gcPcaHc3V9e8R4Lp4uOSObkztr0nsdqNGyOQ6ttnnHZjkLjtnbZes1PHtDCHFsBdyiN1BjRiTbfuXy+B1VmvfGSLAxvXVel428M7Tlc2UCPTu5uWg/JAx0ARyccuXk8OSyeH0DhXF/vEbXMYYR2nLmroC/ILZqnvLbbI69m5+a+ax8cnOjdIH0WytZQA5ci781xpvaTUu/8rh5YWU/Htvhp6815fbNHCGgF7rPUud1Xx/28/1svmD8QuK/VSyGnPe6+hcT+ZWnjEpc5pdvyNB9AtePh6Zb2jk5e+OtOehWYRebI8DXTHzVV0MEIQhACEIQAhCEBZaNJpi/mqvdbzGyAeUbkd9JJAVUEklQCoQmEuPorCQ48MhUCEg937G8YE80emeHND7HaB5sEAkY9F9Uj4HGOXle6xWST0Xx/wBkoDH77mmz7zCNxYor2um4k7GXD1/lefz4S3w7eDk6zy9nqNO6xThXULzvEeBzSuLo5uQg0OZuAR18UQcWP+R+vVb9PxYE5O+wwuXpcbt1zPHKaJ+4atrYwyWIkEc5cHU4fiAHS1tdoZHEFzmeQut8J7J2nNj4pjJh/Klc04PEvZuV5LmyhpLS0BpIHgV5bVcN1hc6OLRu5mgAzOkDQ+sY6EFfShK09QodOBtZ8tleOdnwjLjlfIHt4lFKGs07xygMLS3nYXO/FzDHXvS+GaXW6WQ9poufYu923AE7hzCV9lDzfcPmrg+K1/0eNdYz/wA89915rScC1BDXRPbDZDy4gucLaMcpxdq/FuASzxsbKWv5COUhpDu5xOKzvhel5ykySn6Cxmda3CPCcV9kJgwsgIbdk+64k+FgdV4vX+xGu5sQOeAAOZtVt4m19lfrHDos54lXePUrow5ssXPnwYV8siZr9PD2Yglawjs5v6d3bvdAdXj0XI03s3qDI/mgmpu/uEeWSF9mPEwRkk9as1iir/8A6t/id8StJz2fCLwY35fFuA8BdO8te17WA2XBp8cWV6HWcCDpJI2td2fZwsDhn+1xLl9GHEq/Efkd0t3GAMc49Wt/ZK82VuynDjJ7vCS8DhZAYhzcr5WudZ6BeM4zwvsnUw8wJNVmgDi19m1Gva7BLDnrGw/oqGVl5EXmYm/snhzZY0ZcMvy+R8K9nJJm8wcGZ2IN4VPaiPlm5RmmNBNdQMr6+dUB/aIvWMD5BYpJ29Y4HX3s/lVOe73Ym8E17viyf2A5bLs1tS+q9lCDf3eAnJB97f4pU/ZF3MdOw4oU9w/hX6/8Z3h/r5OhfU5JNMG/6b4SfuFz5W6Q3cEox0ew/mFU5v4m8evl88QvcGDRVls4P+2MrJNptJ0MvrGz9Fc5P4nr/XkkL0L9Ppej3+sX8oT7p048jebbp6JfZFb2xWM/wmGEBVsnNbCVqbG8jp/xC1iP1TWR49a6JXI2ODhpu7I8luZwVpOSSfrdadKy/rC6kMf16fms8s6chej0gaOpXQj613XjoPFUjiLjj6tDYuhOe5ZW7aSaaYXZwTnG/enmYDxP11SIjXSt/wAlRz6UaXK2s1ru/wDhbdPxMjf5rkh+42pQ2Wj9HqpuEqpnY9LHrh37rVHq+l35fJeXbqMdD3WtkGqJrO3RZ3jbY8z08OoK1skXF0moB8MLpxX339d6wymnTjdxoe/40qEHGc/JS9oIo/JDsdVMVWeUmtvmsMp8B6/WVum+gsEzwNx5rXFlkpbSM/wqmJqoZG9B+tqkjhR28vHutaM7Si0GuvkkzRDf+Src5A6C/wBVQtqsi/BUztZ34OBR8RkJMrrvfPU3dK8uoJPSvPCQ6Yk1j4KpEWqyOqlnlmOUwkfQS5CO/HoqTtnOoI3/ACVH6o9b81Etd6zao9xVyM7VZJ3Dr6LHLqXX8lMknj+qyOk7wtJGdqJNU7uSDqT3FRJJXX4JTZR1WkhJfN5oVOYHdCom1o2Ck/opQpNBHimNb4oQkD2PogBdLSTnI8B+YQhRkqNnOaGaB6D1U81eotQhZrWfOST9dK6Ia6/r1QhIFNlcdiR9de9WZMSXAgbA/NShMjWykX3DonslIFj4fXkhClUa9LqiDjer3K7XD+IOdQPcoQsOSTTo4crt1oLJIvZPLD3oQuZ2k6h/lvX18Fg4jjA8Nut96ELTFlm54ySKGMeawufWfL5qELeObJSaQpMkhGx60hCuM6zvkLh8kqScg8vz6n+EIVI2S553/TxpZpX5QhXE1meTV/XT91ml65KEK4is0rMWsjipQtIREpSyhColShCEzf/Z"/>
          <p:cNvSpPr>
            <a:spLocks noChangeAspect="1" noChangeArrowheads="1"/>
          </p:cNvSpPr>
          <p:nvPr/>
        </p:nvSpPr>
        <p:spPr bwMode="auto">
          <a:xfrm>
            <a:off x="155575" y="-2224088"/>
            <a:ext cx="7153275" cy="464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data:image/jpeg;base64,/9j/4AAQSkZJRgABAQAAAQABAAD/2wCEAAkGBxQTEhQUExQVFBUXFBcUFRQUFBQXFRUUFRQWFxQUFhgYHCggGBolHBQUITEhJSkrLi4uFx8zODMsNygtLisBCgoKDg0OGhAQGiwkHCUsLCwsLCwsLCwsLCwsLCwsLCwsLCwsLCwsLCwsLCwsLCwsLCwsLCwsLCwsLCwsLCwsLP/AABEIALUBFgMBIgACEQEDEQH/xAAcAAACAwEBAQEAAAAAAAAAAAAAAwECBAUGBwj/xAA7EAABBAECAwUFBwMDBQEAAAABAAIDESEEMQUSQRNRYXGBBiKRofAHFEKxwdHhIzJSNHKSFjNDYoIV/8QAGQEAAwEBAQAAAAAAAAAAAAAAAAECAwQF/8QAIhEBAQACAgEEAwEAAAAAAAAAAAECEQMSIRMxQVEEImEU/9oADAMBAAIRAxEAPwD6QGjuCK8EWrBea7wAoLVKkJaMMbSmlAbk+Pia+HRWTARSlQg00rAKqsgBFIQghSmkIQEoQi0wmkItFoAQotFoCUKqEBZChCAlQi0WkAoKCVnmlStOTZxULKNQmtmBSlh6qxUFLfMEp06LYNU4uVDKFmc9ZpdRSzua5g6RlCFxDqShL1Kfpu+xqshC6GAQDlCrWUgai1ChM1rQoUhAClQpQEoQhASFKgItATaFUlL7YJA1FpXahUdOjcPVaCUByxOeVUuPel2Pq3c4VrXPDlYTEImQuLaXKhlCyF5RzJXIdWoTKpnWUvVOa1PZXVpkmtZnKCVQvU27VJpJKjmSy9Ruo2rS5eqlyrlTSAoXFLkaKTnOWLVPNGkjLlNbIUMZY94oQb1KFKF2ONClClI0FAUEqjpQEGYo5wsz5FQlT2V1bQ5DpAFjDlSSRK5HMWp2oVDqCsgcqPlU3JUxa+3KDqlj5rTWABLtT1GgzGln5lYuVWZ8kWiQwBXCi0FMlXvVC5EotUAKVMxhVrSwrUgLF6oXpbipijvdTs9LtFoe6lYvAWaV6L4E8rOeq2ljJV3NU7UOZX5lmINpzQlsIc5QX0h5WHWuNe6gLS6lUjlsHorRaUcovJVHQVddUG5Oq4iQ4gIXM4jpJOc137oWkkZXKvqygqr3pTnra5MZDC9VMiSSocVHZfVMj0qlYlZ5HKbVyHqhkWbtChotLsejjKhqryZTmhAVKOztTagyphDYqVWhT2qpzJGvICdk6GKgqwm017059lRyIJCS96Vz5RsaaUt6s0IISohdlHNaYQqsFFBobH3qXvUvS27pBUtJSnRp8pS1NOJbGBlVc5Q96U5GxpcuVCUNKqXJGN0FoCpz0lOJKRiWc9FzNbxAs3wtz3BoXH1tHH6qsSycvV8adeM+aEl8kbTRGULbU+nPu/b6uXJbnoDrVsJLQAppFqj3pBDwkPCvzoLklFNjTmtRaHORILV6VXqA5UOU6UUc+lUZTHQqzIVOqravLSUwWaWh5VI8ZQGhlBImlVTNlKk3RaJDA5NYy0uNtrS1qJBasO5DlHMqPKokndS9ia1uFUo0WyiFRjU4hLcFNionlSJTS01hLdGOqLBKwB93vjr3qWNJWp1JT3AKbFSqSOpZ3OKtIUNSNVxS3PpTI6lzdTqMFIyOJas9FxZXudtut7ZeYHm8gsPYlpcQtMWWbh6t7muIOfFC6nY9oTQyELbvJ7ufpfh9Uc5S0KALVi5Q2Q8rO6yU1BU04XsqBwVZDaAKU7VpYvTA1La1NLlUKrUhpS7tXa2kwsVPNhKklpIM9pb0JNmvNpTksyIZlTtUinKbWhyo+SsJkLLyUQU+BqY5yGlSQrSWzK0NjQ1BegkucqgKtpiNjSriqWokKWXJbPQfJSVI9UkJKUCdip2rRck1Jc8qsQLyka11C1KmY6sXRWmHUA7Llto7DrS06cEWkZ+okA3NLzfFNV0afruXZ1cBcDZpeU4tAbwcWr45LUclsjJ99dfLjcLoNlfgHAvN/muXp9OHPAO4/Jei1ULXAdD4LbLUYY7rDDrWjAydydlK5GslDDW/yQq9PflF5NPsH3iyQmg0ssFCyEOl6lZ1tI08ypI9JB2UajawotXIs0KS1RAMJjsJSHVMq4CQXqsklDKeyahJSVPKsZlWkHCW9npn5i7ZXgYQcqzXAJfbJG0yEJLnpLpMJPaItGm+JtmynkrMx+FMbk9k2x4VwsnOnaYp7Kxoc5ULkPcs8kqLRI0ROymPcs+nfhUmmRKLPK089JbJsLk6/UuJpp+CnthHubPd4pG2S6mkk63F965zXvmdYw3vUcQw2ic/kEaG1NTrbO++Fra/mZkHG5PVcgDbz+rXUMo5Nx8UX2E99swlogAdVve7qs2niAFhE04LSBvt5FQvbJxLVhoz8F5PV6wc2993cu1xR5LM71uvH6yQ+H1sujhw25ubPToaZ5LsCim8S17mUOvUrToNU3kB5cgZPfQXn9drOd588LTHHeXsxyy1j4rna/VOcbPehGvYeb3QVK68dac13t940jWht8wcCOa+lKupFjG29r87T8XmcTcjwDfuh7uXPSr2XpvZH2umgjLHOL2B7GtDj/aHF1gHuwFzZ/jZSbldWH5M35j7LDVV4KSbwuboNVzOq9ht+S3kgea46641RjCXK9TC/CzzvRvwNeUB2UqZybEbSZnhLZ6Rp/7rT5pFgGoo0myPwjfg9eVXPNdyOVZ5Cnh+Eji5KWHILlAZ1SNohcnxuyskZyn83VPZaagFogZSRC6slW+9DvHxCqJpsru5KJB/ded9qPaluldDkO55AHj/ABZ1d4dF2tJPzUW5aS6iDd0cFVcbrZTKb1HN9rOISQadz4zRBb6gml8+1Xt1qHf4DyH8r1/tnq29k+JzpOYvDvdrDW0vEcH4NHPOyJoNuJ96R9CgLJIC6OGY9d5Ry82WXbWNA9sNViuU2ce6T6Bek1/D9f2DZQWOkdX9IMOx/wDYmrXD4dx8cP7SB4ikcyRwD7sV4UFPGftQmkbysLW/7GVnpk2tLhbf1xZzOSfta9PwvRcQbCPfiY68tLLoeJByU6DgMpeXzaguJ/CxoDR5Wsf2b8Slmge6clzu1NF3UECgPC1618p6DY16X0XPnuWx04TGyVl02gY2iAT4lfF/bGZ7dXKLcAHmhZrdfbtTIQ2wPTuC+Ge2YP3ya8W6/itfxZ+1ZflX9ZHfh+0p7Wgfd2YAH/cOa67JDvtGlz/Rjo7C3Y9eq8WVBC6v8/H9Ob1+T7ek1XtlK/8AC0DuBK5s3GnuOwC5lIKuceM9oi55X3rqxcfkaCBWRXXHkqx8bcPwtPXNrloT6Y/Rbrrn2gku6YOmx/dC5CEdMfodqunQylo/+mu/43+6SrMyqS9P/wBZTBhDByuP4wdvILvcH+0Nwaxs0bnOsNLwRmzV0vnnu0f7rrG2/wCy9DpdJpGxNe6a5KDuXmqnb1XgsM+PDXmNcOTOXxX3Lh8nMFbUxr5loftDZG7Jtt55WnIXodJ9pGjle2P32lxDQXNptk0LN4XBlwZz4d+HPhfl6XtKwkSKxkbdBwvusbJgaFzujw5xbnxTWvsJskKyOlDTygG78kGsSrhTEzmFj6pWw3BSNRyljymx+8LGxXE4xxbkPK3Lqt2dh02TmNvsm5STy7DScLQH4XkIuNSucKo56N8Fs0Gvke882QRVA4Ffqr6WJnJK7mr147J4sXlo6Xj+V4LUSuFgXYNDf5d69XweN0j3AjHMd9vJeT9sHnSPYeV1Psizfp4LXinnTHmvjZ/GeHxv00UnYOe8Eh4L+XAB98/Jek4dxVjNJHZMTeRzra1z3NDW3QrfH5LwI9o3SRF0cZJA98GiLvp4bLranWNGnDjKWO7Jz+T3N+XDWiu89Vrlx3Ul+2WPJN2z6P4zxIG3RNLw9jakdg8pAP8AadivFS6otL+dwF7eoTPaJ7yyDkc91xBzyL5ScdAMAbLg6xzSW8gcPcaHc3V9e8R4Lp4uOSObkztr0nsdqNGyOQ6ttnnHZjkLjtnbZes1PHtDCHFsBdyiN1BjRiTbfuXy+B1VmvfGSLAxvXVel428M7Tlc2UCPTu5uWg/JAx0ARyccuXk8OSyeH0DhXF/vEbXMYYR2nLmroC/ILZqnvLbbI69m5+a+ax8cnOjdIH0WytZQA5ci781xpvaTUu/8rh5YWU/Htvhp6815fbNHCGgF7rPUud1Xx/28/1svmD8QuK/VSyGnPe6+hcT+ZWnjEpc5pdvyNB9AtePh6Zb2jk5e+OtOehWYRebI8DXTHzVV0MEIQhACEIQAhCEBZaNJpi/mqvdbzGyAeUbkd9JJAVUEklQCoQmEuPorCQ48MhUCEg937G8YE80emeHND7HaB5sEAkY9F9Uj4HGOXle6xWST0Xx/wBkoDH77mmz7zCNxYor2um4k7GXD1/lefz4S3w7eDk6zy9nqNO6xThXULzvEeBzSuLo5uQg0OZuAR18UQcWP+R+vVb9PxYE5O+wwuXpcbt1zPHKaJ+4atrYwyWIkEc5cHU4fiAHS1tdoZHEFzmeQut8J7J2nNj4pjJh/Klc04PEvZuV5LmyhpLS0BpIHgV5bVcN1hc6OLRu5mgAzOkDQ+sY6EFfShK09QodOBtZ8tleOdnwjLjlfIHt4lFKGs07xygMLS3nYXO/FzDHXvS+GaXW6WQ9poufYu923AE7hzCV9lDzfcPmrg+K1/0eNdYz/wA89915rScC1BDXRPbDZDy4gucLaMcpxdq/FuASzxsbKWv5COUhpDu5xOKzvhel5ykySn6Cxmda3CPCcV9kJgwsgIbdk+64k+FgdV4vX+xGu5sQOeAAOZtVt4m19lfrHDos54lXePUrow5ssXPnwYV8siZr9PD2Yglawjs5v6d3bvdAdXj0XI03s3qDI/mgmpu/uEeWSF9mPEwRkk9as1iir/8A6t/id8StJz2fCLwY35fFuA8BdO8te17WA2XBp8cWV6HWcCDpJI2td2fZwsDhn+1xLl9GHEq/Efkd0t3GAMc49Wt/ZK82VuynDjJ7vCS8DhZAYhzcr5WudZ6BeM4zwvsnUw8wJNVmgDi19m1Gva7BLDnrGw/oqGVl5EXmYm/snhzZY0ZcMvy+R8K9nJJm8wcGZ2IN4VPaiPlm5RmmNBNdQMr6+dUB/aIvWMD5BYpJ29Y4HX3s/lVOe73Ym8E17viyf2A5bLs1tS+q9lCDf3eAnJB97f4pU/ZF3MdOw4oU9w/hX6/8Z3h/r5OhfU5JNMG/6b4SfuFz5W6Q3cEox0ew/mFU5v4m8evl88QvcGDRVls4P+2MrJNptJ0MvrGz9Fc5P4nr/XkkL0L9Ppej3+sX8oT7p048jebbp6JfZFb2xWM/wmGEBVsnNbCVqbG8jp/xC1iP1TWR49a6JXI2ODhpu7I8luZwVpOSSfrdadKy/rC6kMf16fms8s6chej0gaOpXQj613XjoPFUjiLjj6tDYuhOe5ZW7aSaaYXZwTnG/enmYDxP11SIjXSt/wAlRz6UaXK2s1ru/wDhbdPxMjf5rkh+42pQ2Wj9HqpuEqpnY9LHrh37rVHq+l35fJeXbqMdD3WtkGqJrO3RZ3jbY8z08OoK1skXF0moB8MLpxX339d6wymnTjdxoe/40qEHGc/JS9oIo/JDsdVMVWeUmtvmsMp8B6/WVum+gsEzwNx5rXFlkpbSM/wqmJqoZG9B+tqkjhR28vHutaM7Si0GuvkkzRDf+Src5A6C/wBVQtqsi/BUztZ34OBR8RkJMrrvfPU3dK8uoJPSvPCQ6Yk1j4KpEWqyOqlnlmOUwkfQS5CO/HoqTtnOoI3/ACVH6o9b81Etd6zao9xVyM7VZJ3Dr6LHLqXX8lMknj+qyOk7wtJGdqJNU7uSDqT3FRJJXX4JTZR1WkhJfN5oVOYHdCom1o2Ck/opQpNBHimNb4oQkD2PogBdLSTnI8B+YQhRkqNnOaGaB6D1U81eotQhZrWfOST9dK6Ia6/r1QhIFNlcdiR9de9WZMSXAgbA/NShMjWykX3DonslIFj4fXkhClUa9LqiDjer3K7XD+IOdQPcoQsOSTTo4crt1oLJIvZPLD3oQuZ2k6h/lvX18Fg4jjA8Nut96ELTFlm54ySKGMeawufWfL5qELeObJSaQpMkhGx60hCuM6zvkLh8kqScg8vz6n+EIVI2S553/TxpZpX5QhXE1meTV/XT91ml65KEK4is0rMWsjipQtIREpSyhColShCEzf/Z"/>
          <p:cNvSpPr>
            <a:spLocks noChangeAspect="1" noChangeArrowheads="1"/>
          </p:cNvSpPr>
          <p:nvPr/>
        </p:nvSpPr>
        <p:spPr bwMode="auto">
          <a:xfrm>
            <a:off x="155575" y="-2224088"/>
            <a:ext cx="7153275" cy="464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4" name="Picture 6" descr="http://www.weru.ksu.edu/new_weru/multimedia/dustbowl/big/theb1365.jpg"/>
          <p:cNvPicPr>
            <a:picLocks noChangeAspect="1" noChangeArrowheads="1"/>
          </p:cNvPicPr>
          <p:nvPr/>
        </p:nvPicPr>
        <p:blipFill>
          <a:blip r:embed="rId2" cstate="print"/>
          <a:srcRect/>
          <a:stretch>
            <a:fillRect/>
          </a:stretch>
        </p:blipFill>
        <p:spPr bwMode="auto">
          <a:xfrm>
            <a:off x="762000" y="762000"/>
            <a:ext cx="7153275" cy="46767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capita.wustl.edu/namaerosol/Dust%20Bowl%20map_files/dbmapfinal.jpg"/>
          <p:cNvPicPr>
            <a:picLocks noChangeAspect="1" noChangeArrowheads="1"/>
          </p:cNvPicPr>
          <p:nvPr/>
        </p:nvPicPr>
        <p:blipFill>
          <a:blip r:embed="rId2" cstate="print"/>
          <a:srcRect/>
          <a:stretch>
            <a:fillRect/>
          </a:stretch>
        </p:blipFill>
        <p:spPr bwMode="auto">
          <a:xfrm>
            <a:off x="1219200" y="762000"/>
            <a:ext cx="6096000" cy="543208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During the Great Depression</a:t>
            </a:r>
            <a:endParaRPr lang="en-US" dirty="0"/>
          </a:p>
        </p:txBody>
      </p:sp>
      <p:sp>
        <p:nvSpPr>
          <p:cNvPr id="3" name="Content Placeholder 2"/>
          <p:cNvSpPr>
            <a:spLocks noGrp="1"/>
          </p:cNvSpPr>
          <p:nvPr>
            <p:ph idx="1"/>
          </p:nvPr>
        </p:nvSpPr>
        <p:spPr/>
        <p:txBody>
          <a:bodyPr>
            <a:normAutofit/>
          </a:bodyPr>
          <a:lstStyle/>
          <a:p>
            <a:r>
              <a:rPr lang="en-US" sz="4800" dirty="0" smtClean="0"/>
              <a:t>Welcome to </a:t>
            </a:r>
            <a:r>
              <a:rPr lang="en-US" sz="4800" dirty="0" err="1" smtClean="0"/>
              <a:t>Hooverville</a:t>
            </a:r>
            <a:r>
              <a:rPr lang="en-US" sz="4800" dirty="0" smtClean="0"/>
              <a:t> Video clip</a:t>
            </a:r>
            <a:endParaRPr lang="en-US" sz="4800" dirty="0"/>
          </a:p>
        </p:txBody>
      </p:sp>
    </p:spTree>
    <p:extLst>
      <p:ext uri="{BB962C8B-B14F-4D97-AF65-F5344CB8AC3E}">
        <p14:creationId xmlns:p14="http://schemas.microsoft.com/office/powerpoint/2010/main" val="1649169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5391126"/>
              </p:ext>
            </p:extLst>
          </p:nvPr>
        </p:nvGraphicFramePr>
        <p:xfrm>
          <a:off x="685800" y="1066800"/>
          <a:ext cx="8153400" cy="262128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r>
                        <a:rPr lang="en-US" sz="3200" b="1" dirty="0" smtClean="0"/>
                        <a:t>Date</a:t>
                      </a:r>
                      <a:endParaRPr lang="en-US" sz="3200" b="1" dirty="0"/>
                    </a:p>
                  </a:txBody>
                  <a:tcPr/>
                </a:tc>
                <a:tc>
                  <a:txBody>
                    <a:bodyPr/>
                    <a:lstStyle/>
                    <a:p>
                      <a:r>
                        <a:rPr lang="en-US" sz="3200" b="1" dirty="0" smtClean="0"/>
                        <a:t>Topic</a:t>
                      </a:r>
                      <a:endParaRPr lang="en-US" sz="3200" b="1" dirty="0"/>
                    </a:p>
                  </a:txBody>
                  <a:tcPr/>
                </a:tc>
                <a:tc>
                  <a:txBody>
                    <a:bodyPr/>
                    <a:lstStyle/>
                    <a:p>
                      <a:r>
                        <a:rPr lang="en-US" sz="3200" b="1" dirty="0" smtClean="0"/>
                        <a:t>Page</a:t>
                      </a:r>
                      <a:endParaRPr lang="en-US" sz="3200" b="1" dirty="0"/>
                    </a:p>
                  </a:txBody>
                  <a:tcPr/>
                </a:tc>
                <a:extLst>
                  <a:ext uri="{0D108BD9-81ED-4DB2-BD59-A6C34878D82A}">
                    <a16:rowId xmlns:a16="http://schemas.microsoft.com/office/drawing/2014/main" val="10000"/>
                  </a:ext>
                </a:extLst>
              </a:tr>
              <a:tr h="370840">
                <a:tc>
                  <a:txBody>
                    <a:bodyPr/>
                    <a:lstStyle/>
                    <a:p>
                      <a:r>
                        <a:rPr lang="en-US" sz="3200" b="1" dirty="0" smtClean="0"/>
                        <a:t>10/24</a:t>
                      </a:r>
                      <a:endParaRPr lang="en-US" sz="3200" b="1" dirty="0"/>
                    </a:p>
                  </a:txBody>
                  <a:tcPr/>
                </a:tc>
                <a:tc>
                  <a:txBody>
                    <a:bodyPr/>
                    <a:lstStyle/>
                    <a:p>
                      <a:r>
                        <a:rPr lang="en-US" sz="3200" b="1" dirty="0" smtClean="0"/>
                        <a:t>Life During the Depression Notes</a:t>
                      </a:r>
                      <a:endParaRPr lang="en-US" sz="3200" b="1" dirty="0"/>
                    </a:p>
                  </a:txBody>
                  <a:tcPr/>
                </a:tc>
                <a:tc>
                  <a:txBody>
                    <a:bodyPr/>
                    <a:lstStyle/>
                    <a:p>
                      <a:r>
                        <a:rPr lang="en-US" sz="3200" b="1" dirty="0" smtClean="0"/>
                        <a:t>61</a:t>
                      </a:r>
                      <a:endParaRPr lang="en-US" sz="32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351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Working with the same partner from yesterday, please finish your Great Depression Budget Simulation</a:t>
            </a:r>
          </a:p>
          <a:p>
            <a:r>
              <a:rPr lang="en-US" dirty="0" smtClean="0"/>
              <a:t>Make sure to tally up the grand total of how much $$ your family spent </a:t>
            </a:r>
          </a:p>
          <a:p>
            <a:r>
              <a:rPr lang="en-US" dirty="0" smtClean="0"/>
              <a:t>Don’t forget to answer all of the “Decision Time” questions in your packet.</a:t>
            </a:r>
          </a:p>
          <a:p>
            <a:r>
              <a:rPr lang="en-US" b="1" dirty="0" smtClean="0"/>
              <a:t>Rules Reminder: 1 pound of food per person per day &amp; 1 clothing outfit per family member for the month. Don’t forget to also buy any miscellaneous things mentioned in your life scenario card your group drew!</a:t>
            </a:r>
          </a:p>
          <a:p>
            <a:endParaRPr lang="en-US" dirty="0"/>
          </a:p>
        </p:txBody>
      </p:sp>
    </p:spTree>
    <p:extLst>
      <p:ext uri="{BB962C8B-B14F-4D97-AF65-F5344CB8AC3E}">
        <p14:creationId xmlns:p14="http://schemas.microsoft.com/office/powerpoint/2010/main" val="2137480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763000" cy="6001643"/>
          </a:xfrm>
          <a:prstGeom prst="rect">
            <a:avLst/>
          </a:prstGeom>
        </p:spPr>
        <p:txBody>
          <a:bodyPr wrap="square">
            <a:spAutoFit/>
          </a:bodyPr>
          <a:lstStyle/>
          <a:p>
            <a:r>
              <a:rPr lang="en-US" sz="2400" b="1" dirty="0" smtClean="0">
                <a:latin typeface="Arial Black" pitchFamily="34" charset="0"/>
              </a:rPr>
              <a:t>As a group, answer the questions below on notebook paper. Write in complete sentences! Staple answers to your packet.</a:t>
            </a:r>
          </a:p>
          <a:p>
            <a:endParaRPr lang="en-US" sz="2400" b="1" dirty="0" smtClean="0">
              <a:latin typeface="Arial Black" pitchFamily="34" charset="0"/>
            </a:endParaRPr>
          </a:p>
          <a:p>
            <a:r>
              <a:rPr lang="en-US" sz="2400" b="1" dirty="0" smtClean="0">
                <a:latin typeface="Arial Black" pitchFamily="34" charset="0"/>
              </a:rPr>
              <a:t>1.What were some sacrifices you were forced to make as a family?</a:t>
            </a:r>
          </a:p>
          <a:p>
            <a:endParaRPr lang="en-US" sz="2400" b="1" dirty="0" smtClean="0">
              <a:latin typeface="Arial Black" pitchFamily="34" charset="0"/>
            </a:endParaRPr>
          </a:p>
          <a:p>
            <a:r>
              <a:rPr lang="en-US" sz="2400" b="1" dirty="0" smtClean="0">
                <a:latin typeface="Arial Black" pitchFamily="34" charset="0"/>
              </a:rPr>
              <a:t>2. How would you grade your standard of living? (Excellent, Above Average, Average, Poor)</a:t>
            </a:r>
          </a:p>
          <a:p>
            <a:endParaRPr lang="en-US" sz="2400" b="1" dirty="0" smtClean="0">
              <a:latin typeface="Arial Black" pitchFamily="34" charset="0"/>
            </a:endParaRPr>
          </a:p>
          <a:p>
            <a:r>
              <a:rPr lang="en-US" sz="2400" b="1" dirty="0" smtClean="0">
                <a:latin typeface="Arial Black" pitchFamily="34" charset="0"/>
              </a:rPr>
              <a:t>3. Considering your remaining money, what would be some possible obstacles your family could face over the course of the month?</a:t>
            </a:r>
          </a:p>
          <a:p>
            <a:endParaRPr lang="en-US" sz="2400" b="1" dirty="0" smtClean="0">
              <a:latin typeface="Arial Black" pitchFamily="34" charset="0"/>
            </a:endParaRPr>
          </a:p>
          <a:p>
            <a:r>
              <a:rPr lang="en-US" sz="2400" b="1" dirty="0" smtClean="0">
                <a:latin typeface="Arial Black" pitchFamily="34" charset="0"/>
              </a:rPr>
              <a:t>4. Do you think your family would survive the Great Depression? Explain why or why not?</a:t>
            </a:r>
          </a:p>
        </p:txBody>
      </p:sp>
    </p:spTree>
    <p:extLst>
      <p:ext uri="{BB962C8B-B14F-4D97-AF65-F5344CB8AC3E}">
        <p14:creationId xmlns:p14="http://schemas.microsoft.com/office/powerpoint/2010/main" val="577866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Photo 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Visit my website- AHII  Unit 5 to look at the different options for your photo story.</a:t>
            </a:r>
          </a:p>
          <a:p>
            <a:r>
              <a:rPr lang="en-US" dirty="0" smtClean="0"/>
              <a:t>Select one photo that you would like to use.</a:t>
            </a:r>
          </a:p>
          <a:p>
            <a:r>
              <a:rPr lang="en-US" dirty="0" smtClean="0"/>
              <a:t>Follow the instructions on the back of today’s notes handout to create your photo story.</a:t>
            </a:r>
          </a:p>
          <a:p>
            <a:r>
              <a:rPr lang="en-US" dirty="0" smtClean="0"/>
              <a:t>Story may be typed or handwritten- 1 page!</a:t>
            </a:r>
          </a:p>
          <a:p>
            <a:r>
              <a:rPr lang="en-US" dirty="0" smtClean="0"/>
              <a:t>Due @ the beginning of class on Tuesday 10/28. Make these detailed and creative!</a:t>
            </a:r>
            <a:endParaRPr lang="en-US" dirty="0"/>
          </a:p>
        </p:txBody>
      </p:sp>
    </p:spTree>
    <p:extLst>
      <p:ext uri="{BB962C8B-B14F-4D97-AF65-F5344CB8AC3E}">
        <p14:creationId xmlns:p14="http://schemas.microsoft.com/office/powerpoint/2010/main" val="188687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dirty="0" smtClean="0"/>
              <a:t>Depression Budget Simulation</a:t>
            </a:r>
            <a:endParaRPr lang="en-US" dirty="0"/>
          </a:p>
        </p:txBody>
      </p:sp>
      <p:sp>
        <p:nvSpPr>
          <p:cNvPr id="3" name="Content Placeholder 2"/>
          <p:cNvSpPr>
            <a:spLocks noGrp="1"/>
          </p:cNvSpPr>
          <p:nvPr>
            <p:ph idx="1"/>
          </p:nvPr>
        </p:nvSpPr>
        <p:spPr>
          <a:xfrm>
            <a:off x="0" y="685800"/>
            <a:ext cx="8915400" cy="6477000"/>
          </a:xfrm>
        </p:spPr>
        <p:txBody>
          <a:bodyPr>
            <a:normAutofit/>
          </a:bodyPr>
          <a:lstStyle/>
          <a:p>
            <a:r>
              <a:rPr lang="en-US" dirty="0" smtClean="0"/>
              <a:t>Working with the same partner from yesterday, please finish your Great Depression Budget Simulation</a:t>
            </a:r>
          </a:p>
          <a:p>
            <a:r>
              <a:rPr lang="en-US" dirty="0" smtClean="0"/>
              <a:t>Make sure to tally up the grand total of how much $$ your family spent </a:t>
            </a:r>
          </a:p>
          <a:p>
            <a:r>
              <a:rPr lang="en-US" dirty="0" smtClean="0"/>
              <a:t>Don’t forget to answer all of the “Decision Time” questions in your packet.</a:t>
            </a:r>
          </a:p>
          <a:p>
            <a:pPr lvl="1"/>
            <a:r>
              <a:rPr lang="en-US" b="1" i="1" dirty="0" smtClean="0">
                <a:solidFill>
                  <a:srgbClr val="FFFF00"/>
                </a:solidFill>
              </a:rPr>
              <a:t>Don’t forget to also buy any miscellaneous things mentioned in your life scenario card your group drew!</a:t>
            </a:r>
          </a:p>
          <a:p>
            <a:endParaRPr lang="en-US" dirty="0"/>
          </a:p>
        </p:txBody>
      </p:sp>
    </p:spTree>
    <p:extLst>
      <p:ext uri="{BB962C8B-B14F-4D97-AF65-F5344CB8AC3E}">
        <p14:creationId xmlns:p14="http://schemas.microsoft.com/office/powerpoint/2010/main" val="2137480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Wednesday 4/1</a:t>
            </a:r>
            <a:endParaRPr lang="en-US" dirty="0"/>
          </a:p>
        </p:txBody>
      </p:sp>
      <p:sp>
        <p:nvSpPr>
          <p:cNvPr id="3" name="Content Placeholder 2"/>
          <p:cNvSpPr>
            <a:spLocks noGrp="1"/>
          </p:cNvSpPr>
          <p:nvPr>
            <p:ph idx="1"/>
          </p:nvPr>
        </p:nvSpPr>
        <p:spPr/>
        <p:txBody>
          <a:bodyPr>
            <a:normAutofit/>
          </a:bodyPr>
          <a:lstStyle/>
          <a:p>
            <a:r>
              <a:rPr lang="en-US" sz="3200" dirty="0" smtClean="0"/>
              <a:t>Pick up a copy of the “Letter from a dust bowl survivor” from the front table.</a:t>
            </a:r>
          </a:p>
          <a:p>
            <a:r>
              <a:rPr lang="en-US" sz="3200" dirty="0" smtClean="0"/>
              <a:t>Answer the discussion questions in the </a:t>
            </a:r>
            <a:r>
              <a:rPr lang="en-US" sz="3200" dirty="0" err="1" smtClean="0"/>
              <a:t>bellringer</a:t>
            </a:r>
            <a:r>
              <a:rPr lang="en-US" sz="3200" dirty="0" smtClean="0"/>
              <a:t> section of your notebook.  </a:t>
            </a:r>
            <a:endParaRPr lang="en-US" sz="3200" dirty="0"/>
          </a:p>
          <a:p>
            <a:r>
              <a:rPr lang="en-US" sz="3200" dirty="0" smtClean="0"/>
              <a:t>Do NOT write on the handout!</a:t>
            </a:r>
            <a:endParaRPr lang="en-US" sz="3200" dirty="0"/>
          </a:p>
        </p:txBody>
      </p:sp>
    </p:spTree>
    <p:extLst>
      <p:ext uri="{BB962C8B-B14F-4D97-AF65-F5344CB8AC3E}">
        <p14:creationId xmlns:p14="http://schemas.microsoft.com/office/powerpoint/2010/main" val="1749253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offtherecordrp.files.wordpress.com/2013/12/okies.jpg"/>
          <p:cNvPicPr>
            <a:picLocks noChangeAspect="1" noChangeArrowheads="1"/>
          </p:cNvPicPr>
          <p:nvPr/>
        </p:nvPicPr>
        <p:blipFill>
          <a:blip r:embed="rId2" cstate="print"/>
          <a:srcRect/>
          <a:stretch>
            <a:fillRect/>
          </a:stretch>
        </p:blipFill>
        <p:spPr bwMode="auto">
          <a:xfrm>
            <a:off x="685800" y="609600"/>
            <a:ext cx="7196497" cy="5562600"/>
          </a:xfrm>
          <a:prstGeom prst="rect">
            <a:avLst/>
          </a:prstGeom>
          <a:noFill/>
        </p:spPr>
      </p:pic>
    </p:spTree>
    <p:extLst>
      <p:ext uri="{BB962C8B-B14F-4D97-AF65-F5344CB8AC3E}">
        <p14:creationId xmlns:p14="http://schemas.microsoft.com/office/powerpoint/2010/main" val="3786490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data:image/jpeg;base64,/9j/4AAQSkZJRgABAQAAAQABAAD/2wCEAAkGBxQTEhQUExQVFBUXFBcUFRQUFBQXFRUUFRQWFxQUFhgYHCggGBolHBQUITEhJSkrLi4uFx8zODMsNygtLisBCgoKDg0OGhAQGiwkHCUsLCwsLCwsLCwsLCwsLCwsLCwsLCwsLCwsLCwsLCwsLCwsLCwsLCwsLCwsLCwsLCwsLP/AABEIALUBFgMBIgACEQEDEQH/xAAcAAACAwEBAQEAAAAAAAAAAAAAAwECBAUGBwj/xAA7EAABBAECAwUFBwMDBQEAAAABAAIDESEEMQUSQRNRYXGBBiKRofAHFEKxwdHhIzJSNHKSFjNDYoIV/8QAGQEAAwEBAQAAAAAAAAAAAAAAAAECAwQF/8QAIhEBAQACAgEEAwEAAAAAAAAAAAECEQMSIRMxQVEEImEU/9oADAMBAAIRAxEAPwD6QGjuCK8EWrBea7wAoLVKkJaMMbSmlAbk+Pia+HRWTARSlQg00rAKqsgBFIQghSmkIQEoQi0wmkItFoAQotFoCUKqEBZChCAlQi0WkAoKCVnmlStOTZxULKNQmtmBSlh6qxUFLfMEp06LYNU4uVDKFmc9ZpdRSzua5g6RlCFxDqShL1Kfpu+xqshC6GAQDlCrWUgai1ChM1rQoUhAClQpQEoQhASFKgItATaFUlL7YJA1FpXahUdOjcPVaCUByxOeVUuPel2Pq3c4VrXPDlYTEImQuLaXKhlCyF5RzJXIdWoTKpnWUvVOa1PZXVpkmtZnKCVQvU27VJpJKjmSy9Ruo2rS5eqlyrlTSAoXFLkaKTnOWLVPNGkjLlNbIUMZY94oQb1KFKF2ONClClI0FAUEqjpQEGYo5wsz5FQlT2V1bQ5DpAFjDlSSRK5HMWp2oVDqCsgcqPlU3JUxa+3KDqlj5rTWABLtT1GgzGln5lYuVWZ8kWiQwBXCi0FMlXvVC5EotUAKVMxhVrSwrUgLF6oXpbipijvdTs9LtFoe6lYvAWaV6L4E8rOeq2ljJV3NU7UOZX5lmINpzQlsIc5QX0h5WHWuNe6gLS6lUjlsHorRaUcovJVHQVddUG5Oq4iQ4gIXM4jpJOc137oWkkZXKvqygqr3pTnra5MZDC9VMiSSocVHZfVMj0qlYlZ5HKbVyHqhkWbtChotLsejjKhqryZTmhAVKOztTagyphDYqVWhT2qpzJGvICdk6GKgqwm017059lRyIJCS96Vz5RsaaUt6s0IISohdlHNaYQqsFFBobH3qXvUvS27pBUtJSnRp8pS1NOJbGBlVc5Q96U5GxpcuVCUNKqXJGN0FoCpz0lOJKRiWc9FzNbxAs3wtz3BoXH1tHH6qsSycvV8adeM+aEl8kbTRGULbU+nPu/b6uXJbnoDrVsJLQAppFqj3pBDwkPCvzoLklFNjTmtRaHORILV6VXqA5UOU6UUc+lUZTHQqzIVOqravLSUwWaWh5VI8ZQGhlBImlVTNlKk3RaJDA5NYy0uNtrS1qJBasO5DlHMqPKokndS9ia1uFUo0WyiFRjU4hLcFNionlSJTS01hLdGOqLBKwB93vjr3qWNJWp1JT3AKbFSqSOpZ3OKtIUNSNVxS3PpTI6lzdTqMFIyOJas9FxZXudtut7ZeYHm8gsPYlpcQtMWWbh6t7muIOfFC6nY9oTQyELbvJ7ufpfh9Uc5S0KALVi5Q2Q8rO6yU1BU04XsqBwVZDaAKU7VpYvTA1La1NLlUKrUhpS7tXa2kwsVPNhKklpIM9pb0JNmvNpTksyIZlTtUinKbWhyo+SsJkLLyUQU+BqY5yGlSQrSWzK0NjQ1BegkucqgKtpiNjSriqWokKWXJbPQfJSVI9UkJKUCdip2rRck1Jc8qsQLyka11C1KmY6sXRWmHUA7Llto7DrS06cEWkZ+okA3NLzfFNV0afruXZ1cBcDZpeU4tAbwcWr45LUclsjJ99dfLjcLoNlfgHAvN/muXp9OHPAO4/Jei1ULXAdD4LbLUYY7rDDrWjAydydlK5GslDDW/yQq9PflF5NPsH3iyQmg0ssFCyEOl6lZ1tI08ypI9JB2UajawotXIs0KS1RAMJjsJSHVMq4CQXqsklDKeyahJSVPKsZlWkHCW9npn5i7ZXgYQcqzXAJfbJG0yEJLnpLpMJPaItGm+JtmynkrMx+FMbk9k2x4VwsnOnaYp7Kxoc5ULkPcs8kqLRI0ROymPcs+nfhUmmRKLPK089JbJsLk6/UuJpp+CnthHubPd4pG2S6mkk63F965zXvmdYw3vUcQw2ic/kEaG1NTrbO++Fra/mZkHG5PVcgDbz+rXUMo5Nx8UX2E99swlogAdVve7qs2niAFhE04LSBvt5FQvbJxLVhoz8F5PV6wc2993cu1xR5LM71uvH6yQ+H1sujhw25ubPToaZ5LsCim8S17mUOvUrToNU3kB5cgZPfQXn9drOd588LTHHeXsxyy1j4rna/VOcbPehGvYeb3QVK68dac13t940jWht8wcCOa+lKupFjG29r87T8XmcTcjwDfuh7uXPSr2XpvZH2umgjLHOL2B7GtDj/aHF1gHuwFzZ/jZSbldWH5M35j7LDVV4KSbwuboNVzOq9ht+S3kgea46641RjCXK9TC/CzzvRvwNeUB2UqZybEbSZnhLZ6Rp/7rT5pFgGoo0myPwjfg9eVXPNdyOVZ5Cnh+Eji5KWHILlAZ1SNohcnxuyskZyn83VPZaagFogZSRC6slW+9DvHxCqJpsru5KJB/ded9qPaluldDkO55AHj/ABZ1d4dF2tJPzUW5aS6iDd0cFVcbrZTKb1HN9rOISQadz4zRBb6gml8+1Xt1qHf4DyH8r1/tnq29k+JzpOYvDvdrDW0vEcH4NHPOyJoNuJ96R9CgLJIC6OGY9d5Ry82WXbWNA9sNViuU2ce6T6Bek1/D9f2DZQWOkdX9IMOx/wDYmrXD4dx8cP7SB4ikcyRwD7sV4UFPGftQmkbysLW/7GVnpk2tLhbf1xZzOSfta9PwvRcQbCPfiY68tLLoeJByU6DgMpeXzaguJ/CxoDR5Wsf2b8Slmge6clzu1NF3UECgPC1618p6DY16X0XPnuWx04TGyVl02gY2iAT4lfF/bGZ7dXKLcAHmhZrdfbtTIQ2wPTuC+Ge2YP3ya8W6/itfxZ+1ZflX9ZHfh+0p7Wgfd2YAH/cOa67JDvtGlz/Rjo7C3Y9eq8WVBC6v8/H9Ob1+T7ek1XtlK/8AC0DuBK5s3GnuOwC5lIKuceM9oi55X3rqxcfkaCBWRXXHkqx8bcPwtPXNrloT6Y/Rbrrn2gku6YOmx/dC5CEdMfodqunQylo/+mu/43+6SrMyqS9P/wBZTBhDByuP4wdvILvcH+0Nwaxs0bnOsNLwRmzV0vnnu0f7rrG2/wCy9DpdJpGxNe6a5KDuXmqnb1XgsM+PDXmNcOTOXxX3Lh8nMFbUxr5loftDZG7Jtt55WnIXodJ9pGjle2P32lxDQXNptk0LN4XBlwZz4d+HPhfl6XtKwkSKxkbdBwvusbJgaFzujw5xbnxTWvsJskKyOlDTygG78kGsSrhTEzmFj6pWw3BSNRyljymx+8LGxXE4xxbkPK3Lqt2dh02TmNvsm5STy7DScLQH4XkIuNSucKo56N8Fs0Gvke882QRVA4Ffqr6WJnJK7mr147J4sXlo6Xj+V4LUSuFgXYNDf5d69XweN0j3AjHMd9vJeT9sHnSPYeV1Psizfp4LXinnTHmvjZ/GeHxv00UnYOe8Eh4L+XAB98/Jek4dxVjNJHZMTeRzra1z3NDW3QrfH5LwI9o3SRF0cZJA98GiLvp4bLranWNGnDjKWO7Jz+T3N+XDWiu89Vrlx3Ul+2WPJN2z6P4zxIG3RNLw9jakdg8pAP8AadivFS6otL+dwF7eoTPaJ7yyDkc91xBzyL5ScdAMAbLg6xzSW8gcPcaHc3V9e8R4Lp4uOSObkztr0nsdqNGyOQ6ttnnHZjkLjtnbZes1PHtDCHFsBdyiN1BjRiTbfuXy+B1VmvfGSLAxvXVel428M7Tlc2UCPTu5uWg/JAx0ARyccuXk8OSyeH0DhXF/vEbXMYYR2nLmroC/ILZqnvLbbI69m5+a+ax8cnOjdIH0WytZQA5ci781xpvaTUu/8rh5YWU/Htvhp6815fbNHCGgF7rPUud1Xx/28/1svmD8QuK/VSyGnPe6+hcT+ZWnjEpc5pdvyNB9AtePh6Zb2jk5e+OtOehWYRebI8DXTHzVV0MEIQhACEIQAhCEBZaNJpi/mqvdbzGyAeUbkd9JJAVUEklQCoQmEuPorCQ48MhUCEg937G8YE80emeHND7HaB5sEAkY9F9Uj4HGOXle6xWST0Xx/wBkoDH77mmz7zCNxYor2um4k7GXD1/lefz4S3w7eDk6zy9nqNO6xThXULzvEeBzSuLo5uQg0OZuAR18UQcWP+R+vVb9PxYE5O+wwuXpcbt1zPHKaJ+4atrYwyWIkEc5cHU4fiAHS1tdoZHEFzmeQut8J7J2nNj4pjJh/Klc04PEvZuV5LmyhpLS0BpIHgV5bVcN1hc6OLRu5mgAzOkDQ+sY6EFfShK09QodOBtZ8tleOdnwjLjlfIHt4lFKGs07xygMLS3nYXO/FzDHXvS+GaXW6WQ9poufYu923AE7hzCV9lDzfcPmrg+K1/0eNdYz/wA89915rScC1BDXRPbDZDy4gucLaMcpxdq/FuASzxsbKWv5COUhpDu5xOKzvhel5ykySn6Cxmda3CPCcV9kJgwsgIbdk+64k+FgdV4vX+xGu5sQOeAAOZtVt4m19lfrHDos54lXePUrow5ssXPnwYV8siZr9PD2Yglawjs5v6d3bvdAdXj0XI03s3qDI/mgmpu/uEeWSF9mPEwRkk9as1iir/8A6t/id8StJz2fCLwY35fFuA8BdO8te17WA2XBp8cWV6HWcCDpJI2td2fZwsDhn+1xLl9GHEq/Efkd0t3GAMc49Wt/ZK82VuynDjJ7vCS8DhZAYhzcr5WudZ6BeM4zwvsnUw8wJNVmgDi19m1Gva7BLDnrGw/oqGVl5EXmYm/snhzZY0ZcMvy+R8K9nJJm8wcGZ2IN4VPaiPlm5RmmNBNdQMr6+dUB/aIvWMD5BYpJ29Y4HX3s/lVOe73Ym8E17viyf2A5bLs1tS+q9lCDf3eAnJB97f4pU/ZF3MdOw4oU9w/hX6/8Z3h/r5OhfU5JNMG/6b4SfuFz5W6Q3cEox0ew/mFU5v4m8evl88QvcGDRVls4P+2MrJNptJ0MvrGz9Fc5P4nr/XkkL0L9Ppej3+sX8oT7p048jebbp6JfZFb2xWM/wmGEBVsnNbCVqbG8jp/xC1iP1TWR49a6JXI2ODhpu7I8luZwVpOSSfrdadKy/rC6kMf16fms8s6chej0gaOpXQj613XjoPFUjiLjj6tDYuhOe5ZW7aSaaYXZwTnG/enmYDxP11SIjXSt/wAlRz6UaXK2s1ru/wDhbdPxMjf5rkh+42pQ2Wj9HqpuEqpnY9LHrh37rVHq+l35fJeXbqMdD3WtkGqJrO3RZ3jbY8z08OoK1skXF0moB8MLpxX339d6wymnTjdxoe/40qEHGc/JS9oIo/JDsdVMVWeUmtvmsMp8B6/WVum+gsEzwNx5rXFlkpbSM/wqmJqoZG9B+tqkjhR28vHutaM7Si0GuvkkzRDf+Src5A6C/wBVQtqsi/BUztZ34OBR8RkJMrrvfPU3dK8uoJPSvPCQ6Yk1j4KpEWqyOqlnlmOUwkfQS5CO/HoqTtnOoI3/ACVH6o9b81Etd6zao9xVyM7VZJ3Dr6LHLqXX8lMknj+qyOk7wtJGdqJNU7uSDqT3FRJJXX4JTZR1WkhJfN5oVOYHdCom1o2Ck/opQpNBHimNb4oQkD2PogBdLSTnI8B+YQhRkqNnOaGaB6D1U81eotQhZrWfOST9dK6Ia6/r1QhIFNlcdiR9de9WZMSXAgbA/NShMjWykX3DonslIFj4fXkhClUa9LqiDjer3K7XD+IOdQPcoQsOSTTo4crt1oLJIvZPLD3oQuZ2k6h/lvX18Fg4jjA8Nut96ELTFlm54ySKGMeawufWfL5qELeObJSaQpMkhGx60hCuM6zvkLh8kqScg8vz6n+EIVI2S553/TxpZpX5QhXE1meTV/XT91ml65KEK4is0rMWsjipQtIREpSyhColShCEzf/Z"/>
          <p:cNvSpPr>
            <a:spLocks noChangeAspect="1" noChangeArrowheads="1"/>
          </p:cNvSpPr>
          <p:nvPr/>
        </p:nvSpPr>
        <p:spPr bwMode="auto">
          <a:xfrm>
            <a:off x="155575" y="-2224088"/>
            <a:ext cx="7153275" cy="464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data:image/jpeg;base64,/9j/4AAQSkZJRgABAQAAAQABAAD/2wCEAAkGBxQTEhQUExQVFBUXFBcUFRQUFBQXFRUUFRQWFxQUFhgYHCggGBolHBQUITEhJSkrLi4uFx8zODMsNygtLisBCgoKDg0OGhAQGiwkHCUsLCwsLCwsLCwsLCwsLCwsLCwsLCwsLCwsLCwsLCwsLCwsLCwsLCwsLCwsLCwsLCwsLP/AABEIALUBFgMBIgACEQEDEQH/xAAcAAACAwEBAQEAAAAAAAAAAAAAAwECBAUGBwj/xAA7EAABBAECAwUFBwMDBQEAAAABAAIDESEEMQUSQRNRYXGBBiKRofAHFEKxwdHhIzJSNHKSFjNDYoIV/8QAGQEAAwEBAQAAAAAAAAAAAAAAAAECAwQF/8QAIhEBAQACAgEEAwEAAAAAAAAAAAECEQMSIRMxQVEEImEU/9oADAMBAAIRAxEAPwD6QGjuCK8EWrBea7wAoLVKkJaMMbSmlAbk+Pia+HRWTARSlQg00rAKqsgBFIQghSmkIQEoQi0wmkItFoAQotFoCUKqEBZChCAlQi0WkAoKCVnmlStOTZxULKNQmtmBSlh6qxUFLfMEp06LYNU4uVDKFmc9ZpdRSzua5g6RlCFxDqShL1Kfpu+xqshC6GAQDlCrWUgai1ChM1rQoUhAClQpQEoQhASFKgItATaFUlL7YJA1FpXahUdOjcPVaCUByxOeVUuPel2Pq3c4VrXPDlYTEImQuLaXKhlCyF5RzJXIdWoTKpnWUvVOa1PZXVpkmtZnKCVQvU27VJpJKjmSy9Ruo2rS5eqlyrlTSAoXFLkaKTnOWLVPNGkjLlNbIUMZY94oQb1KFKF2ONClClI0FAUEqjpQEGYo5wsz5FQlT2V1bQ5DpAFjDlSSRK5HMWp2oVDqCsgcqPlU3JUxa+3KDqlj5rTWABLtT1GgzGln5lYuVWZ8kWiQwBXCi0FMlXvVC5EotUAKVMxhVrSwrUgLF6oXpbipijvdTs9LtFoe6lYvAWaV6L4E8rOeq2ljJV3NU7UOZX5lmINpzQlsIc5QX0h5WHWuNe6gLS6lUjlsHorRaUcovJVHQVddUG5Oq4iQ4gIXM4jpJOc137oWkkZXKvqygqr3pTnra5MZDC9VMiSSocVHZfVMj0qlYlZ5HKbVyHqhkWbtChotLsejjKhqryZTmhAVKOztTagyphDYqVWhT2qpzJGvICdk6GKgqwm017059lRyIJCS96Vz5RsaaUt6s0IISohdlHNaYQqsFFBobH3qXvUvS27pBUtJSnRp8pS1NOJbGBlVc5Q96U5GxpcuVCUNKqXJGN0FoCpz0lOJKRiWc9FzNbxAs3wtz3BoXH1tHH6qsSycvV8adeM+aEl8kbTRGULbU+nPu/b6uXJbnoDrVsJLQAppFqj3pBDwkPCvzoLklFNjTmtRaHORILV6VXqA5UOU6UUc+lUZTHQqzIVOqravLSUwWaWh5VI8ZQGhlBImlVTNlKk3RaJDA5NYy0uNtrS1qJBasO5DlHMqPKokndS9ia1uFUo0WyiFRjU4hLcFNionlSJTS01hLdGOqLBKwB93vjr3qWNJWp1JT3AKbFSqSOpZ3OKtIUNSNVxS3PpTI6lzdTqMFIyOJas9FxZXudtut7ZeYHm8gsPYlpcQtMWWbh6t7muIOfFC6nY9oTQyELbvJ7ufpfh9Uc5S0KALVi5Q2Q8rO6yU1BU04XsqBwVZDaAKU7VpYvTA1La1NLlUKrUhpS7tXa2kwsVPNhKklpIM9pb0JNmvNpTksyIZlTtUinKbWhyo+SsJkLLyUQU+BqY5yGlSQrSWzK0NjQ1BegkucqgKtpiNjSriqWokKWXJbPQfJSVI9UkJKUCdip2rRck1Jc8qsQLyka11C1KmY6sXRWmHUA7Llto7DrS06cEWkZ+okA3NLzfFNV0afruXZ1cBcDZpeU4tAbwcWr45LUclsjJ99dfLjcLoNlfgHAvN/muXp9OHPAO4/Jei1ULXAdD4LbLUYY7rDDrWjAydydlK5GslDDW/yQq9PflF5NPsH3iyQmg0ssFCyEOl6lZ1tI08ypI9JB2UajawotXIs0KS1RAMJjsJSHVMq4CQXqsklDKeyahJSVPKsZlWkHCW9npn5i7ZXgYQcqzXAJfbJG0yEJLnpLpMJPaItGm+JtmynkrMx+FMbk9k2x4VwsnOnaYp7Kxoc5ULkPcs8kqLRI0ROymPcs+nfhUmmRKLPK089JbJsLk6/UuJpp+CnthHubPd4pG2S6mkk63F965zXvmdYw3vUcQw2ic/kEaG1NTrbO++Fra/mZkHG5PVcgDbz+rXUMo5Nx8UX2E99swlogAdVve7qs2niAFhE04LSBvt5FQvbJxLVhoz8F5PV6wc2993cu1xR5LM71uvH6yQ+H1sujhw25ubPToaZ5LsCim8S17mUOvUrToNU3kB5cgZPfQXn9drOd588LTHHeXsxyy1j4rna/VOcbPehGvYeb3QVK68dac13t940jWht8wcCOa+lKupFjG29r87T8XmcTcjwDfuh7uXPSr2XpvZH2umgjLHOL2B7GtDj/aHF1gHuwFzZ/jZSbldWH5M35j7LDVV4KSbwuboNVzOq9ht+S3kgea46641RjCXK9TC/CzzvRvwNeUB2UqZybEbSZnhLZ6Rp/7rT5pFgGoo0myPwjfg9eVXPNdyOVZ5Cnh+Eji5KWHILlAZ1SNohcnxuyskZyn83VPZaagFogZSRC6slW+9DvHxCqJpsru5KJB/ded9qPaluldDkO55AHj/ABZ1d4dF2tJPzUW5aS6iDd0cFVcbrZTKb1HN9rOISQadz4zRBb6gml8+1Xt1qHf4DyH8r1/tnq29k+JzpOYvDvdrDW0vEcH4NHPOyJoNuJ96R9CgLJIC6OGY9d5Ry82WXbWNA9sNViuU2ce6T6Bek1/D9f2DZQWOkdX9IMOx/wDYmrXD4dx8cP7SB4ikcyRwD7sV4UFPGftQmkbysLW/7GVnpk2tLhbf1xZzOSfta9PwvRcQbCPfiY68tLLoeJByU6DgMpeXzaguJ/CxoDR5Wsf2b8Slmge6clzu1NF3UECgPC1618p6DY16X0XPnuWx04TGyVl02gY2iAT4lfF/bGZ7dXKLcAHmhZrdfbtTIQ2wPTuC+Ge2YP3ya8W6/itfxZ+1ZflX9ZHfh+0p7Wgfd2YAH/cOa67JDvtGlz/Rjo7C3Y9eq8WVBC6v8/H9Ob1+T7ek1XtlK/8AC0DuBK5s3GnuOwC5lIKuceM9oi55X3rqxcfkaCBWRXXHkqx8bcPwtPXNrloT6Y/Rbrrn2gku6YOmx/dC5CEdMfodqunQylo/+mu/43+6SrMyqS9P/wBZTBhDByuP4wdvILvcH+0Nwaxs0bnOsNLwRmzV0vnnu0f7rrG2/wCy9DpdJpGxNe6a5KDuXmqnb1XgsM+PDXmNcOTOXxX3Lh8nMFbUxr5loftDZG7Jtt55WnIXodJ9pGjle2P32lxDQXNptk0LN4XBlwZz4d+HPhfl6XtKwkSKxkbdBwvusbJgaFzujw5xbnxTWvsJskKyOlDTygG78kGsSrhTEzmFj6pWw3BSNRyljymx+8LGxXE4xxbkPK3Lqt2dh02TmNvsm5STy7DScLQH4XkIuNSucKo56N8Fs0Gvke882QRVA4Ffqr6WJnJK7mr147J4sXlo6Xj+V4LUSuFgXYNDf5d69XweN0j3AjHMd9vJeT9sHnSPYeV1Psizfp4LXinnTHmvjZ/GeHxv00UnYOe8Eh4L+XAB98/Jek4dxVjNJHZMTeRzra1z3NDW3QrfH5LwI9o3SRF0cZJA98GiLvp4bLranWNGnDjKWO7Jz+T3N+XDWiu89Vrlx3Ul+2WPJN2z6P4zxIG3RNLw9jakdg8pAP8AadivFS6otL+dwF7eoTPaJ7yyDkc91xBzyL5ScdAMAbLg6xzSW8gcPcaHc3V9e8R4Lp4uOSObkztr0nsdqNGyOQ6ttnnHZjkLjtnbZes1PHtDCHFsBdyiN1BjRiTbfuXy+B1VmvfGSLAxvXVel428M7Tlc2UCPTu5uWg/JAx0ARyccuXk8OSyeH0DhXF/vEbXMYYR2nLmroC/ILZqnvLbbI69m5+a+ax8cnOjdIH0WytZQA5ci781xpvaTUu/8rh5YWU/Htvhp6815fbNHCGgF7rPUud1Xx/28/1svmD8QuK/VSyGnPe6+hcT+ZWnjEpc5pdvyNB9AtePh6Zb2jk5e+OtOehWYRebI8DXTHzVV0MEIQhACEIQAhCEBZaNJpi/mqvdbzGyAeUbkd9JJAVUEklQCoQmEuPorCQ48MhUCEg937G8YE80emeHND7HaB5sEAkY9F9Uj4HGOXle6xWST0Xx/wBkoDH77mmz7zCNxYor2um4k7GXD1/lefz4S3w7eDk6zy9nqNO6xThXULzvEeBzSuLo5uQg0OZuAR18UQcWP+R+vVb9PxYE5O+wwuXpcbt1zPHKaJ+4atrYwyWIkEc5cHU4fiAHS1tdoZHEFzmeQut8J7J2nNj4pjJh/Klc04PEvZuV5LmyhpLS0BpIHgV5bVcN1hc6OLRu5mgAzOkDQ+sY6EFfShK09QodOBtZ8tleOdnwjLjlfIHt4lFKGs07xygMLS3nYXO/FzDHXvS+GaXW6WQ9poufYu923AE7hzCV9lDzfcPmrg+K1/0eNdYz/wA89915rScC1BDXRPbDZDy4gucLaMcpxdq/FuASzxsbKWv5COUhpDu5xOKzvhel5ykySn6Cxmda3CPCcV9kJgwsgIbdk+64k+FgdV4vX+xGu5sQOeAAOZtVt4m19lfrHDos54lXePUrow5ssXPnwYV8siZr9PD2Yglawjs5v6d3bvdAdXj0XI03s3qDI/mgmpu/uEeWSF9mPEwRkk9as1iir/8A6t/id8StJz2fCLwY35fFuA8BdO8te17WA2XBp8cWV6HWcCDpJI2td2fZwsDhn+1xLl9GHEq/Efkd0t3GAMc49Wt/ZK82VuynDjJ7vCS8DhZAYhzcr5WudZ6BeM4zwvsnUw8wJNVmgDi19m1Gva7BLDnrGw/oqGVl5EXmYm/snhzZY0ZcMvy+R8K9nJJm8wcGZ2IN4VPaiPlm5RmmNBNdQMr6+dUB/aIvWMD5BYpJ29Y4HX3s/lVOe73Ym8E17viyf2A5bLs1tS+q9lCDf3eAnJB97f4pU/ZF3MdOw4oU9w/hX6/8Z3h/r5OhfU5JNMG/6b4SfuFz5W6Q3cEox0ew/mFU5v4m8evl88QvcGDRVls4P+2MrJNptJ0MvrGz9Fc5P4nr/XkkL0L9Ppej3+sX8oT7p048jebbp6JfZFb2xWM/wmGEBVsnNbCVqbG8jp/xC1iP1TWR49a6JXI2ODhpu7I8luZwVpOSSfrdadKy/rC6kMf16fms8s6chej0gaOpXQj613XjoPFUjiLjj6tDYuhOe5ZW7aSaaYXZwTnG/enmYDxP11SIjXSt/wAlRz6UaXK2s1ru/wDhbdPxMjf5rkh+42pQ2Wj9HqpuEqpnY9LHrh37rVHq+l35fJeXbqMdD3WtkGqJrO3RZ3jbY8z08OoK1skXF0moB8MLpxX339d6wymnTjdxoe/40qEHGc/JS9oIo/JDsdVMVWeUmtvmsMp8B6/WVum+gsEzwNx5rXFlkpbSM/wqmJqoZG9B+tqkjhR28vHutaM7Si0GuvkkzRDf+Src5A6C/wBVQtqsi/BUztZ34OBR8RkJMrrvfPU3dK8uoJPSvPCQ6Yk1j4KpEWqyOqlnlmOUwkfQS5CO/HoqTtnOoI3/ACVH6o9b81Etd6zao9xVyM7VZJ3Dr6LHLqXX8lMknj+qyOk7wtJGdqJNU7uSDqT3FRJJXX4JTZR1WkhJfN5oVOYHdCom1o2Ck/opQpNBHimNb4oQkD2PogBdLSTnI8B+YQhRkqNnOaGaB6D1U81eotQhZrWfOST9dK6Ia6/r1QhIFNlcdiR9de9WZMSXAgbA/NShMjWykX3DonslIFj4fXkhClUa9LqiDjer3K7XD+IOdQPcoQsOSTTo4crt1oLJIvZPLD3oQuZ2k6h/lvX18Fg4jjA8Nut96ELTFlm54ySKGMeawufWfL5qELeObJSaQpMkhGx60hCuM6zvkLh8kqScg8vz6n+EIVI2S553/TxpZpX5QhXE1meTV/XT91ml65KEK4is0rMWsjipQtIREpSyhColShCEzf/Z"/>
          <p:cNvSpPr>
            <a:spLocks noChangeAspect="1" noChangeArrowheads="1"/>
          </p:cNvSpPr>
          <p:nvPr/>
        </p:nvSpPr>
        <p:spPr bwMode="auto">
          <a:xfrm>
            <a:off x="155575" y="-2224088"/>
            <a:ext cx="7153275" cy="464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4" name="Picture 6" descr="http://www.weru.ksu.edu/new_weru/multimedia/dustbowl/big/theb1365.jpg"/>
          <p:cNvPicPr>
            <a:picLocks noChangeAspect="1" noChangeArrowheads="1"/>
          </p:cNvPicPr>
          <p:nvPr/>
        </p:nvPicPr>
        <p:blipFill>
          <a:blip r:embed="rId2" cstate="print"/>
          <a:srcRect/>
          <a:stretch>
            <a:fillRect/>
          </a:stretch>
        </p:blipFill>
        <p:spPr bwMode="auto">
          <a:xfrm>
            <a:off x="762000" y="762000"/>
            <a:ext cx="7153275" cy="4676776"/>
          </a:xfrm>
          <a:prstGeom prst="rect">
            <a:avLst/>
          </a:prstGeom>
          <a:noFill/>
        </p:spPr>
      </p:pic>
    </p:spTree>
    <p:extLst>
      <p:ext uri="{BB962C8B-B14F-4D97-AF65-F5344CB8AC3E}">
        <p14:creationId xmlns:p14="http://schemas.microsoft.com/office/powerpoint/2010/main" val="2424607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capita.wustl.edu/namaerosol/Dust%20Bowl%20map_files/dbmapfinal.jpg"/>
          <p:cNvPicPr>
            <a:picLocks noChangeAspect="1" noChangeArrowheads="1"/>
          </p:cNvPicPr>
          <p:nvPr/>
        </p:nvPicPr>
        <p:blipFill>
          <a:blip r:embed="rId2" cstate="print"/>
          <a:srcRect/>
          <a:stretch>
            <a:fillRect/>
          </a:stretch>
        </p:blipFill>
        <p:spPr bwMode="auto">
          <a:xfrm>
            <a:off x="1219200" y="762000"/>
            <a:ext cx="6096000" cy="5432081"/>
          </a:xfrm>
          <a:prstGeom prst="rect">
            <a:avLst/>
          </a:prstGeom>
          <a:noFill/>
        </p:spPr>
      </p:pic>
    </p:spTree>
    <p:extLst>
      <p:ext uri="{BB962C8B-B14F-4D97-AF65-F5344CB8AC3E}">
        <p14:creationId xmlns:p14="http://schemas.microsoft.com/office/powerpoint/2010/main" val="3413950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Reminders/Announcements</a:t>
            </a:r>
            <a:endParaRPr lang="en-US" dirty="0"/>
          </a:p>
        </p:txBody>
      </p:sp>
      <p:sp>
        <p:nvSpPr>
          <p:cNvPr id="3" name="Content Placeholder 2"/>
          <p:cNvSpPr>
            <a:spLocks noGrp="1"/>
          </p:cNvSpPr>
          <p:nvPr>
            <p:ph idx="1"/>
          </p:nvPr>
        </p:nvSpPr>
        <p:spPr/>
        <p:txBody>
          <a:bodyPr/>
          <a:lstStyle/>
          <a:p>
            <a:r>
              <a:rPr lang="en-US" dirty="0" smtClean="0"/>
              <a:t>Facebook project due tomorrow (4/2) at the start of class in hard copy form.</a:t>
            </a:r>
          </a:p>
          <a:p>
            <a:r>
              <a:rPr lang="en-US" dirty="0" smtClean="0"/>
              <a:t>Unit 5 Study Guide &amp; Extra Credit due 4/15</a:t>
            </a:r>
            <a:endParaRPr lang="en-US" dirty="0"/>
          </a:p>
        </p:txBody>
      </p:sp>
    </p:spTree>
    <p:extLst>
      <p:ext uri="{BB962C8B-B14F-4D97-AF65-F5344CB8AC3E}">
        <p14:creationId xmlns:p14="http://schemas.microsoft.com/office/powerpoint/2010/main" val="788332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 ringer Friday November 3</a:t>
            </a:r>
            <a:r>
              <a:rPr lang="en-US" baseline="30000" dirty="0" smtClean="0"/>
              <a:t>rd</a:t>
            </a:r>
            <a:r>
              <a:rPr lang="en-US" dirty="0" smtClean="0"/>
              <a:t> **Turn in Photo Story HW**</a:t>
            </a:r>
            <a:endParaRPr lang="en-US" dirty="0"/>
          </a:p>
        </p:txBody>
      </p:sp>
      <p:sp>
        <p:nvSpPr>
          <p:cNvPr id="3" name="Content Placeholder 2"/>
          <p:cNvSpPr>
            <a:spLocks noGrp="1"/>
          </p:cNvSpPr>
          <p:nvPr>
            <p:ph idx="1"/>
          </p:nvPr>
        </p:nvSpPr>
        <p:spPr/>
        <p:txBody>
          <a:bodyPr/>
          <a:lstStyle/>
          <a:p>
            <a:r>
              <a:rPr lang="en-US" dirty="0" smtClean="0"/>
              <a:t>1) What is a Shantytown?</a:t>
            </a:r>
          </a:p>
          <a:p>
            <a:r>
              <a:rPr lang="en-US" dirty="0" smtClean="0"/>
              <a:t>2) How did the Great Depression impact cities and rural areas differently?</a:t>
            </a:r>
          </a:p>
          <a:p>
            <a:r>
              <a:rPr lang="en-US" dirty="0" smtClean="0"/>
              <a:t>3) Explain what happened in the Dust Bowl.</a:t>
            </a:r>
          </a:p>
          <a:p>
            <a:r>
              <a:rPr lang="en-US" dirty="0" smtClean="0"/>
              <a:t>4) Choose one of the following groups and give one example of how the Depression impacted them: Men, Women, Children</a:t>
            </a:r>
            <a:endParaRPr lang="en-US" dirty="0"/>
          </a:p>
        </p:txBody>
      </p:sp>
    </p:spTree>
    <p:extLst>
      <p:ext uri="{BB962C8B-B14F-4D97-AF65-F5344CB8AC3E}">
        <p14:creationId xmlns:p14="http://schemas.microsoft.com/office/powerpoint/2010/main" val="1993179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429000"/>
            <a:ext cx="8534400" cy="838200"/>
          </a:xfrm>
        </p:spPr>
        <p:txBody>
          <a:bodyPr/>
          <a:lstStyle/>
          <a:p>
            <a:r>
              <a:rPr smtClean="0"/>
              <a:t>Hoover And the Depression</a:t>
            </a:r>
            <a:endParaRPr lang="en-US" dirty="0"/>
          </a:p>
        </p:txBody>
      </p:sp>
      <p:sp>
        <p:nvSpPr>
          <p:cNvPr id="3" name="Subtitle 2"/>
          <p:cNvSpPr>
            <a:spLocks noGrp="1"/>
          </p:cNvSpPr>
          <p:nvPr>
            <p:ph type="subTitle" idx="1"/>
          </p:nvPr>
        </p:nvSpPr>
        <p:spPr>
          <a:xfrm>
            <a:off x="2362200" y="1828800"/>
            <a:ext cx="6480048" cy="1752600"/>
          </a:xfrm>
        </p:spPr>
        <p:txBody>
          <a:bodyPr>
            <a:normAutofit/>
          </a:bodyPr>
          <a:lstStyle/>
          <a:p>
            <a:r>
              <a:rPr lang="en-US" sz="2800" b="1" i="1" dirty="0" smtClean="0"/>
              <a:t>Focus Question: Why do many Americans blame Herbert Hoover for the Great Depression? Is this fair?</a:t>
            </a:r>
            <a:endParaRPr lang="en-US" sz="2800" b="1"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Hoover’s Reassurance</a:t>
            </a:r>
            <a:endParaRPr lang="en-US" dirty="0"/>
          </a:p>
        </p:txBody>
      </p:sp>
      <p:sp>
        <p:nvSpPr>
          <p:cNvPr id="3" name="Content Placeholder 2"/>
          <p:cNvSpPr>
            <a:spLocks noGrp="1"/>
          </p:cNvSpPr>
          <p:nvPr>
            <p:ph idx="1"/>
          </p:nvPr>
        </p:nvSpPr>
        <p:spPr>
          <a:xfrm>
            <a:off x="457200" y="1600200"/>
            <a:ext cx="4495800" cy="4525963"/>
          </a:xfrm>
        </p:spPr>
        <p:txBody>
          <a:bodyPr>
            <a:normAutofit fontScale="85000" lnSpcReduction="10000"/>
          </a:bodyPr>
          <a:lstStyle/>
          <a:p>
            <a:r>
              <a:rPr lang="en-US" dirty="0" smtClean="0"/>
              <a:t>“Any lack of confidence in the economic future… is foolish”    </a:t>
            </a:r>
            <a:r>
              <a:rPr lang="en-US" sz="2000" dirty="0" smtClean="0"/>
              <a:t>-Herbert Hoover 1929’</a:t>
            </a:r>
          </a:p>
          <a:p>
            <a:endParaRPr lang="en-US" sz="2000" dirty="0" smtClean="0"/>
          </a:p>
          <a:p>
            <a:r>
              <a:rPr lang="en-US" dirty="0" smtClean="0"/>
              <a:t>Believed that Americans should carry on as usual.</a:t>
            </a:r>
          </a:p>
          <a:p>
            <a:endParaRPr lang="en-US" dirty="0" smtClean="0"/>
          </a:p>
          <a:p>
            <a:r>
              <a:rPr lang="en-US" dirty="0" smtClean="0"/>
              <a:t>Rapid growth and slumps just a part of American economic trend</a:t>
            </a:r>
          </a:p>
          <a:p>
            <a:pPr lvl="2"/>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315200" y="1981200"/>
            <a:ext cx="1281346" cy="44386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876800" y="1981200"/>
            <a:ext cx="2420320" cy="4430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ap'n McCain of the Titanic by newbreen."/>
          <p:cNvPicPr>
            <a:picLocks noGrp="1" noChangeAspect="1" noChangeArrowheads="1"/>
          </p:cNvPicPr>
          <p:nvPr>
            <p:ph idx="1"/>
          </p:nvPr>
        </p:nvPicPr>
        <p:blipFill>
          <a:blip r:embed="rId2" cstate="print"/>
          <a:srcRect/>
          <a:stretch>
            <a:fillRect/>
          </a:stretch>
        </p:blipFill>
        <p:spPr bwMode="auto">
          <a:xfrm>
            <a:off x="4160494" y="3824468"/>
            <a:ext cx="61012" cy="77426"/>
          </a:xfrm>
          <a:prstGeom prst="rect">
            <a:avLst/>
          </a:prstGeom>
          <a:noFill/>
        </p:spPr>
      </p:pic>
      <p:pic>
        <p:nvPicPr>
          <p:cNvPr id="5" name="Picture 6" descr="Cap'n McCain of the Titanic by newbreen."/>
          <p:cNvPicPr>
            <a:picLocks noChangeAspect="1" noChangeArrowheads="1"/>
          </p:cNvPicPr>
          <p:nvPr/>
        </p:nvPicPr>
        <p:blipFill>
          <a:blip r:embed="rId3" cstate="print"/>
          <a:srcRect/>
          <a:stretch>
            <a:fillRect/>
          </a:stretch>
        </p:blipFill>
        <p:spPr bwMode="auto">
          <a:xfrm>
            <a:off x="1981200" y="381000"/>
            <a:ext cx="4953000" cy="628553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Philosophy</a:t>
            </a:r>
            <a:endParaRPr lang="en-US" dirty="0"/>
          </a:p>
        </p:txBody>
      </p:sp>
      <p:sp>
        <p:nvSpPr>
          <p:cNvPr id="3" name="Content Placeholder 2"/>
          <p:cNvSpPr>
            <a:spLocks noGrp="1"/>
          </p:cNvSpPr>
          <p:nvPr>
            <p:ph idx="1"/>
          </p:nvPr>
        </p:nvSpPr>
        <p:spPr>
          <a:xfrm>
            <a:off x="152400" y="3124200"/>
            <a:ext cx="8991600" cy="3581400"/>
          </a:xfrm>
        </p:spPr>
        <p:txBody>
          <a:bodyPr>
            <a:normAutofit fontScale="92500" lnSpcReduction="10000"/>
          </a:bodyPr>
          <a:lstStyle/>
          <a:p>
            <a:r>
              <a:rPr lang="en-US" dirty="0" smtClean="0"/>
              <a:t>Hoover was a Humanitarian (person who promotes human welfare)</a:t>
            </a:r>
          </a:p>
          <a:p>
            <a:r>
              <a:rPr lang="en-US" dirty="0" smtClean="0"/>
              <a:t>Believed that Americans should have savings protected, steady job, insurance, etc.</a:t>
            </a:r>
          </a:p>
          <a:p>
            <a:r>
              <a:rPr lang="en-US" dirty="0" smtClean="0"/>
              <a:t>However, believed this was not governments job. </a:t>
            </a:r>
          </a:p>
          <a:p>
            <a:r>
              <a:rPr lang="en-US" i="1" dirty="0" smtClean="0"/>
              <a:t>Rugged Individualism-</a:t>
            </a:r>
            <a:r>
              <a:rPr lang="en-US" dirty="0" smtClean="0"/>
              <a:t> people should succeed through their own efforts.</a:t>
            </a:r>
          </a:p>
          <a:p>
            <a:r>
              <a:rPr lang="en-US" dirty="0" smtClean="0"/>
              <a:t>Felt that handouts would weaken “moral fiber”</a:t>
            </a:r>
          </a:p>
          <a:p>
            <a:endParaRPr lang="en-US" dirty="0"/>
          </a:p>
        </p:txBody>
      </p:sp>
      <p:pic>
        <p:nvPicPr>
          <p:cNvPr id="15362" name="Picture 2" descr="View Image">
            <a:hlinkClick r:id="rId2"/>
          </p:cNvPr>
          <p:cNvPicPr>
            <a:picLocks noChangeAspect="1" noChangeArrowheads="1"/>
          </p:cNvPicPr>
          <p:nvPr/>
        </p:nvPicPr>
        <p:blipFill>
          <a:blip r:embed="rId3" cstate="print"/>
          <a:srcRect/>
          <a:stretch>
            <a:fillRect/>
          </a:stretch>
        </p:blipFill>
        <p:spPr bwMode="auto">
          <a:xfrm>
            <a:off x="381000" y="1219200"/>
            <a:ext cx="8077200" cy="18288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370975"/>
          </a:xfrm>
          <a:prstGeom prst="rect">
            <a:avLst/>
          </a:prstGeom>
        </p:spPr>
        <p:txBody>
          <a:bodyPr wrap="square">
            <a:spAutoFit/>
          </a:bodyPr>
          <a:lstStyle/>
          <a:p>
            <a:r>
              <a:rPr lang="en-US" sz="2400" b="1" dirty="0" smtClean="0">
                <a:latin typeface="Arial Black" pitchFamily="34" charset="0"/>
              </a:rPr>
              <a:t>As a group, answer the questions below on notebook paper. Write in complete sentences! Staple answers to your packet, along with your life card.  One paper per group is fine</a:t>
            </a:r>
          </a:p>
          <a:p>
            <a:endParaRPr lang="en-US" sz="2400" b="1" dirty="0" smtClean="0">
              <a:latin typeface="Arial Black" pitchFamily="34" charset="0"/>
            </a:endParaRPr>
          </a:p>
          <a:p>
            <a:r>
              <a:rPr lang="en-US" sz="2400" b="1" dirty="0" smtClean="0">
                <a:latin typeface="Arial Black" pitchFamily="34" charset="0"/>
              </a:rPr>
              <a:t>1.What were some sacrifices you were forced to make as a family?</a:t>
            </a:r>
          </a:p>
          <a:p>
            <a:endParaRPr lang="en-US" sz="2400" b="1" dirty="0" smtClean="0">
              <a:latin typeface="Arial Black" pitchFamily="34" charset="0"/>
            </a:endParaRPr>
          </a:p>
          <a:p>
            <a:r>
              <a:rPr lang="en-US" sz="2400" b="1" dirty="0" smtClean="0">
                <a:latin typeface="Arial Black" pitchFamily="34" charset="0"/>
              </a:rPr>
              <a:t>2. How would you grade your standard of living? (Excellent, Above Average, Average, Poor) Explain.</a:t>
            </a:r>
          </a:p>
          <a:p>
            <a:endParaRPr lang="en-US" sz="2400" b="1" dirty="0" smtClean="0">
              <a:latin typeface="Arial Black" pitchFamily="34" charset="0"/>
            </a:endParaRPr>
          </a:p>
          <a:p>
            <a:r>
              <a:rPr lang="en-US" sz="2400" b="1" dirty="0" smtClean="0">
                <a:latin typeface="Arial Black" pitchFamily="34" charset="0"/>
              </a:rPr>
              <a:t>3. Considering your remaining money, what would be some possible obstacles your family could face over the course of the month?</a:t>
            </a:r>
          </a:p>
          <a:p>
            <a:endParaRPr lang="en-US" sz="2400" b="1" dirty="0" smtClean="0">
              <a:latin typeface="Arial Black" pitchFamily="34" charset="0"/>
            </a:endParaRPr>
          </a:p>
          <a:p>
            <a:r>
              <a:rPr lang="en-US" sz="2400" b="1" dirty="0" smtClean="0">
                <a:latin typeface="Arial Black" pitchFamily="34" charset="0"/>
              </a:rPr>
              <a:t>4. Do you think your family would survive the Great Depression? Explain why or why not?</a:t>
            </a:r>
          </a:p>
        </p:txBody>
      </p:sp>
    </p:spTree>
    <p:extLst>
      <p:ext uri="{BB962C8B-B14F-4D97-AF65-F5344CB8AC3E}">
        <p14:creationId xmlns:p14="http://schemas.microsoft.com/office/powerpoint/2010/main" val="577866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Actions</a:t>
            </a:r>
            <a:endParaRPr lang="en-US" dirty="0"/>
          </a:p>
        </p:txBody>
      </p:sp>
      <p:sp>
        <p:nvSpPr>
          <p:cNvPr id="3" name="Content Placeholder 2"/>
          <p:cNvSpPr>
            <a:spLocks noGrp="1"/>
          </p:cNvSpPr>
          <p:nvPr>
            <p:ph idx="1"/>
          </p:nvPr>
        </p:nvSpPr>
        <p:spPr>
          <a:xfrm>
            <a:off x="152400" y="1371600"/>
            <a:ext cx="4648200" cy="5334000"/>
          </a:xfrm>
        </p:spPr>
        <p:txBody>
          <a:bodyPr>
            <a:normAutofit/>
          </a:bodyPr>
          <a:lstStyle/>
          <a:p>
            <a:r>
              <a:rPr lang="en-US" dirty="0" smtClean="0"/>
              <a:t>Asks employers not to cut wages or lay off workers.</a:t>
            </a:r>
          </a:p>
          <a:p>
            <a:endParaRPr lang="en-US" dirty="0" smtClean="0"/>
          </a:p>
          <a:p>
            <a:r>
              <a:rPr lang="en-US" dirty="0" smtClean="0"/>
              <a:t>Asked labor leaders not to demand higher wages or go on strike.</a:t>
            </a:r>
          </a:p>
          <a:p>
            <a:endParaRPr lang="en-US" dirty="0" smtClean="0"/>
          </a:p>
          <a:p>
            <a:r>
              <a:rPr lang="en-US" dirty="0" smtClean="0"/>
              <a:t>Great idea but no way to enforce it. </a:t>
            </a:r>
            <a:endParaRPr lang="en-US" dirty="0"/>
          </a:p>
        </p:txBody>
      </p:sp>
      <p:pic>
        <p:nvPicPr>
          <p:cNvPr id="16386" name="Picture 2" descr="Unemployment: No Profession Spared (color) by yonderbob."/>
          <p:cNvPicPr>
            <a:picLocks noChangeAspect="1" noChangeArrowheads="1"/>
          </p:cNvPicPr>
          <p:nvPr/>
        </p:nvPicPr>
        <p:blipFill>
          <a:blip r:embed="rId2" cstate="print"/>
          <a:srcRect/>
          <a:stretch>
            <a:fillRect/>
          </a:stretch>
        </p:blipFill>
        <p:spPr bwMode="auto">
          <a:xfrm>
            <a:off x="5029200" y="1295400"/>
            <a:ext cx="4114800" cy="47625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8017"/>
            <a:ext cx="7467600" cy="1143000"/>
          </a:xfrm>
        </p:spPr>
        <p:txBody>
          <a:bodyPr>
            <a:normAutofit fontScale="90000"/>
          </a:bodyPr>
          <a:lstStyle/>
          <a:p>
            <a:r>
              <a:rPr lang="en-US" sz="4000" b="1" i="1" u="sng" dirty="0" smtClean="0"/>
              <a:t>Boulder Dam- </a:t>
            </a:r>
            <a:r>
              <a:rPr lang="en-US" sz="4000" dirty="0" smtClean="0"/>
              <a:t>example of a government works project</a:t>
            </a:r>
            <a:r>
              <a:rPr lang="en-US" dirty="0" smtClean="0"/>
              <a:t/>
            </a:r>
            <a:br>
              <a:rPr lang="en-US" dirty="0" smtClean="0"/>
            </a:br>
            <a:endParaRPr lang="en-US" dirty="0"/>
          </a:p>
        </p:txBody>
      </p:sp>
      <p:pic>
        <p:nvPicPr>
          <p:cNvPr id="17414" name="Picture 6" descr="Hoover Dam by NannyPea2."/>
          <p:cNvPicPr>
            <a:picLocks noChangeAspect="1" noChangeArrowheads="1"/>
          </p:cNvPicPr>
          <p:nvPr/>
        </p:nvPicPr>
        <p:blipFill>
          <a:blip r:embed="rId2" cstate="print"/>
          <a:srcRect/>
          <a:stretch>
            <a:fillRect/>
          </a:stretch>
        </p:blipFill>
        <p:spPr bwMode="auto">
          <a:xfrm>
            <a:off x="5006091" y="1600200"/>
            <a:ext cx="4137909" cy="4038600"/>
          </a:xfrm>
          <a:prstGeom prst="rect">
            <a:avLst/>
          </a:prstGeom>
          <a:noFill/>
        </p:spPr>
      </p:pic>
      <p:sp>
        <p:nvSpPr>
          <p:cNvPr id="3" name="TextBox 2"/>
          <p:cNvSpPr txBox="1"/>
          <p:nvPr/>
        </p:nvSpPr>
        <p:spPr>
          <a:xfrm>
            <a:off x="381000" y="1571017"/>
            <a:ext cx="4191000" cy="5693866"/>
          </a:xfrm>
          <a:prstGeom prst="rect">
            <a:avLst/>
          </a:prstGeom>
          <a:noFill/>
        </p:spPr>
        <p:txBody>
          <a:bodyPr wrap="square" rtlCol="0">
            <a:spAutoFit/>
          </a:bodyPr>
          <a:lstStyle/>
          <a:p>
            <a:r>
              <a:rPr lang="en-US" sz="2800" dirty="0" smtClean="0"/>
              <a:t>-Dam in the Black Canyon of the Colorado River (between Arizona &amp; Nevada)</a:t>
            </a:r>
          </a:p>
          <a:p>
            <a:r>
              <a:rPr lang="en-US" sz="2800" dirty="0" smtClean="0"/>
              <a:t>-Constructed between 1931 and 1936</a:t>
            </a:r>
          </a:p>
          <a:p>
            <a:r>
              <a:rPr lang="en-US" sz="2800" dirty="0" smtClean="0"/>
              <a:t>-Dam’s generators provide power for several western states.  </a:t>
            </a:r>
          </a:p>
          <a:p>
            <a:r>
              <a:rPr lang="en-US" sz="2800" dirty="0" smtClean="0"/>
              <a:t>-The Dam created over 3,000 jobs (although temporary)</a:t>
            </a:r>
          </a:p>
          <a:p>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419600"/>
            <a:ext cx="8610600" cy="2620963"/>
          </a:xfrm>
        </p:spPr>
        <p:txBody>
          <a:bodyPr/>
          <a:lstStyle/>
          <a:p>
            <a:r>
              <a:rPr lang="en-US" dirty="0" smtClean="0"/>
              <a:t>Despite Criticism, Hoover struggles to maintain his principles.</a:t>
            </a:r>
          </a:p>
          <a:p>
            <a:r>
              <a:rPr lang="en-US" dirty="0" smtClean="0"/>
              <a:t>Angry Americans blame him for Depression </a:t>
            </a:r>
            <a:endParaRPr lang="en-US" dirty="0"/>
          </a:p>
        </p:txBody>
      </p:sp>
      <p:pic>
        <p:nvPicPr>
          <p:cNvPr id="18434" name="Picture 2" descr="http://rds.yahoo.com/_ylt=A0WTb_ylAM1LTm8AERmjzbkF/SIG=16mmprk7p/EXP=1271812645/**http%3a/phspzg.bay.livefilestore.com/y1mpAcw0Bm5OwSkAtbiGb43EWlg3pqVNp_kxHpaoqa-SdmQ8froY1vnUuTNATQpnPE7RKPI97ET3LPmTybtk2FHCaRjQiSwNsCkvth1BEL0N3nTEIVw9c85n2bofLNa-Hh5PHoandPh-8E/cartoons_13.jpg"/>
          <p:cNvPicPr>
            <a:picLocks noChangeAspect="1" noChangeArrowheads="1"/>
          </p:cNvPicPr>
          <p:nvPr/>
        </p:nvPicPr>
        <p:blipFill>
          <a:blip r:embed="rId2" cstate="print"/>
          <a:srcRect/>
          <a:stretch>
            <a:fillRect/>
          </a:stretch>
        </p:blipFill>
        <p:spPr bwMode="auto">
          <a:xfrm>
            <a:off x="1371600" y="228600"/>
            <a:ext cx="5715000" cy="37814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Bonus Army</a:t>
            </a:r>
            <a:endParaRPr lang="en-US" dirty="0"/>
          </a:p>
        </p:txBody>
      </p:sp>
      <p:sp>
        <p:nvSpPr>
          <p:cNvPr id="3" name="Content Placeholder 2"/>
          <p:cNvSpPr>
            <a:spLocks noGrp="1"/>
          </p:cNvSpPr>
          <p:nvPr>
            <p:ph idx="1"/>
          </p:nvPr>
        </p:nvSpPr>
        <p:spPr>
          <a:xfrm>
            <a:off x="228600" y="1371600"/>
            <a:ext cx="4343400" cy="5334000"/>
          </a:xfrm>
        </p:spPr>
        <p:txBody>
          <a:bodyPr>
            <a:normAutofit fontScale="92500" lnSpcReduction="20000"/>
          </a:bodyPr>
          <a:lstStyle/>
          <a:p>
            <a:r>
              <a:rPr lang="en-US" dirty="0" smtClean="0"/>
              <a:t>In 1932 10,000-20,000 WWI veterans march on Washington D.C. </a:t>
            </a:r>
          </a:p>
          <a:p>
            <a:endParaRPr lang="en-US" dirty="0" smtClean="0"/>
          </a:p>
          <a:p>
            <a:r>
              <a:rPr lang="en-US" dirty="0" smtClean="0"/>
              <a:t>Demanded that a bonus promised for 1945 be paid immediately </a:t>
            </a:r>
          </a:p>
          <a:p>
            <a:endParaRPr lang="en-US" dirty="0" smtClean="0"/>
          </a:p>
          <a:p>
            <a:r>
              <a:rPr lang="en-US" dirty="0" smtClean="0"/>
              <a:t>Hoover said no but acknowledged their right to assemble peacefully</a:t>
            </a:r>
          </a:p>
          <a:p>
            <a:pPr>
              <a:buNone/>
            </a:pPr>
            <a:endParaRPr lang="en-US" dirty="0"/>
          </a:p>
        </p:txBody>
      </p:sp>
      <p:pic>
        <p:nvPicPr>
          <p:cNvPr id="20482" name="Picture 2" descr="http://rds.yahoo.com/_ylt=A0WTefhRBM1Lgy4AJlWjzbkF/SIG=12jtp2rs4/EXP=1271813585/**http%3a/jimbuie.blogs.com/photos/uncategorized/bonus_army_13.jpg"/>
          <p:cNvPicPr>
            <a:picLocks noChangeAspect="1" noChangeArrowheads="1"/>
          </p:cNvPicPr>
          <p:nvPr/>
        </p:nvPicPr>
        <p:blipFill>
          <a:blip r:embed="rId2" cstate="print"/>
          <a:srcRect/>
          <a:stretch>
            <a:fillRect/>
          </a:stretch>
        </p:blipFill>
        <p:spPr bwMode="auto">
          <a:xfrm>
            <a:off x="4572000" y="381000"/>
            <a:ext cx="4476750" cy="609652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Bonus Army Cont.</a:t>
            </a:r>
            <a:endParaRPr lang="en-US" dirty="0"/>
          </a:p>
        </p:txBody>
      </p:sp>
      <p:sp>
        <p:nvSpPr>
          <p:cNvPr id="3" name="Content Placeholder 2"/>
          <p:cNvSpPr>
            <a:spLocks noGrp="1"/>
          </p:cNvSpPr>
          <p:nvPr>
            <p:ph idx="1"/>
          </p:nvPr>
        </p:nvSpPr>
        <p:spPr>
          <a:xfrm>
            <a:off x="152400" y="1295400"/>
            <a:ext cx="4648200" cy="5562600"/>
          </a:xfrm>
        </p:spPr>
        <p:txBody>
          <a:bodyPr>
            <a:normAutofit fontScale="92500" lnSpcReduction="20000"/>
          </a:bodyPr>
          <a:lstStyle/>
          <a:p>
            <a:r>
              <a:rPr lang="en-US" dirty="0" smtClean="0"/>
              <a:t>The proposal went to the Senate who voted it down.</a:t>
            </a:r>
          </a:p>
          <a:p>
            <a:r>
              <a:rPr lang="en-US" dirty="0" smtClean="0"/>
              <a:t>Hoover asks army to leave</a:t>
            </a:r>
          </a:p>
          <a:p>
            <a:pPr lvl="1"/>
            <a:r>
              <a:rPr lang="en-US" dirty="0" smtClean="0"/>
              <a:t>Most did but 2000 refuse</a:t>
            </a:r>
          </a:p>
          <a:p>
            <a:r>
              <a:rPr lang="en-US" dirty="0" smtClean="0"/>
              <a:t>Hoover calls on a group of 1000 soldiers to remove the veterans</a:t>
            </a:r>
          </a:p>
          <a:p>
            <a:pPr lvl="1"/>
            <a:r>
              <a:rPr lang="en-US" dirty="0" smtClean="0"/>
              <a:t>Led by Douglas Macarthur and Dwight D. Eisenhower</a:t>
            </a:r>
          </a:p>
          <a:p>
            <a:r>
              <a:rPr lang="en-US" dirty="0" smtClean="0"/>
              <a:t>Soldiers eventually used tear gas and torched building to get people to leave</a:t>
            </a:r>
            <a:endParaRPr lang="en-US" dirty="0"/>
          </a:p>
        </p:txBody>
      </p:sp>
      <p:pic>
        <p:nvPicPr>
          <p:cNvPr id="21506" name="Picture 2" descr="http://rds.yahoo.com/_ylt=A0WTefWSBc1LRTMAdcejzbkF/SIG=12rintf3b/EXP=1271813906/**http%3a/www.americaslibrary.gov/assets/aa/patton/aa_patton_bonus_3_e.jpg"/>
          <p:cNvPicPr>
            <a:picLocks noChangeAspect="1" noChangeArrowheads="1"/>
          </p:cNvPicPr>
          <p:nvPr/>
        </p:nvPicPr>
        <p:blipFill>
          <a:blip r:embed="rId2" cstate="print"/>
          <a:srcRect/>
          <a:stretch>
            <a:fillRect/>
          </a:stretch>
        </p:blipFill>
        <p:spPr bwMode="auto">
          <a:xfrm>
            <a:off x="4876800" y="762000"/>
            <a:ext cx="4151497" cy="58102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Hooverville Video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44088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800" dirty="0" smtClean="0"/>
              <a:t>Go sit with your Birthday Partner– we will be with them the rest of class so you can bring your stuff </a:t>
            </a:r>
            <a:r>
              <a:rPr lang="en-US" sz="4800" dirty="0" smtClean="0">
                <a:sym typeface="Wingdings" panose="05000000000000000000" pitchFamily="2" charset="2"/>
              </a:rPr>
              <a:t>  </a:t>
            </a:r>
            <a:endParaRPr lang="en-US" sz="4800" dirty="0"/>
          </a:p>
        </p:txBody>
      </p:sp>
    </p:spTree>
    <p:extLst>
      <p:ext uri="{BB962C8B-B14F-4D97-AF65-F5344CB8AC3E}">
        <p14:creationId xmlns:p14="http://schemas.microsoft.com/office/powerpoint/2010/main" val="3972586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mmcode.com/hoover/hooveronline/hoover_bio/archive/pres/images/p1p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04800"/>
            <a:ext cx="6629400" cy="6457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04800"/>
            <a:ext cx="533400" cy="1015663"/>
          </a:xfrm>
          <a:prstGeom prst="rect">
            <a:avLst/>
          </a:prstGeom>
          <a:noFill/>
        </p:spPr>
        <p:txBody>
          <a:bodyPr wrap="square" rtlCol="0">
            <a:spAutoFit/>
          </a:bodyPr>
          <a:lstStyle/>
          <a:p>
            <a:r>
              <a:rPr lang="en-US" sz="6000" b="1" dirty="0" smtClean="0"/>
              <a:t>A</a:t>
            </a:r>
            <a:endParaRPr lang="en-US" sz="6000" b="1" dirty="0"/>
          </a:p>
        </p:txBody>
      </p:sp>
    </p:spTree>
    <p:extLst>
      <p:ext uri="{BB962C8B-B14F-4D97-AF65-F5344CB8AC3E}">
        <p14:creationId xmlns:p14="http://schemas.microsoft.com/office/powerpoint/2010/main" val="1695865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thebluereview.org/wp-content/uploads/2014/10/1930-hoo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stretch>
            <a:fillRect/>
          </a:stretch>
        </p:blipFill>
        <p:spPr>
          <a:xfrm>
            <a:off x="2209800" y="178419"/>
            <a:ext cx="5214451" cy="6591300"/>
          </a:xfrm>
          <a:prstGeom prst="rect">
            <a:avLst/>
          </a:prstGeom>
        </p:spPr>
      </p:pic>
      <p:sp>
        <p:nvSpPr>
          <p:cNvPr id="4" name="TextBox 3"/>
          <p:cNvSpPr txBox="1"/>
          <p:nvPr/>
        </p:nvSpPr>
        <p:spPr>
          <a:xfrm>
            <a:off x="304800" y="304800"/>
            <a:ext cx="533400" cy="1015663"/>
          </a:xfrm>
          <a:prstGeom prst="rect">
            <a:avLst/>
          </a:prstGeom>
          <a:noFill/>
        </p:spPr>
        <p:txBody>
          <a:bodyPr wrap="square" rtlCol="0">
            <a:spAutoFit/>
          </a:bodyPr>
          <a:lstStyle/>
          <a:p>
            <a:r>
              <a:rPr lang="en-US" sz="6000" b="1" dirty="0" smtClean="0"/>
              <a:t>B</a:t>
            </a:r>
            <a:endParaRPr lang="en-US" sz="6000" b="1" dirty="0"/>
          </a:p>
        </p:txBody>
      </p:sp>
    </p:spTree>
    <p:extLst>
      <p:ext uri="{BB962C8B-B14F-4D97-AF65-F5344CB8AC3E}">
        <p14:creationId xmlns:p14="http://schemas.microsoft.com/office/powerpoint/2010/main" val="1081157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oover.archives.gov/hooverhead/photographs/Cartoon1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457200"/>
            <a:ext cx="4953000" cy="6015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04800"/>
            <a:ext cx="533400" cy="1015663"/>
          </a:xfrm>
          <a:prstGeom prst="rect">
            <a:avLst/>
          </a:prstGeom>
          <a:noFill/>
        </p:spPr>
        <p:txBody>
          <a:bodyPr wrap="square" rtlCol="0">
            <a:spAutoFit/>
          </a:bodyPr>
          <a:lstStyle/>
          <a:p>
            <a:r>
              <a:rPr lang="en-US" sz="6000" b="1" dirty="0" smtClean="0"/>
              <a:t>C</a:t>
            </a:r>
            <a:endParaRPr lang="en-US" sz="6000" b="1" dirty="0"/>
          </a:p>
        </p:txBody>
      </p:sp>
    </p:spTree>
    <p:extLst>
      <p:ext uri="{BB962C8B-B14F-4D97-AF65-F5344CB8AC3E}">
        <p14:creationId xmlns:p14="http://schemas.microsoft.com/office/powerpoint/2010/main" val="65958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2317577"/>
              </p:ext>
            </p:extLst>
          </p:nvPr>
        </p:nvGraphicFramePr>
        <p:xfrm>
          <a:off x="457200" y="1397000"/>
          <a:ext cx="7696200" cy="2133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32258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370840">
                <a:tc>
                  <a:txBody>
                    <a:bodyPr/>
                    <a:lstStyle/>
                    <a:p>
                      <a:r>
                        <a:rPr lang="en-US" sz="3200" dirty="0" smtClean="0"/>
                        <a:t>Date</a:t>
                      </a:r>
                      <a:endParaRPr lang="en-US" sz="3200" dirty="0"/>
                    </a:p>
                  </a:txBody>
                  <a:tcPr/>
                </a:tc>
                <a:tc>
                  <a:txBody>
                    <a:bodyPr/>
                    <a:lstStyle/>
                    <a:p>
                      <a:r>
                        <a:rPr lang="en-US" sz="3200" dirty="0" smtClean="0"/>
                        <a:t>Topic</a:t>
                      </a:r>
                      <a:endParaRPr lang="en-US" sz="3200" dirty="0"/>
                    </a:p>
                  </a:txBody>
                  <a:tcPr/>
                </a:tc>
                <a:tc>
                  <a:txBody>
                    <a:bodyPr/>
                    <a:lstStyle/>
                    <a:p>
                      <a:r>
                        <a:rPr lang="en-US" sz="3200" dirty="0" smtClean="0"/>
                        <a:t>Page</a:t>
                      </a:r>
                      <a:endParaRPr lang="en-US" sz="3200" dirty="0"/>
                    </a:p>
                  </a:txBody>
                  <a:tcPr/>
                </a:tc>
                <a:extLst>
                  <a:ext uri="{0D108BD9-81ED-4DB2-BD59-A6C34878D82A}">
                    <a16:rowId xmlns:a16="http://schemas.microsoft.com/office/drawing/2014/main" val="10000"/>
                  </a:ext>
                </a:extLst>
              </a:tr>
              <a:tr h="370840">
                <a:tc>
                  <a:txBody>
                    <a:bodyPr/>
                    <a:lstStyle/>
                    <a:p>
                      <a:r>
                        <a:rPr lang="en-US" sz="3200" b="1" dirty="0" smtClean="0"/>
                        <a:t>10/27</a:t>
                      </a:r>
                      <a:endParaRPr lang="en-US" sz="3200" b="1" dirty="0"/>
                    </a:p>
                  </a:txBody>
                  <a:tcPr/>
                </a:tc>
                <a:tc>
                  <a:txBody>
                    <a:bodyPr/>
                    <a:lstStyle/>
                    <a:p>
                      <a:r>
                        <a:rPr lang="en-US" sz="3200" b="1" dirty="0" smtClean="0"/>
                        <a:t>Life During the Great Depression</a:t>
                      </a:r>
                      <a:endParaRPr lang="en-US" sz="3200" b="1" dirty="0"/>
                    </a:p>
                  </a:txBody>
                  <a:tcPr/>
                </a:tc>
                <a:tc>
                  <a:txBody>
                    <a:bodyPr/>
                    <a:lstStyle/>
                    <a:p>
                      <a:r>
                        <a:rPr lang="en-US" sz="3200" b="1" dirty="0" smtClean="0"/>
                        <a:t>48</a:t>
                      </a:r>
                      <a:endParaRPr lang="en-US" sz="3200" b="1"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Ddd0Wrbjx-M/T8e9bPIuQfI/AAAAAAAAExA/xlvrbbzCd4M/s1600/fdr-his-baby-now.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81000"/>
            <a:ext cx="6019800" cy="6320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04800"/>
            <a:ext cx="533400" cy="1015663"/>
          </a:xfrm>
          <a:prstGeom prst="rect">
            <a:avLst/>
          </a:prstGeom>
          <a:noFill/>
        </p:spPr>
        <p:txBody>
          <a:bodyPr wrap="square" rtlCol="0">
            <a:spAutoFit/>
          </a:bodyPr>
          <a:lstStyle/>
          <a:p>
            <a:r>
              <a:rPr lang="en-US" sz="6000" b="1" dirty="0" smtClean="0"/>
              <a:t>D</a:t>
            </a:r>
            <a:endParaRPr lang="en-US" sz="6000" b="1" dirty="0"/>
          </a:p>
        </p:txBody>
      </p:sp>
    </p:spTree>
    <p:extLst>
      <p:ext uri="{BB962C8B-B14F-4D97-AF65-F5344CB8AC3E}">
        <p14:creationId xmlns:p14="http://schemas.microsoft.com/office/powerpoint/2010/main" val="8368298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notebook paper, with your partner: </a:t>
            </a:r>
            <a:endParaRPr lang="en-US" dirty="0"/>
          </a:p>
        </p:txBody>
      </p:sp>
      <p:sp>
        <p:nvSpPr>
          <p:cNvPr id="3" name="Content Placeholder 2"/>
          <p:cNvSpPr>
            <a:spLocks noGrp="1"/>
          </p:cNvSpPr>
          <p:nvPr>
            <p:ph idx="1"/>
          </p:nvPr>
        </p:nvSpPr>
        <p:spPr/>
        <p:txBody>
          <a:bodyPr>
            <a:normAutofit lnSpcReduction="10000"/>
          </a:bodyPr>
          <a:lstStyle/>
          <a:p>
            <a:r>
              <a:rPr lang="en-US" dirty="0" smtClean="0"/>
              <a:t>Write a </a:t>
            </a:r>
            <a:r>
              <a:rPr lang="en-US" dirty="0" smtClean="0"/>
              <a:t>1 </a:t>
            </a:r>
            <a:r>
              <a:rPr lang="en-US" dirty="0" smtClean="0"/>
              <a:t>paragraph response supporting the point of view you were assigned:</a:t>
            </a:r>
          </a:p>
          <a:p>
            <a:r>
              <a:rPr lang="en-US" dirty="0" smtClean="0"/>
              <a:t>Hoover IS to blame for the depression or Hoover is NOT to blame for the depression.</a:t>
            </a:r>
          </a:p>
          <a:p>
            <a:r>
              <a:rPr lang="en-US" dirty="0" smtClean="0"/>
              <a:t>Include details to support your point and remember even if you don’t actually agree with the point you were assigned- make it convincing!</a:t>
            </a:r>
            <a:endParaRPr lang="en-US" dirty="0"/>
          </a:p>
        </p:txBody>
      </p:sp>
    </p:spTree>
    <p:extLst>
      <p:ext uri="{BB962C8B-B14F-4D97-AF65-F5344CB8AC3E}">
        <p14:creationId xmlns:p14="http://schemas.microsoft.com/office/powerpoint/2010/main" val="1443621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u="sng" dirty="0" smtClean="0"/>
              <a:t>Is it fair to blame Herbert Hoover for the depression? </a:t>
            </a:r>
            <a:r>
              <a:rPr lang="en-US" sz="2400" dirty="0" smtClean="0"/>
              <a:t>Read the article you were given and add details to the side you were assigned.  Details should come from the article but you can think of additional reasons as well.  *Need 5 total</a:t>
            </a:r>
            <a:endParaRPr lang="en-US" sz="2400" dirty="0"/>
          </a:p>
        </p:txBody>
      </p:sp>
      <p:sp>
        <p:nvSpPr>
          <p:cNvPr id="3" name="Text Placeholder 2"/>
          <p:cNvSpPr>
            <a:spLocks noGrp="1"/>
          </p:cNvSpPr>
          <p:nvPr>
            <p:ph type="body" idx="1"/>
          </p:nvPr>
        </p:nvSpPr>
        <p:spPr/>
        <p:txBody>
          <a:bodyPr>
            <a:normAutofit/>
          </a:bodyPr>
          <a:lstStyle/>
          <a:p>
            <a:r>
              <a:rPr lang="en-US" sz="4000" dirty="0" smtClean="0"/>
              <a:t>YES</a:t>
            </a:r>
            <a:endParaRPr lang="en-US" sz="4000" dirty="0"/>
          </a:p>
        </p:txBody>
      </p:sp>
      <p:sp>
        <p:nvSpPr>
          <p:cNvPr id="4" name="Text Placeholder 3"/>
          <p:cNvSpPr>
            <a:spLocks noGrp="1"/>
          </p:cNvSpPr>
          <p:nvPr>
            <p:ph type="body" sz="half" idx="3"/>
          </p:nvPr>
        </p:nvSpPr>
        <p:spPr/>
        <p:txBody>
          <a:bodyPr>
            <a:normAutofit/>
          </a:bodyPr>
          <a:lstStyle/>
          <a:p>
            <a:r>
              <a:rPr lang="en-US" sz="4000" dirty="0" smtClean="0"/>
              <a:t>NO</a:t>
            </a:r>
            <a:endParaRPr lang="en-US" sz="4000"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99548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Final Thought Question– EACH person needs to write their own.  Now this is just YOUR actual opinion</a:t>
            </a:r>
            <a:endParaRPr lang="en-US" sz="3200" b="1" u="sng" dirty="0"/>
          </a:p>
        </p:txBody>
      </p:sp>
      <p:sp>
        <p:nvSpPr>
          <p:cNvPr id="3" name="Content Placeholder 2"/>
          <p:cNvSpPr>
            <a:spLocks noGrp="1"/>
          </p:cNvSpPr>
          <p:nvPr>
            <p:ph idx="1"/>
          </p:nvPr>
        </p:nvSpPr>
        <p:spPr/>
        <p:txBody>
          <a:bodyPr>
            <a:normAutofit fontScale="77500" lnSpcReduction="20000"/>
          </a:bodyPr>
          <a:lstStyle/>
          <a:p>
            <a:r>
              <a:rPr lang="en-US" sz="5400" dirty="0" smtClean="0"/>
              <a:t>How would you describe the public’s perception of Herbert Hoover by 1932? Is this fair? Who else might be to blame for the Great Depression? Should Hoover go down as one of the worst </a:t>
            </a:r>
            <a:r>
              <a:rPr lang="en-US" sz="5400" smtClean="0"/>
              <a:t>Presidents ever? </a:t>
            </a:r>
            <a:endParaRPr lang="en-US" sz="5400" dirty="0"/>
          </a:p>
        </p:txBody>
      </p:sp>
    </p:spTree>
    <p:extLst>
      <p:ext uri="{BB962C8B-B14F-4D97-AF65-F5344CB8AC3E}">
        <p14:creationId xmlns:p14="http://schemas.microsoft.com/office/powerpoint/2010/main" val="23556461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Think/Pair/Share</a:t>
            </a:r>
            <a:endParaRPr lang="en-US" dirty="0"/>
          </a:p>
        </p:txBody>
      </p:sp>
      <p:sp>
        <p:nvSpPr>
          <p:cNvPr id="3" name="Content Placeholder 2"/>
          <p:cNvSpPr>
            <a:spLocks noGrp="1"/>
          </p:cNvSpPr>
          <p:nvPr>
            <p:ph idx="1"/>
          </p:nvPr>
        </p:nvSpPr>
        <p:spPr/>
        <p:txBody>
          <a:bodyPr/>
          <a:lstStyle/>
          <a:p>
            <a:r>
              <a:rPr lang="en-US" dirty="0" smtClean="0"/>
              <a:t>Find three different people to share your opinion with.  Have them initial your paper after you share your opinion. </a:t>
            </a:r>
            <a:endParaRPr lang="en-US" dirty="0"/>
          </a:p>
        </p:txBody>
      </p:sp>
    </p:spTree>
    <p:extLst>
      <p:ext uri="{BB962C8B-B14F-4D97-AF65-F5344CB8AC3E}">
        <p14:creationId xmlns:p14="http://schemas.microsoft.com/office/powerpoint/2010/main" val="1852482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a:t>
            </a:r>
            <a:endParaRPr lang="en-US" dirty="0"/>
          </a:p>
        </p:txBody>
      </p:sp>
      <p:sp>
        <p:nvSpPr>
          <p:cNvPr id="3" name="Content Placeholder 2"/>
          <p:cNvSpPr>
            <a:spLocks noGrp="1"/>
          </p:cNvSpPr>
          <p:nvPr>
            <p:ph idx="1"/>
          </p:nvPr>
        </p:nvSpPr>
        <p:spPr/>
        <p:txBody>
          <a:bodyPr/>
          <a:lstStyle/>
          <a:p>
            <a:r>
              <a:rPr lang="en-US" dirty="0" smtClean="0"/>
              <a:t>“I do not believe that the power and duty of the federal government ought to be extended to the relief of individuals suffering… The lesson should be constantly enforced that though the people support the government, the government should not support the people.” ~ Herbert Hoover</a:t>
            </a:r>
            <a:endParaRPr lang="en-US" dirty="0"/>
          </a:p>
        </p:txBody>
      </p:sp>
    </p:spTree>
    <p:extLst>
      <p:ext uri="{BB962C8B-B14F-4D97-AF65-F5344CB8AC3E}">
        <p14:creationId xmlns:p14="http://schemas.microsoft.com/office/powerpoint/2010/main" val="1479871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Partner: </a:t>
            </a:r>
            <a:endParaRPr lang="en-US" dirty="0"/>
          </a:p>
        </p:txBody>
      </p:sp>
      <p:sp>
        <p:nvSpPr>
          <p:cNvPr id="3" name="Content Placeholder 2"/>
          <p:cNvSpPr>
            <a:spLocks noGrp="1"/>
          </p:cNvSpPr>
          <p:nvPr>
            <p:ph idx="1"/>
          </p:nvPr>
        </p:nvSpPr>
        <p:spPr/>
        <p:txBody>
          <a:bodyPr/>
          <a:lstStyle/>
          <a:p>
            <a:r>
              <a:rPr lang="en-US" dirty="0" smtClean="0"/>
              <a:t>Create a political cartoon that corresponds with the point of view you were assigned--- either:</a:t>
            </a:r>
          </a:p>
          <a:p>
            <a:r>
              <a:rPr lang="en-US" dirty="0" smtClean="0"/>
              <a:t>Hoover IS to blame for the depression or Hoover is NOT to blame for the depression.</a:t>
            </a:r>
          </a:p>
          <a:p>
            <a:r>
              <a:rPr lang="en-US" dirty="0" smtClean="0"/>
              <a:t>Don’t forget a title!</a:t>
            </a:r>
            <a:endParaRPr lang="en-US" dirty="0"/>
          </a:p>
        </p:txBody>
      </p:sp>
    </p:spTree>
    <p:extLst>
      <p:ext uri="{BB962C8B-B14F-4D97-AF65-F5344CB8AC3E}">
        <p14:creationId xmlns:p14="http://schemas.microsoft.com/office/powerpoint/2010/main" val="2065510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is it fair to blame Hoover?</a:t>
            </a:r>
            <a:endParaRPr lang="en-US" dirty="0"/>
          </a:p>
        </p:txBody>
      </p:sp>
      <p:sp>
        <p:nvSpPr>
          <p:cNvPr id="3" name="Text Placeholder 2"/>
          <p:cNvSpPr>
            <a:spLocks noGrp="1"/>
          </p:cNvSpPr>
          <p:nvPr>
            <p:ph type="body" idx="1"/>
          </p:nvPr>
        </p:nvSpPr>
        <p:spPr/>
        <p:txBody>
          <a:bodyPr/>
          <a:lstStyle/>
          <a:p>
            <a:r>
              <a:rPr lang="en-US" dirty="0" smtClean="0"/>
              <a:t>YES!!!!</a:t>
            </a:r>
            <a:endParaRPr lang="en-US" dirty="0"/>
          </a:p>
        </p:txBody>
      </p:sp>
      <p:sp>
        <p:nvSpPr>
          <p:cNvPr id="4" name="Text Placeholder 3"/>
          <p:cNvSpPr>
            <a:spLocks noGrp="1"/>
          </p:cNvSpPr>
          <p:nvPr>
            <p:ph type="body" sz="half" idx="3"/>
          </p:nvPr>
        </p:nvSpPr>
        <p:spPr/>
        <p:txBody>
          <a:bodyPr/>
          <a:lstStyle/>
          <a:p>
            <a:r>
              <a:rPr lang="en-US" smtClean="0"/>
              <a:t>NO!!!!</a:t>
            </a:r>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2223233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SEhUUEhQWFRQXGBUXFRYYGRkYGBUVFxgYFxgXFxkYHiggGB8lGxYYITEiJikrLi4uGB8zODMsNygtLisBCgoKDg0OGxAQGjcmHyQsMCwsNSw3LC84MiwsLS8sLC0sLDQuLCwsNCwsLC0sLC8sLCwsLCwsLCwsLCwsLCwsLP/AABEIAKYBLwMBIgACEQEDEQH/xAAcAAEAAQUBAQAAAAAAAAAAAAAABwIDBAUGAQj/xABHEAACAAMEBQYMBAQFBAMAAAABAgADEQQSITEFBhNBUSIyYXGBkQcXM1JUc5KhsbLB8CM10eEUQmJyU4KT0vEWQ6PCFSSi/8QAGwEBAAIDAQEAAAAAAAAAAAAAAAEFAgMEBgf/xAA1EQACAQIEAwcDAwQCAwAAAAAAAQIDEQQSITEFQVETFDJhcYGxIjShBpHRQsHh8BXxFiNS/9oADAMBAAIRAxEAPwCVYQhACEIAwAhCEAIQhACEIQAhCEAIQhACEIQAhCEAIQhACMK36WlSXlJMe685xLlijG85rhgKDI4mmUZsavTmiTaGsxDXdhaEnnCt4KrrdGOHPz6IAoTWWzl2QOxZdoKBHN4ymVZgSi8sqzqDSufQaUTdarMsszCz3Btb5EuYdnsXWXNvgLybrMBjxqKgExjNqwBaTaJezRlE0IlHKs05lM13F4BSyrd5IzYsa5RhTNVJ4s4kS50kSzOmTnlvLd5d1nvpIUCYp2anEgnldC1UgdgpqKjI4iEeLkK576ZdkewAhCEAIQhACECY4LWTXOUJpSS8xzRBVGKKCC5NGoak1XEKRQb4xlJRV2baNCpWllpq7O9hEd6C8ISoiy7QjsQSDMU3iRU0LBqGvUeoR3lgt0uegmSnDociPgd4PQcY6auGq0kpTjZPY1PRtPdHJ+GD8sf1kn5xEExO3hg/LH9ZJ+cRBMdGG8Hua5bmr0hz+wR1WpnkW9YflWOV0hz+wR1WpnkW9YflWKzG7S9S84B93H0fwfSkIR7GwpyMrbrZaLNb56odpLM0KJTkncFpLP8AISd2I6Kxy9u0q8m0zWlTWl1mzSNmSinlnGi4GucNP2y/a57ocGmTCpBpVa3a4cR7jGsmKCMRXo9/0Ee4w2BgoKair5Unfr5mhy1sdXYPCBa0oGaXOH9aitOtCveQY31m8JqYbWzuDhW4wYY8A12IylSBgaUPCuHdFzj1/D/iInwrD1VeULPyGdrmTHY9erFMzmGWeDqw94qvvjc2PSkmb5KdLf8AtdWPcDEDAxYachJBxpnUVjjrcAoLw1Lev+oyVR9D6MpHkfP9l0k6eSnOn9jsnwI6Y20rW22rlaX7brfMDHHL9P1f6Jpk9ouZNUIiNPCBbVpVpbf3Sxj7JEZK+Em0jnJIPY4/9455cDxa5L9ye0RKcIjRPCfM/wACWepyPoYr8Zz+ir/qn/ZGv/iMX/8AH5X8k50SRCI6sHhGJn1nIVklVUKlHuNexmEkAkXTkK83AEmOs0XrVZbQbsuaA1aBX5DNv5Ial7sjRXwGIo+ODCkmbmEYzW+WAxDq13MKyk8KZ51wxi3ZrU05Q8soEPNOEy8Mq1RgtOomOVQb5EuSW5mwixJtNaKwKviKUNCRjyWpQ4CvV1GL8Y2JTuIQhACEIxv4+XtBLqS5rgFYgUvHlMBReacCcaQBkxrpmnbMriWZyXyxS6DUhwQLrU5pqaY0jDs9qtAtBSa8q6t+YEUG+0kXlU8FN4rXE1u/y1IiIJdrvHnHaHEtvvYknrqCY0V6rp2si14Zw+GLcs0rW282yfIRgaE0tLtMoTJZr5y/zI28EfXI7oz43Jpq6K2cJQk4yVmhCEIkwOB8KGmmULZUNL4vzab0qQqdRIJPUNxMR9ZyK40ruP0jpvCahFtqRgZUsjpHKHxBjkpjUBPCPVw4VRxPDVB6N638/wDdDfgcfPB1+0Wq5rqitsz1n4x0moGmDZ7UqE/hziEYcGOCMOmtB1E8BHIyrUDTA4nM8c42eiJZafJAzM2WB7axZzp06mDdN62jb3SOOpLNVclzdyRvDB+WP6yT84iCYnbwwflsz1kn5xEEx5DDeD3JluavSHP7BHVameRb1h+VY5XSHP7BHVameRb1h+VYrMbtL1LzgH3cfR/B9KRpNctMCy2Z2B/EeqS/72B5XUoqewcY3cRL4SbeZlsMuvJkqqgcGdQ7Htqo/wAoiz4Zhe8YhQe279ilk7I4+ZNVaA9kVIynI+8j3RWyg5xYSRUVIoeg92fZHuJdopWVmjRoXivSfvrhLyikJQAZ/dfvqjw2gA0PR9P1jPNGOstCCuX+vxgZYO4d0UrMBPJIOHH74x7U17vr+kSnFq24LYkA5rvNOr7rFcqSFy3/APHwA7oqx4Dv/aF7oPuiIwhF3tqTqGzHX9DB0BpXcajrEeHEjPf9IHDM07v0jJtO91oQWhZwa1BGOGOdKEHvHui82Y+937CPAf6vhu7IEZY74wjGMV9K+CSuKpMsMwUsq1/mat0b6mgJ7hGE9mUEc7vyxA/9vjF+WlMBkBh2n9oxU6krxat+RZEiaNteibLJBFJ8xlZWrLvTHGTC4+EtTwNKimcZehdf5BZhPrJUtSVyRs0QABVLLyrxx3UGAHTGEyYowJ6Yv2GxrOYAltnmxWl7MKoS9/MzEKB/VXIGKfEcOoxhOUpNy33CV9yTLbrxYlZlQPUsG2qoApdKXS1WDsOSFyy6I6Kx6dkzJazFJCuLy1GYqRurTEEY8I4G3WyVo2VNsezpaHlhkmUVsGa6avQGmDlQRgBQmtIy9Q9NzLTPMm03Zo2ZKMyLeW6y4XgAaUY5xTzwaq0XWpqyW93v7W/uSpZTvZFuR6XSccBUEAkVwBpQnA4A7jGTGs2JV3UDaSyFYoTVgTUVDMcTVK8o9RFKHKs7FJa7VheoATxPD+o9WdKxVSjY2xlcyY53TGk5FnnhzOkqaHaITedmAuoQqKWBullrXAHIxk6w6UeVZpsyUKFEJvOrLQk0FFYAsd/DLPKIRM8MTiSxJJOJJO8k8a/GLLAcO7ypScrW282Spxur7cyRNZNdUdKWZXDsGRndQKS2U3gtGreqBSuGeccbZbKZk1FQVZyFVeJJzw4DEngDFtXrQ9Z7cBHceDMrdnFQHm3lVf6UAreJpyQSSDxu4VyjzeSrVqNTW2jPcz7vw3CudLW9rX5vqb3VHVj+Eq8xg05gVN0m4q1BoKgXjUDEjq316SOY0lZbYt5mtHILEKFWl1SZt28QVIwmKtRUjZyzibzRtNA2FpSEvMZy4QkMKFTdxqakk+7AUEd0YqKsjx1evOvUdSo7tmzhCNLbplrE/wDDWsnkf4e9Jl48og1D7PsrGRpMTXjVw2yUDL8tLqU3B1NLyE7sgQeI3AmIitMlkZkcFHGBVhQqekGJWS3WpVuz5glzfwCBes4BlFpSzma9jeBM2lBdoqZmtcK2NOntKMyXZ56r5YMbOxDVFVlEmtyjLSpDC8Sa4Kbjh/F5YaPZyV4/BhKF9SLUlkUqa8cTjgBl11MSP4O9WHVxaZ6FQAdirYMScL5G4UJArxruBO61f0eJLVtNns8lwqhZiLKVWdTMvshreFVCPQjAV4RXZZ9ue7UyzzQzSzLK7w7NWpF5AkxAK4zKNgI2YvjDqU3SpRsnvcKGt2YXhg/LH9ZJ+cRBMS9r+bV/8bP/AIr/ABLHc5lDVZZmczhNMwY7lFOJiGOLDeD3IluavSHP7BHVameRb1h+VY5XSHP7BHVameRb1h+VYrMbtL1LzgH3cfR/B9JTpgVSzZKCx34AVOAzwiCtPW7+JtE2dSl9qgcFACr23VFemsTpOPJauOBw44R8+S8h1CPUfp2nFznJ7pIoqou8D9f3jxWMVOcItmaoN2vDj9/Yj08movV2NRUTiMD+/Z2x5MxyoThnw3+6KwYpmCuHT+8JK8XqD1ZYBqB9/fwih60N2la4V7B+sV3BHkthTPj8YjKvDsC2ZjjNa9X390h/E0zUiLrrWnQQe6Kox7Od9JE3RTv7Pv4R6yg59fdFN0EnDh9YsPaEFeScOgbjSJnOMV9WwWpUbMDWoIxwxzpQg9490XpmXd8YsC0J0/DDjnFSzAcicADTozHwjXCdNXy2uw0+Zdvj7rHjHrr1GPJpP8or+neIolu9cQKcQejCNkqmuX+wsezFqKgCuOfaPj8Y6DUayB7bZxQUVi56Lis4PtARojUHDf8AGn7Rs9W7aJFqkzXPIR+VQZKwKk9QDV7I58TTbozstbMg3HhSsrfxl41o0tbjcKVBA6jjTpjnNE6Wm2YnZuEmHAMACboJN2prgcCRvujHj0nhE01LtE9BJN9JakXxkzOQTTiAAMeuOWs9wuu0DXK0YqFLXd4UEgd5jlwtJPCxzx1tt1V+hK21Jv0VpATESewuCbLlkKcSSLxagFTQXhj1RptedKzJEraynuM11EvKL1KkvcDE0qKVquQGOUam2a8yZSsLIjO5/wC5MFFF41PJBqcak5VJrUxyFrtr2hjNnG+5zJAwAyAGQFNwjytenPBpYitD6c235LPhuBeOqOlGVrK+pTpDTlotAuzZzuMDdrRajIlVoCeyNYJJDVyB6KddeMZSOQ92vEgU3bsfvfFdpWq90b6H6jcq9OnGkoxbX508i5l+nKcMPOpnblFPkuRYlSKivXuqY7bVjQ1tkStoJhlyZhDsssKzMq4ht9wsFA34NjSkXNQtVZFokbWdfmcthszyUF2lK0xfdnQZ4bz2FrDyyEs91VNBQGWAhrUhQ55NVGACkVrW7nEYzF1lUqU3K6u9LLTX58ykq1aU4RUIWaWru3cybFpZZpW4kyjK5vFCFUqwF1j/ACsakgHgYz45rR9nnzw5NsV1oZZ2YwDbM8qopygzhsMCAMjl0NmllUVS14qqgsc2IABY9ecVhzmknaeniY6ixTmC36MMnCsQLuFDVQGpWuJArTG7YNMzXmMr2aZLVZW0DkMQz75YAXFh0Z0wBFDGwtdhWYQxzCumQNUe7fU1GRuiNO+qEo3wJk0CZUPitSL+0oDdrS8BhiMCN5gCmzbS0PetEh5boqGWyYc5kf8A7lBeVkFVx3jHfq9po7bS5MszNoCstSC12WbiyrpduSQRLSvOxReEYOvNqFjYy5DODOF6bSlAhZyFWg5IJZq9CgbzHH2C2XXVwCDLZHH+U3hTujlq4hwlZL1L7h/B1XpOc5WbTyr+Tv5utVk2mxmidKMmZMW/RSL4ZlY8gE0rU82h3giojptBWOTLlg2chpbBKMGvBgktJQNd/JlqOsGIZ044NqtBGRnzyOozGMbvwfabaRaFlEnZTTdI3LMOCsOBJop6D0CPW4ngsVh1WpPW12vbkedU9bM6jwwflj+sk/OIgmJ28MH5Y/rJPziIJirw3g9xLc1ekOf2COq1M8i3rD8qxyukOf2COq1M8i3rD8qxWY3aXqXnAPu4+j+D6UiGddNEizWlgHU7QvMCAH8NGNVqThibwAFcF6YmaI08LMgiZJcKBVHW/wCcVIIVuqtRxvHhF3wSq4YpRT0ZSTWhwjiPCoNDT9YsiY+IFCd2I6M8undwi9l259fGPZKany/c02LC2UEb1OORy3ZnHKkZG8dX7frFUUjM9n374mNKMNhe5bMxh/L3fGKy1VJI44Hoj25jXgCO+n6QfLu+MFGSvdkXKaKMMK9xiq7195imZKBzrFkyQWpU1pWuG804Z5xhJyj/AEkmRc6T7o8DDeRFtJBBHKJ+vvi6pw7/AIxnG/NWIZSCMcQcqZYRWIx/4sb1O7dlXj7geuPUnqSBTPoHCv31RhGrTvZMmzLqt0ZYbv1jxFpkD7uAHHoiqlDFubaApAINT+/6e8Rm2o6yexG5WOPZHiPe3EdcAd4yNPfvhKl0JJNa+7E/r7oi8rq23MFmaxzvAA0+lcacTF1kJBFaHDHs6IqUCgrTtijaY50Jph1k06q490a8qjq3uZFqUtWrVsN56MPp8YypNpCg5HEHPKuH0rFJzFevu+69kWjJxpdF041/qqfpWOTF4GFel2U1dX89+R04XF1cNU7Sm7Oxk/xbHIDszy6YyZckFZcyYx2TO6MQBVbglNXcCaOcDwjXVKkAXQMOg0PAdcdDq1Z1nibZSqkzVvSmNAyTQyg3WzH4Zc0/pitxHC8PQoOVGFnFq75rzV+h1f8ALYmpL/2zbT5bJkkaB0ZLs1jUGXfZUaYzBRediC5u1x6BlkItWIo855iWear4kMTMuTHlogS9dBUggYNjW70gRs9I2ifKCiVLE6ppUcm6BSl4ZHflTdhDR860syGaiqhRr9MCJl7k4Xmwu9J6xgI8zOTlJyluzkMyw2VJa8hAlaEgcaAYxkQhGIEWbZJLoVVipwIIJFKEHd1Ui9CAIe1xsEyXaFSZMLFZcvlkkl1qcWJ31BHZ04aJpTZ3jQAYY7gca9vuiW9dNXjapYaX5aXW6K0vqc16947RviJ7aCpKMCrA8oEUI6CDlHNSwdTEYqNKP9T/ABzPY4PH4eHD87f1QWqv+37mDMm4EggnDeN5i/omYdvKqVptJdDUChvqcTXhjWMcyF39fd/ye+O41G1KE07e0oRLA/CU4F3wpMIIyFMK5nHdj9AxlV4ah9T5WSvvyPE3zSbN34W5qtoyYVYMNrJFQQRUOKjDfEGROPhXkKmi3C18rJOJJJJmDMnE/sIg6PL4bwe5MtzV6Q5/YI6rUzyLesPyrHK6Q5/YI6rUzyLesPyrFZjdpepecA+7j6P4PpSOZ8ItkD2F2pUy2R16OUFb/wDLNHTR46VFMewkHvEdNGq6VSM1ydymaufPKSxWo3xUREma5amiadrZhSc1SyUojgYmhC0RsQBUi9TjUmNI95w/GUsTTvDR80aJRaZRWmEAv3X9IPu6/v76ItvaaHEGlc93Xj290dEpRj4yPQu3emKWrhln1dMUraV31GFcY9mTQKE5QdSm1dMWZXU8O4wvdB936xQtpXjw9+XxHfFSzlORESqkHtL4Is+hVWKVOG/uMDQkb8/pHtz7qYy1bugUzMRQEg8aGKr4jwHk8cItCc1MUNeH7xrlNRd3z8mTYusw94jychORI6oqfLtHxELvX3mM5K90yD0iKG3jvPRxiop195jxQMzTH4boO70CPAV4198eEVNR24Z49XXFE6WpNcK4A4jLIwkKFGFa0Fczj9mNN25ZWlYkrduINO6pj1ervOP1gDj09OA7Iqx6PvpjYuoLO0Bam/8AfpOOIjYaKX8aWSsx6OpuyxV2K8oBQN+Ge7OMEg1BrTo3HP8AX3R3OoGq+3ItLsVlo3ICmjOy5m8MlGWGJNcqY8WLrRpUJyqc9F5mSV3oSPoyeXlgsCGxBrStRhjTCu40wqDGVHiqAAAKAYADIDoj2PBm8QhCAEa7TNrnS9lsJW1Z5l1gagKgR3LFhguKBanCrDMkCNjGBpTRKTypYkFQQCKbypINRiOTQjeCw3wBpH1gtn8lkLASnmMSk1OUqS22QDCpe85XLlXTQCjU90w6zsXsW3IdQCZbXhIvsHmBiK1CrUIMSSMMYy/+lkrUTJqnkmqlRiNphlzbs1lu5ABac0GMyZoi9KWU0x6Bka9WjcilAD/LW7jTiYmMnF3TsDQaJsipZ3tA0eqTpb+T2bGYZa3SxlhqksVLXaZkAGhqBsTpa1VA2IBvqrC5MYKDMly714YMCHZ8MhLNd9Ln/TSmUZRmzOY6I4IExFmEFuVjXG9TcAaUwrFU/V++CpnTbt6awoRevTUmI1WpzRtAwFMCg6omU5Td5O4OX8IlreboXaTUMt2eQWQqylTfGBDY9/cIheJr8KNi2WjbQQzNtLRJmUNKLii3VAyHIr1sTviFI7cN4Pc1y3NXpDn9gjqtTPIt6w/KscrpDn9gjqtTPIt6w/KsVmN2l6l5wD7uPo/g+lIQhGwpynZi9eoL1KV30zpEe6Z8Hcx5syZKnIQ7u91wykXiWpeFa4ngIkSEdOGxdXDSzU3YhpPcg7Tmr0+yMNsnJoKOtWSpJFLxAocMumNZH0FMQMCGAIIoQRUEcCDnHCayeD5Wq9jorZmSTyT/AGE809Bw6o9DguOxl9FfTz/k1yp9CNFlYcoAnq3x6qjLcAPrG0tOgLVL59nnDpCMw71BEY1j0bOmzDLSWzTM7lKG6AMaGnGLtVsPa6kreqNdmYbyhQ0UZcB3e4d0UizrQYU+hwrTtHuEbLSGip8gAzpMxATQEqaE50rl9mMG/wBfcYzj2NT6lZr2GqKZcsAmn3if3i5FK5ns+sVRtgklpsQyhajDP76Y8UCtYuQhkQKHb4j4xatEkEg0JyFAd3GMiKEXDP4fpGFSGbRhaFKy7oCj7EV3BwEUTAdxxxAOGH3SLSI141bKhIxy+6xrlPK8uUmxkIcB1CCnHP7B/eLTS6hTvFN5FBhX76IqRKKMKZd5wMZqUr2toDwTKmlDvx4Uy3dfdFNoUkZVIxHT9gxd2QvXt+P0/SMzRlhM+dLlA0Luq1GagnFh1Cp7IwmmqcnN/wDQvrob/UTVo2maHmpWzpnXKY4yTpAOLbsKb4ltVAFAKAZAZCLVisiSZay5a3UQUUcB9TvJ3kxejwuOxksVUzPbkvI3xjZCEIRxmQhCEAIQhACEIQAhCEAcX4YPyx/WSfnEQTE7eGD8sf1kn5xEEx34bwe5rluavSHP7BHVameRb1h+VY5XSHP7BHVameRb1h+VYrMbtL1LzgH3cfR/B9KQhCNhTiEIQAhCEAI9rHkIAxdKaOS0SmlTRVWHaDuZTuIOMQvrFohrJPaSxvUAZWpS8jDA0qaYgjrUxOUc5rhqsLaqlWuTUqFYiqspxutTHPI7qnA1i14Tj+7VbSf0Pf8AkwnG6Iei3OlBhQ/eFPrEl6ueD5QjG2i85PIVHaiqN5IpUk9eAHGOW1x1dNimgA3pUy8ZZOYC0qrcSLwx3x6elxPDYiq6Mf8ADNTi0rnKrKDVxYd1Mf8Aj7rGZCEd9KkoIxbuIszTQGhpQ8K5j9TG71d0BNtkwrLoqrz5h5qV3dJ4D4R3J8GtnugCbND725FGP9t3Dox74r8bxPD0ZdnJ6+XIyjFsiyVWgOeAzz+vRF6zymckKpZsyFBY040ArHeaT8G7KhMiaZjVFEcBcMjygeOOXRGw1P1atNim32Et1mC64Wa42YBrfulbsw7txG44mOafGKEaOam7y6MyUHfUj1NCWqiUs87lDD8Jzvpww7Y80loafIH40t5YORIF3o5QqK13VrE9RTMlhgQwDA5ggEHrBisXH6t/qire5l2aIEbR84SxNKMJRNBMuG6eGOXbFehrYZFolTq+TdWNPNyfr5JI7YnebKVlKsoZSKFSAQRwI3iIX1+0dLs1qKSQVS6jlcWAvVrnjTD39Ed2E4osXmpVI2unt0MXC2qJqVgQCDUHEEZEHIiPY4PwXaaLo1nc4oA0oHPZnBl/ykjqvUyEd5HmcTh5UKrpy5G1O6EIQjQSIQhACEafTOnf4d1Uyy4KhjdPLpfCm4l3l0BvHEYAxhtrnJGcudS6rVuoQb2QqHpuOeGGeIqB0kI559b5IpyJtCyIDRedMd0UEX6qay2JBAIAxAi5YtYxNkzZioQ0uW8y6SKELeoKjE1u5gU6SREpXdgb2ERwPCa/oy/6h/2R43hOf0Zf9Q/7IsnwfGJXyflfyY54m08MH5Y/rJPziIJidfC/+WP6yT84iCo14bwe5jLc1ekOf2COq1M8i3rD8qxyukOf2COq1M8i3rD8qxWY3aXqXnAPu4+j+D6UhCEbCnEIQgBCEIAQhCAEIQgBGp1n0GtskGWTdYG9LbzXAIx6CCQeuNtCM6dSVOSlF6oHz9PlFGZG5ysyt/cpKn3iOm1J1V/jC0yaSJKGmGBmNmVB3AAipGOOHR02teoonu06zsqTGxdG5jNvYEAlSd+BBPCpMZ+oGjp1ns7y56XCJrFcVNVKpjyScKgx6fFcYU8JelK09E+vnY1KH1anQWOyJKQJKRUQZKooOvpPTF6EI8s23qzaIQhEAQhCAEcj4RNAPaZSTJQBeVfJWnKdCAaLQVJBXAb6nfHXQjdQrSo1FUjuiGrkCaGt5s05JyfyMGOJN5cmHatRE9xxentT5NqmibJcJeHLEtQyuSx/EJqAMmrnWnHPtFFBT459sd/E8ZSxOScFZ21MYRaEIR6IqjM8jU2WxT1tDzGmXpbC6qX2oovTGvBKXa0MpN3NY9erWXpSWlL0iaxKipvVF4qDkFooF47znuoBctNl0kxakyQgIlgBWfC6xLEcnC8DQ54ADDOALtk0Xa1s0yS0/wDEZAFmbSYxSYJaKWvEBiGYO+BFKgDjFsWHSSqFW0ysEC1YXiXCgXixSrA8DjXGpHJF6cNI5J/CjB8W2h5V4XMABhcBrjmejG5bpFtMx2kzJar+HcVxUGlC2KioBxGNScaUwMAWv4TSND/9mVeqf5BQC+tAvIwqhatQcQu6sUyNGWlZVqWdOExXlkSqsaITLumpIF0XqmpJz3Ui8i6QxqbNTdhMOF05033qdFCeGNqctq2NoNpMorsJlBLBpXZjMtjW9tK7qXKb4Xy6mUY5pJEd/wDSM7/Es3+ukeNqjPp5Szf66RrgR0RTMIoco6f/ACrFv6bI9S/0tTSv2v4/ySJ4X/yx/WSPnEQVE6+F78sf1kj5xEFRuw3g9zyM9zV6Q5/YI6rUzyLesPyrHK6Q5/YI6rUzyLesPyrFZjdpepd8A+7j6P4JI8cUn0Wb7aQ8cUn0Wb7aREMIte70+hR5mS944pPos320h44pPos320iIYQ7vT6DMyXvHFJ9Fm+2kPHFJ9Fm+2kRDCHd6fQZmS944pPos320h44pPos320iIYQ7vT6DMyXvHFJ9Fm+2kPHFJ9Fm+2kRDCHd6fQZmS944pPos320h44pPos320iIYQ7vT6DMyXvHFJ9Fm+2kPHFJ9Fm+2kRDCHd6fQZmS944pPos320h44pPos320iIYQ7vT6DMyXvHFJ9Fm+2kPHFJ9Fm+2kRDCHd6fQZmS944pPos320h44pPos320iIYQ7vT6DMyXvHFJ9Fm+2kPHFJ9Fm+2kRDCHd6fQZmS944pPos320h44pPos320iIYQ7vT6DMyXvHFJ9Fm+2kPHFJ9Fm+2kRDCHd6fQZmS944pPos320h44pPos320iIYQ7vT6DMyXvHFJ9Fm+2kPHFJ9Fm+2kRDCHd6fQZmS944pPos320jxvDDJOBsk0g5i8mIiIoQ7vT6DMyVfGnZPQD/4v0h407J6Af/F+kRVCI7vT6GXaT6kg66+ESXbrK0hZEyWS0trzMpHIYNSgiPoQjbGCirIwbNXpDn9gjqtTPIt6w/Kscrb+f2COq1M8i3rD8qxTY3aXqXvAPu4+j+DkNu3nHvMNu3nHvMIRtzPqU427ece8w27ece8whDM+oG3bzj3mG3bzj3mEIZn1A27ece8w27ece8whDM+oG3bzj3mG3bzj3mEIZn1A27ece8w27ece8whDM+oG3bzj3mG3bzj3mEIZn1A27ece8w27ece8whDM+oG3bzj3mG3bzj3mEIZn1A27ece8w27ece8whDM+oG3bzj3mG3bzj3mEIZn1A27ece8w27ece8whDM+oG3bzj3mG3bzj3mEIZn1A27ece8w27ece8whDM+oG3bzj3mG3bzj3mEIZn1A27ece8w27ece8whDM+oG3bzj3mG3bzj3mEIZn1A27ece8w27ece8whDM+oKWYnM1jsdTPIt6w/KsIRz4nwFzwH7xej+D/2Q=="/>
          <p:cNvSpPr>
            <a:spLocks noChangeAspect="1" noChangeArrowheads="1"/>
          </p:cNvSpPr>
          <p:nvPr/>
        </p:nvSpPr>
        <p:spPr bwMode="auto">
          <a:xfrm>
            <a:off x="155575" y="-1881188"/>
            <a:ext cx="7153275" cy="3933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hQWFRQXGBUXFRYYGRkYGBUVFxgYFxgXFxkYHiggGB8lGxYYITEiJikrLi4uGB8zODMsNygtLisBCgoKDg0OGxAQGjcmHyQsMCwsNSw3LC84MiwsLS8sLC0sLDQuLCwsNCwsLC0sLC8sLCwsLCwsLCwsLCwsLCwsLP/AABEIAKYBLwMBIgACEQEDEQH/xAAcAAEAAQUBAQAAAAAAAAAAAAAABwIDBAUGAQj/xABHEAACAAMEBQYMBAQFBAMAAAABAgADEQQSITEFBhNBUSIyYXGBkQcXM1JUc5KhsbLB8CM10eEUQmJyU4KT0vEWQ6PCFSSi/8QAGwEBAAIDAQEAAAAAAAAAAAAAAAEFAgMEBgf/xAA1EQACAQIEAwcDAwQCAwAAAAAAAQIDEQQSITEFQVETFDJhcYGxIjShBpHRQsHh8BXxFiNS/9oADAMBAAIRAxEAPwCVYQhACEIAwAhCEAIQhACEIQAhCEAIQhACEIQAhCEAIQhACMK36WlSXlJMe685xLlijG85rhgKDI4mmUZsavTmiTaGsxDXdhaEnnCt4KrrdGOHPz6IAoTWWzl2QOxZdoKBHN4ymVZgSi8sqzqDSufQaUTdarMsszCz3Btb5EuYdnsXWXNvgLybrMBjxqKgExjNqwBaTaJezRlE0IlHKs05lM13F4BSyrd5IzYsa5RhTNVJ4s4kS50kSzOmTnlvLd5d1nvpIUCYp2anEgnldC1UgdgpqKjI4iEeLkK576ZdkewAhCEAIQhACECY4LWTXOUJpSS8xzRBVGKKCC5NGoak1XEKRQb4xlJRV2baNCpWllpq7O9hEd6C8ISoiy7QjsQSDMU3iRU0LBqGvUeoR3lgt0uegmSnDociPgd4PQcY6auGq0kpTjZPY1PRtPdHJ+GD8sf1kn5xEExO3hg/LH9ZJ+cRBMdGG8Hua5bmr0hz+wR1WpnkW9YflWOV0hz+wR1WpnkW9YflWKzG7S9S84B93H0fwfSkIR7GwpyMrbrZaLNb56odpLM0KJTkncFpLP8AISd2I6Kxy9u0q8m0zWlTWl1mzSNmSinlnGi4GucNP2y/a57ocGmTCpBpVa3a4cR7jGsmKCMRXo9/0Ee4w2BgoKair5Unfr5mhy1sdXYPCBa0oGaXOH9aitOtCveQY31m8JqYbWzuDhW4wYY8A12IylSBgaUPCuHdFzj1/D/iInwrD1VeULPyGdrmTHY9erFMzmGWeDqw94qvvjc2PSkmb5KdLf8AtdWPcDEDAxYachJBxpnUVjjrcAoLw1Lev+oyVR9D6MpHkfP9l0k6eSnOn9jsnwI6Y20rW22rlaX7brfMDHHL9P1f6Jpk9ouZNUIiNPCBbVpVpbf3Sxj7JEZK+Em0jnJIPY4/9455cDxa5L9ye0RKcIjRPCfM/wACWepyPoYr8Zz+ir/qn/ZGv/iMX/8AH5X8k50SRCI6sHhGJn1nIVklVUKlHuNexmEkAkXTkK83AEmOs0XrVZbQbsuaA1aBX5DNv5Ial7sjRXwGIo+ODCkmbmEYzW+WAxDq13MKyk8KZ51wxi3ZrU05Q8soEPNOEy8Mq1RgtOomOVQb5EuSW5mwixJtNaKwKviKUNCRjyWpQ4CvV1GL8Y2JTuIQhACEIxv4+XtBLqS5rgFYgUvHlMBReacCcaQBkxrpmnbMriWZyXyxS6DUhwQLrU5pqaY0jDs9qtAtBSa8q6t+YEUG+0kXlU8FN4rXE1u/y1IiIJdrvHnHaHEtvvYknrqCY0V6rp2si14Zw+GLcs0rW282yfIRgaE0tLtMoTJZr5y/zI28EfXI7oz43Jpq6K2cJQk4yVmhCEIkwOB8KGmmULZUNL4vzab0qQqdRIJPUNxMR9ZyK40ruP0jpvCahFtqRgZUsjpHKHxBjkpjUBPCPVw4VRxPDVB6N638/wDdDfgcfPB1+0Wq5rqitsz1n4x0moGmDZ7UqE/hziEYcGOCMOmtB1E8BHIyrUDTA4nM8c42eiJZafJAzM2WB7axZzp06mDdN62jb3SOOpLNVclzdyRvDB+WP6yT84iCYnbwwflsz1kn5xEEx5DDeD3JluavSHP7BHVameRb1h+VY5XSHP7BHVameRb1h+VYrMbtL1LzgH3cfR/B9KRpNctMCy2Z2B/EeqS/72B5XUoqewcY3cRL4SbeZlsMuvJkqqgcGdQ7Htqo/wAoiz4Zhe8YhQe279ilk7I4+ZNVaA9kVIynI+8j3RWyg5xYSRUVIoeg92fZHuJdopWVmjRoXivSfvrhLyikJQAZ/dfvqjw2gA0PR9P1jPNGOstCCuX+vxgZYO4d0UrMBPJIOHH74x7U17vr+kSnFq24LYkA5rvNOr7rFcqSFy3/APHwA7oqx4Dv/aF7oPuiIwhF3tqTqGzHX9DB0BpXcajrEeHEjPf9IHDM07v0jJtO91oQWhZwa1BGOGOdKEHvHui82Y+937CPAf6vhu7IEZY74wjGMV9K+CSuKpMsMwUsq1/mat0b6mgJ7hGE9mUEc7vyxA/9vjF+WlMBkBh2n9oxU6krxat+RZEiaNteibLJBFJ8xlZWrLvTHGTC4+EtTwNKimcZehdf5BZhPrJUtSVyRs0QABVLLyrxx3UGAHTGEyYowJ6Yv2GxrOYAltnmxWl7MKoS9/MzEKB/VXIGKfEcOoxhOUpNy33CV9yTLbrxYlZlQPUsG2qoApdKXS1WDsOSFyy6I6Kx6dkzJazFJCuLy1GYqRurTEEY8I4G3WyVo2VNsezpaHlhkmUVsGa6avQGmDlQRgBQmtIy9Q9NzLTPMm03Zo2ZKMyLeW6y4XgAaUY5xTzwaq0XWpqyW93v7W/uSpZTvZFuR6XSccBUEAkVwBpQnA4A7jGTGs2JV3UDaSyFYoTVgTUVDMcTVK8o9RFKHKs7FJa7VheoATxPD+o9WdKxVSjY2xlcyY53TGk5FnnhzOkqaHaITedmAuoQqKWBullrXAHIxk6w6UeVZpsyUKFEJvOrLQk0FFYAsd/DLPKIRM8MTiSxJJOJJO8k8a/GLLAcO7ypScrW282Spxur7cyRNZNdUdKWZXDsGRndQKS2U3gtGreqBSuGeccbZbKZk1FQVZyFVeJJzw4DEngDFtXrQ9Z7cBHceDMrdnFQHm3lVf6UAreJpyQSSDxu4VyjzeSrVqNTW2jPcz7vw3CudLW9rX5vqb3VHVj+Eq8xg05gVN0m4q1BoKgXjUDEjq316SOY0lZbYt5mtHILEKFWl1SZt28QVIwmKtRUjZyzibzRtNA2FpSEvMZy4QkMKFTdxqakk+7AUEd0YqKsjx1evOvUdSo7tmzhCNLbplrE/wDDWsnkf4e9Jl48og1D7PsrGRpMTXjVw2yUDL8tLqU3B1NLyE7sgQeI3AmIitMlkZkcFHGBVhQqekGJWS3WpVuz5glzfwCBes4BlFpSzma9jeBM2lBdoqZmtcK2NOntKMyXZ56r5YMbOxDVFVlEmtyjLSpDC8Sa4Kbjh/F5YaPZyV4/BhKF9SLUlkUqa8cTjgBl11MSP4O9WHVxaZ6FQAdirYMScL5G4UJArxruBO61f0eJLVtNns8lwqhZiLKVWdTMvshreFVCPQjAV4RXZZ9ue7UyzzQzSzLK7w7NWpF5AkxAK4zKNgI2YvjDqU3SpRsnvcKGt2YXhg/LH9ZJ+cRBMS9r+bV/8bP/AIr/ABLHc5lDVZZmczhNMwY7lFOJiGOLDeD3IluavSHP7BHVameRb1h+VY5XSHP7BHVameRb1h+VYrMbtL1LzgH3cfR/B9JTpgVSzZKCx34AVOAzwiCtPW7+JtE2dSl9qgcFACr23VFemsTpOPJauOBw44R8+S8h1CPUfp2nFznJ7pIoqou8D9f3jxWMVOcItmaoN2vDj9/Yj08movV2NRUTiMD+/Z2x5MxyoThnw3+6KwYpmCuHT+8JK8XqD1ZYBqB9/fwih60N2la4V7B+sV3BHkthTPj8YjKvDsC2ZjjNa9X390h/E0zUiLrrWnQQe6Kox7Od9JE3RTv7Pv4R6yg59fdFN0EnDh9YsPaEFeScOgbjSJnOMV9WwWpUbMDWoIxwxzpQg9490XpmXd8YsC0J0/DDjnFSzAcicADTozHwjXCdNXy2uw0+Zdvj7rHjHrr1GPJpP8or+neIolu9cQKcQejCNkqmuX+wsezFqKgCuOfaPj8Y6DUayB7bZxQUVi56Lis4PtARojUHDf8AGn7Rs9W7aJFqkzXPIR+VQZKwKk9QDV7I58TTbozstbMg3HhSsrfxl41o0tbjcKVBA6jjTpjnNE6Wm2YnZuEmHAMACboJN2prgcCRvujHj0nhE01LtE9BJN9JakXxkzOQTTiAAMeuOWs9wuu0DXK0YqFLXd4UEgd5jlwtJPCxzx1tt1V+hK21Jv0VpATESewuCbLlkKcSSLxagFTQXhj1RptedKzJEraynuM11EvKL1KkvcDE0qKVquQGOUam2a8yZSsLIjO5/wC5MFFF41PJBqcak5VJrUxyFrtr2hjNnG+5zJAwAyAGQFNwjytenPBpYitD6c235LPhuBeOqOlGVrK+pTpDTlotAuzZzuMDdrRajIlVoCeyNYJJDVyB6KddeMZSOQ92vEgU3bsfvfFdpWq90b6H6jcq9OnGkoxbX508i5l+nKcMPOpnblFPkuRYlSKivXuqY7bVjQ1tkStoJhlyZhDsssKzMq4ht9wsFA34NjSkXNQtVZFokbWdfmcthszyUF2lK0xfdnQZ4bz2FrDyyEs91VNBQGWAhrUhQ55NVGACkVrW7nEYzF1lUqU3K6u9LLTX58ykq1aU4RUIWaWru3cybFpZZpW4kyjK5vFCFUqwF1j/ACsakgHgYz45rR9nnzw5NsV1oZZ2YwDbM8qopygzhsMCAMjl0NmllUVS14qqgsc2IABY9ecVhzmknaeniY6ixTmC36MMnCsQLuFDVQGpWuJArTG7YNMzXmMr2aZLVZW0DkMQz75YAXFh0Z0wBFDGwtdhWYQxzCumQNUe7fU1GRuiNO+qEo3wJk0CZUPitSL+0oDdrS8BhiMCN5gCmzbS0PetEh5boqGWyYc5kf8A7lBeVkFVx3jHfq9po7bS5MszNoCstSC12WbiyrpduSQRLSvOxReEYOvNqFjYy5DODOF6bSlAhZyFWg5IJZq9CgbzHH2C2XXVwCDLZHH+U3hTujlq4hwlZL1L7h/B1XpOc5WbTyr+Tv5utVk2mxmidKMmZMW/RSL4ZlY8gE0rU82h3giojptBWOTLlg2chpbBKMGvBgktJQNd/JlqOsGIZ044NqtBGRnzyOozGMbvwfabaRaFlEnZTTdI3LMOCsOBJop6D0CPW4ngsVh1WpPW12vbkedU9bM6jwwflj+sk/OIgmJ28MH5Y/rJPziIJirw3g9xLc1ekOf2COq1M8i3rD8qxyukOf2COq1M8i3rD8qxWY3aXqXnAPu4+j+D6UiGddNEizWlgHU7QvMCAH8NGNVqThibwAFcF6YmaI08LMgiZJcKBVHW/wCcVIIVuqtRxvHhF3wSq4YpRT0ZSTWhwjiPCoNDT9YsiY+IFCd2I6M8undwi9l259fGPZKany/c02LC2UEb1OORy3ZnHKkZG8dX7frFUUjM9n374mNKMNhe5bMxh/L3fGKy1VJI44Hoj25jXgCO+n6QfLu+MFGSvdkXKaKMMK9xiq7195imZKBzrFkyQWpU1pWuG804Z5xhJyj/AEkmRc6T7o8DDeRFtJBBHKJ+vvi6pw7/AIxnG/NWIZSCMcQcqZYRWIx/4sb1O7dlXj7geuPUnqSBTPoHCv31RhGrTvZMmzLqt0ZYbv1jxFpkD7uAHHoiqlDFubaApAINT+/6e8Rm2o6yexG5WOPZHiPe3EdcAd4yNPfvhKl0JJNa+7E/r7oi8rq23MFmaxzvAA0+lcacTF1kJBFaHDHs6IqUCgrTtijaY50Jph1k06q490a8qjq3uZFqUtWrVsN56MPp8YypNpCg5HEHPKuH0rFJzFevu+69kWjJxpdF041/qqfpWOTF4GFel2U1dX89+R04XF1cNU7Sm7Oxk/xbHIDszy6YyZckFZcyYx2TO6MQBVbglNXcCaOcDwjXVKkAXQMOg0PAdcdDq1Z1nibZSqkzVvSmNAyTQyg3WzH4Zc0/pitxHC8PQoOVGFnFq75rzV+h1f8ALYmpL/2zbT5bJkkaB0ZLs1jUGXfZUaYzBRediC5u1x6BlkItWIo855iWear4kMTMuTHlogS9dBUggYNjW70gRs9I2ifKCiVLE6ppUcm6BSl4ZHflTdhDR860syGaiqhRr9MCJl7k4Xmwu9J6xgI8zOTlJyluzkMyw2VJa8hAlaEgcaAYxkQhGIEWbZJLoVVipwIIJFKEHd1Ui9CAIe1xsEyXaFSZMLFZcvlkkl1qcWJ31BHZ04aJpTZ3jQAYY7gca9vuiW9dNXjapYaX5aXW6K0vqc16947RviJ7aCpKMCrA8oEUI6CDlHNSwdTEYqNKP9T/ABzPY4PH4eHD87f1QWqv+37mDMm4EggnDeN5i/omYdvKqVptJdDUChvqcTXhjWMcyF39fd/ye+O41G1KE07e0oRLA/CU4F3wpMIIyFMK5nHdj9AxlV4ah9T5WSvvyPE3zSbN34W5qtoyYVYMNrJFQQRUOKjDfEGROPhXkKmi3C18rJOJJJJmDMnE/sIg6PL4bwe5MtzV6Q5/YI6rUzyLesPyrHK6Q5/YI6rUzyLesPyrFZjdpepecA+7j6P4PpSOZ8ItkD2F2pUy2R16OUFb/wDLNHTR46VFMewkHvEdNGq6VSM1ydymaufPKSxWo3xUREma5amiadrZhSc1SyUojgYmhC0RsQBUi9TjUmNI95w/GUsTTvDR80aJRaZRWmEAv3X9IPu6/v76ItvaaHEGlc93Xj290dEpRj4yPQu3emKWrhln1dMUraV31GFcY9mTQKE5QdSm1dMWZXU8O4wvdB936xQtpXjw9+XxHfFSzlORESqkHtL4Is+hVWKVOG/uMDQkb8/pHtz7qYy1bugUzMRQEg8aGKr4jwHk8cItCc1MUNeH7xrlNRd3z8mTYusw94jychORI6oqfLtHxELvX3mM5K90yD0iKG3jvPRxiop195jxQMzTH4boO70CPAV4198eEVNR24Z49XXFE6WpNcK4A4jLIwkKFGFa0Fczj9mNN25ZWlYkrduINO6pj1ervOP1gDj09OA7Iqx6PvpjYuoLO0Bam/8AfpOOIjYaKX8aWSsx6OpuyxV2K8oBQN+Ge7OMEg1BrTo3HP8AX3R3OoGq+3ItLsVlo3ICmjOy5m8MlGWGJNcqY8WLrRpUJyqc9F5mSV3oSPoyeXlgsCGxBrStRhjTCu40wqDGVHiqAAAKAYADIDoj2PBm8QhCAEa7TNrnS9lsJW1Z5l1gagKgR3LFhguKBanCrDMkCNjGBpTRKTypYkFQQCKbypINRiOTQjeCw3wBpH1gtn8lkLASnmMSk1OUqS22QDCpe85XLlXTQCjU90w6zsXsW3IdQCZbXhIvsHmBiK1CrUIMSSMMYy/+lkrUTJqnkmqlRiNphlzbs1lu5ABac0GMyZoi9KWU0x6Bka9WjcilAD/LW7jTiYmMnF3TsDQaJsipZ3tA0eqTpb+T2bGYZa3SxlhqksVLXaZkAGhqBsTpa1VA2IBvqrC5MYKDMly714YMCHZ8MhLNd9Ln/TSmUZRmzOY6I4IExFmEFuVjXG9TcAaUwrFU/V++CpnTbt6awoRevTUmI1WpzRtAwFMCg6omU5Td5O4OX8IlreboXaTUMt2eQWQqylTfGBDY9/cIheJr8KNi2WjbQQzNtLRJmUNKLii3VAyHIr1sTviFI7cN4Pc1y3NXpDn9gjqtTPIt6w/KscrpDn9gjqtTPIt6w/KsVmN2l6l5wD7uPo/g+lIQhGwpynZi9eoL1KV30zpEe6Z8Hcx5syZKnIQ7u91wykXiWpeFa4ngIkSEdOGxdXDSzU3YhpPcg7Tmr0+yMNsnJoKOtWSpJFLxAocMumNZH0FMQMCGAIIoQRUEcCDnHCayeD5Wq9jorZmSTyT/AGE809Bw6o9DguOxl9FfTz/k1yp9CNFlYcoAnq3x6qjLcAPrG0tOgLVL59nnDpCMw71BEY1j0bOmzDLSWzTM7lKG6AMaGnGLtVsPa6kreqNdmYbyhQ0UZcB3e4d0UizrQYU+hwrTtHuEbLSGip8gAzpMxATQEqaE50rl9mMG/wBfcYzj2NT6lZr2GqKZcsAmn3if3i5FK5ns+sVRtgklpsQyhajDP76Y8UCtYuQhkQKHb4j4xatEkEg0JyFAd3GMiKEXDP4fpGFSGbRhaFKy7oCj7EV3BwEUTAdxxxAOGH3SLSI141bKhIxy+6xrlPK8uUmxkIcB1CCnHP7B/eLTS6hTvFN5FBhX76IqRKKMKZd5wMZqUr2toDwTKmlDvx4Uy3dfdFNoUkZVIxHT9gxd2QvXt+P0/SMzRlhM+dLlA0Luq1GagnFh1Cp7IwmmqcnN/wDQvrob/UTVo2maHmpWzpnXKY4yTpAOLbsKb4ltVAFAKAZAZCLVisiSZay5a3UQUUcB9TvJ3kxejwuOxksVUzPbkvI3xjZCEIRxmQhCEAIQhACEIQAhCEAcX4YPyx/WSfnEQTE7eGD8sf1kn5xEEx34bwe5rluavSHP7BHVameRb1h+VY5XSHP7BHVameRb1h+VYrMbtL1LzgH3cfR/B9KQhCNhTiEIQAhCEAI9rHkIAxdKaOS0SmlTRVWHaDuZTuIOMQvrFohrJPaSxvUAZWpS8jDA0qaYgjrUxOUc5rhqsLaqlWuTUqFYiqspxutTHPI7qnA1i14Tj+7VbSf0Pf8AkwnG6Iei3OlBhQ/eFPrEl6ueD5QjG2i85PIVHaiqN5IpUk9eAHGOW1x1dNimgA3pUy8ZZOYC0qrcSLwx3x6elxPDYiq6Mf8ADNTi0rnKrKDVxYd1Mf8Aj7rGZCEd9KkoIxbuIszTQGhpQ8K5j9TG71d0BNtkwrLoqrz5h5qV3dJ4D4R3J8GtnugCbND725FGP9t3Dox74r8bxPD0ZdnJ6+XIyjFsiyVWgOeAzz+vRF6zymckKpZsyFBY040ArHeaT8G7KhMiaZjVFEcBcMjygeOOXRGw1P1atNim32Et1mC64Wa42YBrfulbsw7txG44mOafGKEaOam7y6MyUHfUj1NCWqiUs87lDD8Jzvpww7Y80loafIH40t5YORIF3o5QqK13VrE9RTMlhgQwDA5ggEHrBisXH6t/qire5l2aIEbR84SxNKMJRNBMuG6eGOXbFehrYZFolTq+TdWNPNyfr5JI7YnebKVlKsoZSKFSAQRwI3iIX1+0dLs1qKSQVS6jlcWAvVrnjTD39Ed2E4osXmpVI2unt0MXC2qJqVgQCDUHEEZEHIiPY4PwXaaLo1nc4oA0oHPZnBl/ykjqvUyEd5HmcTh5UKrpy5G1O6EIQjQSIQhACEafTOnf4d1Uyy4KhjdPLpfCm4l3l0BvHEYAxhtrnJGcudS6rVuoQb2QqHpuOeGGeIqB0kI559b5IpyJtCyIDRedMd0UEX6qay2JBAIAxAi5YtYxNkzZioQ0uW8y6SKELeoKjE1u5gU6SREpXdgb2ERwPCa/oy/6h/2R43hOf0Zf9Q/7IsnwfGJXyflfyY54m08MH5Y/rJPziIJidfC/+WP6yT84iCo14bwe5jLc1ekOf2COq1M8i3rD8qxyukOf2COq1M8i3rD8qxWY3aXqXnAPu4+j+D6UhCEbCnEIQgBCEIAQhCAEIQgBGp1n0GtskGWTdYG9LbzXAIx6CCQeuNtCM6dSVOSlF6oHz9PlFGZG5ysyt/cpKn3iOm1J1V/jC0yaSJKGmGBmNmVB3AAipGOOHR02teoonu06zsqTGxdG5jNvYEAlSd+BBPCpMZ+oGjp1ns7y56XCJrFcVNVKpjyScKgx6fFcYU8JelK09E+vnY1KH1anQWOyJKQJKRUQZKooOvpPTF6EI8s23qzaIQhEAQhCAEcj4RNAPaZSTJQBeVfJWnKdCAaLQVJBXAb6nfHXQjdQrSo1FUjuiGrkCaGt5s05JyfyMGOJN5cmHatRE9xxentT5NqmibJcJeHLEtQyuSx/EJqAMmrnWnHPtFFBT459sd/E8ZSxOScFZ21MYRaEIR6IqjM8jU2WxT1tDzGmXpbC6qX2oovTGvBKXa0MpN3NY9erWXpSWlL0iaxKipvVF4qDkFooF47znuoBctNl0kxakyQgIlgBWfC6xLEcnC8DQ54ADDOALtk0Xa1s0yS0/wDEZAFmbSYxSYJaKWvEBiGYO+BFKgDjFsWHSSqFW0ysEC1YXiXCgXixSrA8DjXGpHJF6cNI5J/CjB8W2h5V4XMABhcBrjmejG5bpFtMx2kzJar+HcVxUGlC2KioBxGNScaUwMAWv4TSND/9mVeqf5BQC+tAvIwqhatQcQu6sUyNGWlZVqWdOExXlkSqsaITLumpIF0XqmpJz3Ui8i6QxqbNTdhMOF05033qdFCeGNqctq2NoNpMorsJlBLBpXZjMtjW9tK7qXKb4Xy6mUY5pJEd/wDSM7/Es3+ukeNqjPp5Szf66RrgR0RTMIoco6f/ACrFv6bI9S/0tTSv2v4/ySJ4X/yx/WSPnEQVE6+F78sf1kj5xEFRuw3g9zyM9zV6Q5/YI6rUzyLesPyrHK6Q5/YI6rUzyLesPyrFZjdpepd8A+7j6P4JI8cUn0Wb7aQ8cUn0Wb7aREMIte70+hR5mS944pPos320h44pPos320iIYQ7vT6DMyXvHFJ9Fm+2kPHFJ9Fm+2kRDCHd6fQZmS944pPos320h44pPos320iIYQ7vT6DMyXvHFJ9Fm+2kPHFJ9Fm+2kRDCHd6fQZmS944pPos320h44pPos320iIYQ7vT6DMyXvHFJ9Fm+2kPHFJ9Fm+2kRDCHd6fQZmS944pPos320h44pPos320iIYQ7vT6DMyXvHFJ9Fm+2kPHFJ9Fm+2kRDCHd6fQZmS944pPos320h44pPos320iIYQ7vT6DMyXvHFJ9Fm+2kPHFJ9Fm+2kRDCHd6fQZmS944pPos320h44pPos320iIYQ7vT6DMyXvHFJ9Fm+2kPHFJ9Fm+2kRDCHd6fQZmS944pPos320h44pPos320iIYQ7vT6DMyXvHFJ9Fm+2kPHFJ9Fm+2kRDCHd6fQZmS944pPos320jxvDDJOBsk0g5i8mIiIoQ7vT6DMyVfGnZPQD/4v0h407J6Af/F+kRVCI7vT6GXaT6kg66+ESXbrK0hZEyWS0trzMpHIYNSgiPoQjbGCirIwbNXpDn9gjqtTPIt6w/Kscrb+f2COq1M8i3rD8qxTY3aXqXvAPu4+j+DkNu3nHvMNu3nHvMIRtzPqU427ece8w27ece8whDM+oG3bzj3mG3bzj3mEIZn1A27ece8w27ece8whDM+oG3bzj3mG3bzj3mEIZn1A27ece8w27ece8whDM+oG3bzj3mG3bzj3mEIZn1A27ece8w27ece8whDM+oG3bzj3mG3bzj3mEIZn1A27ece8w27ece8whDM+oG3bzj3mG3bzj3mEIZn1A27ece8w27ece8whDM+oG3bzj3mG3bzj3mEIZn1A27ece8w27ece8whDM+oG3bzj3mG3bzj3mEIZn1A27ece8w27ece8whDM+oG3bzj3mG3bzj3mEIZn1A27ece8w27ece8whDM+oKWYnM1jsdTPIt6w/KsIRz4nwFzwH7xej+D/2Q=="/>
          <p:cNvSpPr>
            <a:spLocks noChangeAspect="1" noChangeArrowheads="1"/>
          </p:cNvSpPr>
          <p:nvPr/>
        </p:nvSpPr>
        <p:spPr bwMode="auto">
          <a:xfrm>
            <a:off x="155575" y="-1881188"/>
            <a:ext cx="7153275" cy="3933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dilemmaxdotnet.files.wordpress.com/2012/10/1932.jpg"/>
          <p:cNvPicPr>
            <a:picLocks noChangeAspect="1" noChangeArrowheads="1"/>
          </p:cNvPicPr>
          <p:nvPr/>
        </p:nvPicPr>
        <p:blipFill>
          <a:blip r:embed="rId2" cstate="print"/>
          <a:srcRect/>
          <a:stretch>
            <a:fillRect/>
          </a:stretch>
        </p:blipFill>
        <p:spPr bwMode="auto">
          <a:xfrm>
            <a:off x="381000" y="533400"/>
            <a:ext cx="8867980" cy="61722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Time!</a:t>
            </a:r>
            <a:endParaRPr lang="en-US" dirty="0"/>
          </a:p>
        </p:txBody>
      </p:sp>
      <p:sp>
        <p:nvSpPr>
          <p:cNvPr id="3" name="Content Placeholder 2"/>
          <p:cNvSpPr>
            <a:spLocks noGrp="1"/>
          </p:cNvSpPr>
          <p:nvPr>
            <p:ph idx="1"/>
          </p:nvPr>
        </p:nvSpPr>
        <p:spPr/>
        <p:txBody>
          <a:bodyPr/>
          <a:lstStyle/>
          <a:p>
            <a:r>
              <a:rPr lang="en-US" dirty="0"/>
              <a:t>R</a:t>
            </a:r>
            <a:r>
              <a:rPr lang="en-US" dirty="0" smtClean="0"/>
              <a:t>ead the primary source titled “Attack on the Bonus Army” and answer the four discussion questions on the back of today’s notes. </a:t>
            </a:r>
          </a:p>
          <a:p>
            <a:r>
              <a:rPr lang="en-US" dirty="0" smtClean="0"/>
              <a:t>Don’t forget to also answer the final thought question!</a:t>
            </a:r>
          </a:p>
          <a:p>
            <a:r>
              <a:rPr lang="en-US" dirty="0" smtClean="0"/>
              <a:t>One copy per pair is fine. </a:t>
            </a:r>
            <a:endParaRPr lang="en-US" dirty="0"/>
          </a:p>
        </p:txBody>
      </p:sp>
    </p:spTree>
    <p:extLst>
      <p:ext uri="{BB962C8B-B14F-4D97-AF65-F5344CB8AC3E}">
        <p14:creationId xmlns:p14="http://schemas.microsoft.com/office/powerpoint/2010/main" val="134388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Hardship &amp; Suffering During the Great Depression</a:t>
            </a:r>
            <a:endParaRPr lang="en-US" dirty="0"/>
          </a:p>
        </p:txBody>
      </p:sp>
      <p:sp>
        <p:nvSpPr>
          <p:cNvPr id="3" name="Subtitle 2"/>
          <p:cNvSpPr>
            <a:spLocks noGrp="1"/>
          </p:cNvSpPr>
          <p:nvPr>
            <p:ph type="subTitle" idx="1"/>
          </p:nvPr>
        </p:nvSpPr>
        <p:spPr/>
        <p:txBody>
          <a:bodyPr>
            <a:normAutofit/>
          </a:bodyPr>
          <a:lstStyle/>
          <a:p>
            <a:pPr algn="ctr"/>
            <a:r>
              <a:rPr lang="en-US" sz="2800" b="1" i="1" dirty="0" smtClean="0"/>
              <a:t>Focus Question: How did the Great Depression impact people’s lives? </a:t>
            </a:r>
            <a:endParaRPr lang="en-US" sz="2800" b="1" i="1" dirty="0"/>
          </a:p>
        </p:txBody>
      </p:sp>
    </p:spTree>
    <p:extLst>
      <p:ext uri="{BB962C8B-B14F-4D97-AF65-F5344CB8AC3E}">
        <p14:creationId xmlns:p14="http://schemas.microsoft.com/office/powerpoint/2010/main" val="27316968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a:bodyPr>
          <a:lstStyle/>
          <a:p>
            <a:r>
              <a:rPr lang="en-US" dirty="0" smtClean="0"/>
              <a:t>Use this time to work on one of the following items:</a:t>
            </a:r>
          </a:p>
          <a:p>
            <a:r>
              <a:rPr lang="en-US" dirty="0" smtClean="0"/>
              <a:t>Unit 5 Study Guide </a:t>
            </a:r>
          </a:p>
          <a:p>
            <a:r>
              <a:rPr lang="en-US" dirty="0" smtClean="0"/>
              <a:t>OR</a:t>
            </a:r>
          </a:p>
          <a:p>
            <a:r>
              <a:rPr lang="en-US" dirty="0" smtClean="0"/>
              <a:t>Unit 5 Extra Credit</a:t>
            </a:r>
          </a:p>
          <a:p>
            <a:r>
              <a:rPr lang="en-US" dirty="0" smtClean="0"/>
              <a:t>OR</a:t>
            </a:r>
          </a:p>
          <a:p>
            <a:r>
              <a:rPr lang="en-US" dirty="0" smtClean="0"/>
              <a:t>Photo Story if you did not complete this</a:t>
            </a:r>
            <a:endParaRPr lang="en-US" dirty="0"/>
          </a:p>
        </p:txBody>
      </p:sp>
    </p:spTree>
    <p:extLst>
      <p:ext uri="{BB962C8B-B14F-4D97-AF65-F5344CB8AC3E}">
        <p14:creationId xmlns:p14="http://schemas.microsoft.com/office/powerpoint/2010/main" val="28670636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period: Do Now</a:t>
            </a:r>
            <a:endParaRPr lang="en-US" dirty="0"/>
          </a:p>
        </p:txBody>
      </p:sp>
      <p:sp>
        <p:nvSpPr>
          <p:cNvPr id="3" name="Content Placeholder 2"/>
          <p:cNvSpPr>
            <a:spLocks noGrp="1"/>
          </p:cNvSpPr>
          <p:nvPr>
            <p:ph idx="1"/>
          </p:nvPr>
        </p:nvSpPr>
        <p:spPr>
          <a:xfrm>
            <a:off x="436122" y="1403047"/>
            <a:ext cx="8250677" cy="5226353"/>
          </a:xfrm>
        </p:spPr>
        <p:txBody>
          <a:bodyPr>
            <a:normAutofit fontScale="92500" lnSpcReduction="10000"/>
          </a:bodyPr>
          <a:lstStyle/>
          <a:p>
            <a:r>
              <a:rPr lang="en-US" dirty="0" smtClean="0"/>
              <a:t>Look back to yesterday’s notes (Life During the Depression).  On the back side of the notes you will see instructions for how to write your Photo Story.</a:t>
            </a:r>
          </a:p>
          <a:p>
            <a:r>
              <a:rPr lang="en-US" dirty="0" smtClean="0"/>
              <a:t>To get pictures- can go to my website and look under AHII, unit 5 OR you can look at the paper copies up front.</a:t>
            </a:r>
          </a:p>
          <a:p>
            <a:r>
              <a:rPr lang="en-US" u="sng" dirty="0" smtClean="0"/>
              <a:t>Story Due @ End of Class</a:t>
            </a:r>
          </a:p>
          <a:p>
            <a:r>
              <a:rPr lang="en-US" dirty="0" smtClean="0"/>
              <a:t>If you finish early: Turn in your story and you may use this time to work on your </a:t>
            </a:r>
            <a:r>
              <a:rPr lang="en-US" dirty="0" err="1" smtClean="0"/>
              <a:t>facebook</a:t>
            </a:r>
            <a:r>
              <a:rPr lang="en-US" dirty="0" smtClean="0"/>
              <a:t> project that is due tomorrow OR your Unit 5 Vocabulary. </a:t>
            </a:r>
            <a:endParaRPr lang="en-US" dirty="0"/>
          </a:p>
        </p:txBody>
      </p:sp>
    </p:spTree>
    <p:extLst>
      <p:ext uri="{BB962C8B-B14F-4D97-AF65-F5344CB8AC3E}">
        <p14:creationId xmlns:p14="http://schemas.microsoft.com/office/powerpoint/2010/main" val="1582962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sz="3200" dirty="0" smtClean="0"/>
              <a:t>On the back of your notes, please complete the History Frame Graphic organizer by adding in details from today.</a:t>
            </a:r>
          </a:p>
          <a:p>
            <a:r>
              <a:rPr lang="en-US" sz="3200" dirty="0" smtClean="0"/>
              <a:t>Then, once you have your detail boxes complete- answer the final thought question at the bottom of your paper</a:t>
            </a:r>
            <a:r>
              <a:rPr lang="en-US" dirty="0" smtClean="0"/>
              <a:t>. </a:t>
            </a:r>
            <a:endParaRPr lang="en-US" dirty="0"/>
          </a:p>
        </p:txBody>
      </p:sp>
    </p:spTree>
    <p:extLst>
      <p:ext uri="{BB962C8B-B14F-4D97-AF65-F5344CB8AC3E}">
        <p14:creationId xmlns:p14="http://schemas.microsoft.com/office/powerpoint/2010/main" val="1678790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219200"/>
            <a:ext cx="7467600" cy="5059363"/>
          </a:xfrm>
        </p:spPr>
        <p:txBody>
          <a:bodyPr>
            <a:normAutofit fontScale="92500" lnSpcReduction="20000"/>
          </a:bodyPr>
          <a:lstStyle/>
          <a:p>
            <a:r>
              <a:rPr lang="en-US" dirty="0" smtClean="0"/>
              <a:t>You may use this time to work on:</a:t>
            </a:r>
          </a:p>
          <a:p>
            <a:r>
              <a:rPr lang="en-US" dirty="0" smtClean="0"/>
              <a:t>Your Great Depression Photo Story (due at the start of class tomorrow)- directions are on the back of Friday’s notes handout. Photos to choose from are on my website (AH II Unit 5) or I have paper copies of the photos as well. Remember- you need to tell me which picture you chose, which person you are, what you titled it and include SIX </a:t>
            </a:r>
            <a:r>
              <a:rPr lang="en-US" dirty="0" err="1" smtClean="0"/>
              <a:t>vocab</a:t>
            </a:r>
            <a:r>
              <a:rPr lang="en-US" dirty="0" smtClean="0"/>
              <a:t> words (from sheet)</a:t>
            </a:r>
          </a:p>
          <a:p>
            <a:r>
              <a:rPr lang="en-US" dirty="0" smtClean="0"/>
              <a:t>OR if you have finished your photo story, you may work on your Unit 5 Study Guide or Unit 5 Extra Credit</a:t>
            </a:r>
            <a:endParaRPr lang="en-US" dirty="0"/>
          </a:p>
        </p:txBody>
      </p:sp>
    </p:spTree>
    <p:extLst>
      <p:ext uri="{BB962C8B-B14F-4D97-AF65-F5344CB8AC3E}">
        <p14:creationId xmlns:p14="http://schemas.microsoft.com/office/powerpoint/2010/main" val="56287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in Cities</a:t>
            </a:r>
            <a:endParaRPr lang="en-US" dirty="0"/>
          </a:p>
        </p:txBody>
      </p:sp>
      <p:sp>
        <p:nvSpPr>
          <p:cNvPr id="3" name="Content Placeholder 2"/>
          <p:cNvSpPr>
            <a:spLocks noGrp="1"/>
          </p:cNvSpPr>
          <p:nvPr>
            <p:ph idx="1"/>
          </p:nvPr>
        </p:nvSpPr>
        <p:spPr>
          <a:xfrm>
            <a:off x="457200" y="1600200"/>
            <a:ext cx="4648200" cy="4876800"/>
          </a:xfrm>
        </p:spPr>
        <p:txBody>
          <a:bodyPr/>
          <a:lstStyle/>
          <a:p>
            <a:r>
              <a:rPr lang="en-US" dirty="0" smtClean="0"/>
              <a:t>People lost jobs</a:t>
            </a:r>
          </a:p>
          <a:p>
            <a:r>
              <a:rPr lang="en-US" dirty="0" smtClean="0"/>
              <a:t>Were evicted from their homes- ended up homeless</a:t>
            </a:r>
          </a:p>
          <a:p>
            <a:r>
              <a:rPr lang="en-US" dirty="0" smtClean="0"/>
              <a:t>Many slept in parks or sewer pipes, wrapping themselves in newspapers (Hoover Blankets) to keep warm. </a:t>
            </a:r>
            <a:endParaRPr lang="en-US" dirty="0"/>
          </a:p>
        </p:txBody>
      </p:sp>
      <p:sp>
        <p:nvSpPr>
          <p:cNvPr id="4" name="AutoShape 2" descr="data:image/jpeg;base64,/9j/4AAQSkZJRgABAQAAAQABAAD/2wCEAAkGBxQTEhQUExQVFhUXGRoXGBcYGBoYGBcYGBgYGBcaGBgcHCggHBolHBgXIjEhJSkrLi4uFx8zODMsNygtLiwBCgoKBQUFDgUFDisZExkrKysrKysrKysrKysrKysrKysrKysrKysrKysrKysrKysrKysrKysrKysrKysrKysrK//AABEIAMMBAgMBIgACEQEDEQH/xAAbAAABBQEBAAAAAAAAAAAAAAAFAAIDBAYHAf/EAEkQAAIBAgMFBgIHBAcHAwUAAAECEQADBBIhBQYxQVETImFxkaEygRRCUmKxwfAHI9HhM0Nyc4Ki8RUkg5KjwtKys+IWU2OTxP/EABQBAQAAAAAAAAAAAAAAAAAAAAD/xAAUEQEAAAAAAAAAAAAAAAAAAAAA/9oADAMBAAIRAxEAPwDilq0WNXl2bXmzRRy2NKAH/s+jmzt2Fu2w6z0PHQjiPwNNNaLcbFBbxtH+sEr0zoCR6rmHpQCU3MnTWeFVtoboFdFmeQM6+E9a6+9oAgjgeA+VB9uYX96oYCG7Pl1LrM9QYoOXYXdh9c4Iotb3I8/etRhLUukmdLZ8i3aBo+agfOtXhsF8PfmRz/Cg4vsLdtr4eFJy855xwoTfwJVmU6EEgieBBg1079nGEc3MVl4Du84zS2ungKxO07BS7cV/iDsDPGZM6GgB/RfOl9F86JhaQWgHLhNRMxNE9o7FW2gbXvQV48D/ACpuURWw3rLnCYYsAAQsnqculBzz6JXpwlEgKdlFAK+i+dL6LRMpSA4UFXA7PDOoYmCY58eVO2ps4I+VSdBrxo1sERftMokhxp16+01Y31ctimLCO6sCI01/OaDI/RqX0aiFILQURg69ODoooEV4aChhMBmdVgmTEDiasbV2QbTBSrLInWiWx7Ra/aCfEXEfLX8qJ752X7cG5zUQOgk0GN+iUhhPOiIWnhRQDPofnXowPnRMKKeFoIdm7D7RWOvd8T0odj8AUJgnQxXQd07I7C8fEj2T+NZveK3qxy83M69YoMyp0ryvVrygu7NNGkNBNn0YtnSgeTTsLiTbdbg4owYfI/r1qFmmmtwoO1WDm4HQEEeTQR+PtQjerEFGQ9cvotwFh5QTPlXm7+LXsLOuptJPWVMH2FZ39od0MLJBnVvlIH8KCbD7T74zEkd2del1ifVSK2uzroPZ5RIy6nWZka6cedcX2S8X7R6XEP8AmFdmxuIylTMHX58z+FBnv2ZXgmLxtv7xPo7D8xWI3rYHG4k//lf8aPbuYjJtW8QdCbs+IJDVlNrMe3uk8S7H1Y0FcmkeFNavDQOMRXRd8cTm2ZhtePZ+yVzgitHte8xwOFUnQSflrHtQZ8ilTZrwPQONKabNeTwoC27NzLirJ5Zx7yKv/tCvhsY33UVfxP50FwE9on9ofjUm8FwtiHJ4mD7CgHUppE15QTA0g1R0gaApu/ey4mwx5OPcEfnRLfvFZsUQOCqB+f51n8HrcQD7Qqxtpib9wtxJk+goKleimilQSTXoNRzXqmg2O7Kn6M5n60+rINdPAelZHbV5SWgni3LqxJ51r9h3cuDy/aZfTPcb/trB45uPzoBy15Xq15QW8AaLI2lCMDRW3QKnZtNKaabmoOlbtMblhbmU6zPdMAqSuhFDN99mlcOj8s4+Uhh+IoluFjlGBZGdQRcYKCQCZAbSeOpq1vzZDYF8vJkb/NH50HLbDQ4PQg+hrs+0MOzREcRE+RrjjWDESo9fyFdY2HtsYpSVVsqQMxjKTGoGs+1Bltj2Cu1riNxymRprIQ86Ab24Xs8XdXxB5c/I1uMZu3fuY17yN2anKM094woBCga8uOlR74bItu0lcrKl0yumYpbzrPHSQfWg5oTSXymtxiN3LCF/iMdrxb7Bw5Xh4XH9qnTYdjNGThcy6k8O3vJ+AQfKg5+09K2OK2e93Z1o20LFACYXXmCepq5hdn2Qqns1mFOoB4phGPuz/wDMa2GDULaIUR3WEDTSDFBxXsTThZPT9HhWnugZ9APjxw/6SkelR22hrf8AeYI/9IigzQsnp+pj8ad9HaOB59dI4z5UauP3F/uF9sW1Mxjd24PDF+7pQR7u7Nd76LHAyZ00ET89Rp41a3p2O6XczEAMJHEnSAZ06so+dHN2Ln+9N53D/lsU7fy5OX+7b/3bFBiTs48MwGrDg3FRLDhxA405Nmz/AFi/V+q/1/g+rz5UUuHvt/eYw/8ASpljjHjgR6AmgqLspOd9Rox+C5wXRjw5c6lTY1omDigPhH9DdOriV9RTrjSn/CxXvcipVP7xf77De1mgsbI3bV2DWcQLmU6/unTqNC3HUGhu28BcW83d48CNZ5fka1n7PLvdfyHvcvfwqtt+9+/HgwPtcNBixYbTQ6xGh1nUV4LR6fo8KMW3jJ4dn7WWP50zCsQbY/ufZWagGG0elLszrRW20pAGpS2B/ivE04vLN/xz7AUBrZ2HZbNtSpDRMRrJS7y694VicdgWAMlARxBYAgjkR1rqbp+8UjSOHyCiuW7UeTPU3GPzY0AVaVJeFKgubNtzOh0kmOQrT4PZFxyqrbJZ0NxQSBKDidTQvdTV3X7Vt/at5u9e12a3W1dtH5KI/A0AHZ+79y4bEZAL4coSZ+ASQRGhqfZ+7xunCzcCjEdtELqhszIOusx8qM7Hu5Bs4z8GJv2j5EXAPyqTZYyfQ+XZ47Ep8n7WPxFBNubutaa3ZxDEsxXMVMZQ0sp0idIrW4rZy3LLIwlWBBH4e4FDdyT/ALtl+y91f+W68fjR7Npy4/nQc4XB2lt5siA/RcNd4fWS9Fw+ZHHyre27ShQAAok6DwasLiBNkqOP0bF2/wD9V/T2rXrem3PgT696gtX7ve9KBbzN31HU3R64a7/Cp9p49bYLMYAAPn5UC3q2rCWrwU6kNlOhGe3cSCOXE0EeMuytwzxW574XDv8A9tT3Ghz/AHv/APX/APOsc+07zCMukQZ0/qxaPH7o9amxGJdrasLh7UsxcSMq97MIgcZANAcs3QLa/wBlf/aw/wD41psJiA1toM/F+dcra2T8Vxo/l50bwG8bW1yIoIHAQTQNZ5fQE/vMSflcsqFPkSKq270FCeTYYmeXZqQ3pVb6ACJhvmfbhR/au4r2kS4EL22VTm1lSVkhl4iDzoBDnuKNB+6yiSBqMQX0k9KgxGIUh9Rr9IHEf1hUqdPI1bxuAS3bUsQcsqq66EmYE+M0NwuzLt1Wa3ad1X4iikhdR08x60Gl3XxIN/MIhg7DwnsxB8e4fWlvxfk2+AlWX557bfgtD8LsXE27YuFc1iRmZHVsvLkZkc6ix1sIFIJuTrMd0DlrrrQVHxyyTPFr55/1q5R6U/D4wFwBqS2HgdeyBUjXqTpT1a22q8I1zBRr8uVTJZHEAdQYHtQDTihlyz9S4nzd83TlV7CBrz/ulLRcR9ByVMkE8AdalGFB4KD5CeHyrR4IhVCKIAExGnnA586Cpuhc7Am3e/du2VVDCM8G4TBOh+IVQ3jxYXEEcIn/ANLge7UUxzK6m3ckjx0IPVZ1BoZdwCtYV7hzXe0NuCIzIB3XB5mZBNAKGIWTlI04fKzkHvNSW3AZegK/5bMfjXv+y05j3qeyFtoelv8AeIpUsGc90AnkACT8qCrb+qPCwPQlm9KdZTvCZBZXOo+3cUD2ryxta4CWUhS3MKPaQY+VFcHF+321xwHtOAF0UOCVbX0NBoL94Zm8A+vzT+Fcsxh0H9k+5P8AGt1tDHrxVmeRBBCgQSSeB0rDY+2wBmKAUvClXq15QHt0z+/t/eDj8a2GxbmW3gfuYo2z4Zsy/mKxu7jAXLJ++R66VqbLgWX62sarjykUBCycqnpb2iPkHI/8qs3Tkzlv6vaKT/xcn/lQ7aOIH++AEd6/buJro2UrJB4cveoNqbcts2Jg6Xbtm6IGqtaiZ5GYig3G6z5fpKD6t+8PUo//AHUeVpmf1pXLtjbWvXr97snFrtCbrErmEwikDzAHpW8+noAQbiggAcdZyjlQZLE4tFYgkAC9ilP9m8mYT4Zoq/u/tlXVbcNmCCTHdkIARPWsLtbDP2tww2TMxBOgyliR7VawOOvWVCIPI9JMyJ0oNXvnftZVd2IIRuyUCQbvdKlvLx61h72PuNq1wmTJ1/LlRS+1y/HbGY4cNPKNK8t4BFju0ApEz/bP661NdwIAJzMOkmjHZfL1oVthSI7rZTOVyCFaInLPGDQQ4i5ZyIFVzcjvEt3J8Bx9xRHd/Zd7EZjatd1YzPICgngJPE+AoEvueA6muxbpYG7hsAtu7bNtzcZyDx7xAWSNJgfKBzoMnid3sRh4uHKCpDAhpIIII0I11itC2/kWSDaJuRpJAQzx7wMwdeVN2nvXh/3lt84OonLIMc4meXSg+O2SQFuZlKuTkBkHLxBkiPCgBbYv38Y4e4lpAOC2xlUAkkkiTLa8fCnriHtf0bMg+4Ss8vqxrRPDbFZ2gFR170wPIU6/sVlJXPb04HPlkdQDQB1fhJJnxrYX9p4cbGe1nRbuTJkJUPmDj6vE6azWfTYkMT21oTH1gSOvDjNEzatooVQtwamGuhY684M0GCC5uAJ8hV2zhMRcRLSo2jGGIywDr3mP1dK02K2g6MVtnIBocrl1J48Tp4adKqYrG3bsZ3LRIHLj5UDdjYpsPnzIjFhlBkyoIhoPKdans7TKtKqAv2dfPjVADypXQzKwUSSD4celBJjdurJLIrSSYOvKBHDQUBxu02uNPAcAByHIeXgK6JuzsnZ2JwqJiVt28QkgtmNtmAJhswaDoYI8KOW9x9lssAqPvC8c3n8ZHtQcow7KrgAvlZdQ3K5zjqPfWrOKUEQdQfUHlW2xn7NbObNbxQZR9RmUGeXeBoZi92lt5g90llBMIvGBIOaSKDNDZcqsuSBwEDSdTU4wagRAj8fPxq+iGNRr+vGmtb6/xoB1y3QLa40NaS4KAbcttHDSgzQpV4vClQFtk2mKFgR3TmA5zMfnRS2bjcWAnx4+lCdjTqOR4itbgcKAOQ8uPrQQYfYQMFrmnpV61s2yn1cx9at4fCjj+Ne49+zRm58ANOJ4UFTFXVQDuqB8yTQu7j2kkACfHX5xUN2/nMsSY9qaLfRhQPu4p2A8NfSn2sWwhm70mCOB8x1qJD3l8+PnVjC457FxgVVsrQysAZGvAkSD/GgKox/QpSeVaLCYnDvbW4BaysOJUaeB04+FA3u3MZdaxhbdoKJ72UqzAHXvD4R8qCpidsqgypbU3BxdiWA8lOk1TxO2b9232TvmTQhSq5QRzWBofKiu9O7TYcC4LeVDAKhi/ZtpoWgaHkT4is4GjyoJtn4u5aJNs5GiJhSRBzCCQYM8xrXVf2W72XMSz4bENncLnRz8TAQGUwNY0IPia5G9ya0f7OMUU2lhcv1mKHxVkafTj8qDu2J2bauDvorDxAP40Mxe79ogAL3QZAkgA+Q09qN3Zgxxgx5xpVBLrFQTzEE8gYMGOk/jQCHwBRhlVSvpr6a+dUtobFF5SVRcx1k94H5THzoxYvqyqx0fmB8MqYMDzPDyqTDuAkEhYZhAMAj/AEg0GOXc28ywyYXwIQqYPjIPHqazm2t1r2GXO4XLmyyOMkEiR8q6aNoW1aAHPImdI4zx/hWL/aLtYs9m2hbs9XYEzLjQeUAn1oMjEaUxxrEiek/gOdEbb2S2vaAaEnuk/L+dbnZuwMIqNeCpd7oKtoMwIkd5uHGOIoOfLs+9c0tICerMFC+fP2qvit0McqFirXFGpyNm4ce6K69hMWohBZWSB8JGUg8x92Ote4e32F3Ogi24yOk6I66KwHBR1jrMUHBMPj71r4HI8IB89CK027W8WHEi/aYsJ78k2wYOWUgRJAGpNVdqYc3+0uW0AY3WORBmkMdAkcln3puE3WxmRxlW2lzLmDuFY5TK93U6E0BOSdTT0Tyo3gbVy3ZXtB2twCItyZjQcBoAIk1RIJYlpBPGRHyj8qCsydDT8Hsu5ecJbWWPjoBzJPIUS2bggzZmEoJ5SSY0EDzmths20tjDsba5XYMZjWeVABxe6+Gt5QSWuADPLd3N1y8dTyrA73Ya2qMoIA1gQymePEjUeFdEGzBBLlnLHUsSM5jTQHUeJ68BWF362eApyysTw+Hx0/Og5WK8r0V5QF9gkT866BsnANc4KABxJ0A/jXNdloCdSAJ4mfyBroG72IxVxRhsOHZFJm4J9M31F14A+NAYxmLwuGfLeum44iUtIdP7Ttp8uOtA9vbXs3hkw6OASDmYxl6wOPzJrVYT9nof+nc9SE0IPi3OhO8f7OLlmGs3O0txLZhDLw4wII8dOFBn9j30s3JKC4IKhTEmRE68/eh+0bnfIClROg5jhpPHSjlrYOWCLhU+A/AzVq3gEU5tWaZzE6igz+Dwdy43dUiBMsCB6xRI7BDMC9wgn4jlzAcOUg8qLs556eHOo7h5ewoCOzNh2QoCuXUTw6nUyvEVDtDZ9rBXbWLtNfUO+UogDDhJzFiOPTwNDtQQRII4dRV9tsB0yYle1TrMMI4GRxoNgm2cHlW493MG5OQgMcQVOs9QY4Vido7ndu969gnQ2u84tk6rAzMqnmOnDkKr3caiNGFRVSBqwzMT/imKifatw6NcuAdASo9tDQWdzdzfpdu47lwAIt5Wt5SSJBY5iQPCBw48quYHcLFYW7bvs8hGzZrILspHAlSJjyBjpQnBY18O4u2XyNEaAar0PIjQaV0PdzfTt0Y3LTqyfEyjMvAmR9bgOEUE7bz5Tma5B45TpOkcIkcJqjf36QCFUnUngePXiNKu7Zw+FxCK8hmaAkHKzEnQRx9RprWD3z2Z9DKEMWtuSAfrKw6jmI50Ba/vg7CFtqNS0wJkmSYA6mhOJ29dcd5pBIMQIMcKC2MQr/AZPGOenOKdM6mgP4bbN19AgblAOWPPXh40zbiXGQOSO5xC66HjB46eVAbO1hbnI48YAPuRVhN6WA0hj0Kx+EUFe1iWB7kszCIGszW/3Px1yyhtXl7rElQNSk6sDpGU8fDXrpiLe9ZBzGxbDdRofWi2D3mzgkIPvd4z4cvOg3Gy8QbOXMsQCuWASymYGk5esz+OnuNxQvd24BlnVQDBH3hPePn6VkBvFH1D/wA38qs2t5F+srj0M+9Bo8P2Vv4M8fKPlHCnveTUqiz48NOsigR3kTK2UHNHdkaT1MnhQXE425d1uMW8NAB5AaUGywZDs0CDzKCUnop1E+Aq62Csk5mUsfEnTyExXPbbRqDB8DE0Rwm17yfXJHLN3o8p196Da200i2QPukZfUCBTnGmo16agT8+VAMHiTibhUXLoTjAyrkjxXUgmPWi20bTraUWyxlgG59360TrJ6zQVNoXXe53WXKAJWJKmZIOo14DoIrG763G7M5oFal8OS0W3VTw1tyxEjuywMfLSsXv/AILOVY5h2Y170oTMz5+Q50HK6Ve15QabcrZaXbgNz4QfhmM0dfCu5bLuLbtqqBVUaBVEDwiK47uNaDiCJ1Ndj2JgAV+I6AATrFAUs6g1I14ZQWIEjmRT7YgBY4cxWf34UjDh0KpcVtDALZQDMdTw8qCnvDspW79sHMfqLwbyHWgeI2S9pc1zLbB+FWJzt/ZUA+vCiu7eNayy372YqqMrF5lyR3fi4k+HShW8u1PpN43fhEBVWZyqOA00mSTp1oKYQc9Tx08KhznQV6CWgLqTyHM+AophNhwc17iNRaBgsQJALzlX8deVAOwuFu3cxVYRQS7scqIBqcxj24mg+JxAY5V1XqRBbxjkPCi+9m3rh/3YZEtrEon1fukgweprMox60F1GivbhBqol2PGpCwiQdOVAlYwQdfxozuxs97naENcRCFXMpKgs7ZRrwIAzEj+NCMPhbjsQiOZGmmnqdBWq2Ds++rMSTbskaWA3ad4fXLcAdOAMUB3eQvh8Gt62FFy0QRAhQCQpGU8ipOnjXNNu7wXcZHa5QqmQq6KCeepJJ4866bcvlxlcyBr3joI5sTWX2ptCxJSzbUn/AO6UWSI1yCJHnQZBWRQHXMGUZRqBJIM8BMa9eHnVO45OrGanxuLN1pJPh4CoMhjSganhXqkU0GmmgmBn+P8AGtl+z97Di7hriAvc7ytoPgRiO9M6GT5E1hy9T4TFm26XB9Rg0dYMkHwI0+dBpUQEcY8Z/CnnTmf5VpN49h3DibrWbYCEgqoKCAVVogkcCTQobGvzBsvJOka+4mgoo+o4mrGcngPemKYkajl4+Rp9o/r+VBIls8StTIJAiRT0J6n9eFSIsUDMOzpqjFfFZHr4VbG1744XW8Jg/iKYkeMU25Z18qCw23sRwzAjlKj3is3vRtrNZyupzRqwjKenOaKXBGkVlt5D3TQYMGlSFKg2O4zjrGv512rY96EAY+pAJ+U8a4fuZiban94Tx5CeddX2dtLDBQe0Yf4HFBqLN8RqJ+REf4j+VB9ttZVhdvFi31EnjH2Rl8dTMfhVPG7yooIsrmfkx+AHqZ1PgKE2Nj37zZ7pIn6zmW+S8fwoK219o3L7S3dH1UXgv8SetNwmx7z5RGUHmxgR14zWks4TD2FzMyg/auFQTB+qCY4/61SxO+WFQf0huGeFsZp/xHuj5UF/BbIt2YGZWY8S0SY45ROg96Bbxb0W7RZMOFa5BGdT3UPDpDHyNZDaO0HvXmvAlS0gAH4V4ZZHKKq9hHI0DGJMkmSdT4knWa9ml2XnT4IoGCmLdyNwkGCR1iphaY8vnBrUbv7kvdAuXmKKTouU5yOZg/CNNJoNVu/tC5iLYcu+T7JCgE81Bj4eXCreOKW7bPcYhFHALPkBBBqe1bs4a0Fjs7aDiTBA4yZEyT61zrbmPN+6WklQYtrGoHLQE6n9eAWMXj3xTKqqwH2AfijmdOPOToKGb32HwoS2GSbyksVJLZdJWSIymeI4x0rW7u7BZIu3P6T6qE6r95hzMfV9elVd8Nh28Rbe/mbPatucykZDklsrEzJn7NBzm2sa04tUavXh86BzLrpUbU5DXsTQT4XZl25buXUSbdvV2kAL68T4DrVO4NPlW32Xsy7d2Z2eHhnuXSbgDBQoXgGnn3U9aFNuVjeHYMSdNGQ/g1B0k3iyKYhyiCHJAJygaHXNrA06ioL2Me1Ya6wKs02kBBBDRq0HkBJB60YxFxbZXu5mRQBEdwDTXXjPAVmd9sdneyJOcKWIJ0AY93SPiMTryigAqBzEfKp7fT0M1CJPSKs2DyoJLSxVlPl/CoYjxp1sifCgthfbX+FeNHKvB+f4U7s/Kgr3COo9Nax+8yiDFa+9rppWP3mGjax586DBClSFKgNbvmPWuh7H2LcuLnJCJxLPoPkDxrEbp4Rn1VS2vIgZfHxI6aeda99g426oJ7S4B8KMwzQOiE0BG9tvD4ZotAXmE94E6Hl3isegoXjd7sRcmCqA9BLf8x/lQm7g2Uw6lD0YEHTwNOt2lXU+2pPl/H8aCG6rOczMSx5sSTHUk8qha0Bwk/wq0zdAB7n1qEignw6COMk16y/rnVa0CIgkVMLjcdBQRkmeXSimx9h3cTcyoNAe8x4KPPr0A40V3F2FbxTP2yOVGoYGFk6ZTGs6zofOulbMwFuxaW3aWEGknVmPMk9T+ooKOyd3MPh4KWxn+2/ebzEiF+VWNp463Ytl3MTosas56L18+AqHb+10ww73ecju2hOvi7ch4VnMFsq9i2OIvHSDBZc2n3EkQo6/jQCcXcv425GqqO8FMhEX7TMefjWq2DsC3ZAYBblwj4iSIHPL06fqKgNmG1DuMoGQMMqyB9Ti2s6EwPGrtpbi2c7ZbdyILv3oUf6cOU84oK+18dZU9nculHicmrryPfiNI5EgHxqtbs9t3BibN22QVKBVXQiNFE8p5/KhmGtIzFSr2SzTmyuS7EzJYgzM8Jirt2wbAa5DAklCzKoZ2gtMwY8hExQZHbu4WIstNhWvW9TIjOo+8s6+YrLXLRBKsCrDkQQR5g8K6zc3gItKiFRcOmq5jOkkHgDz1BHhWB2vs9rZLs+fMfiJkz0Pry0oAqWYpwqTtBwIM8jPDry1qMITwE68KAru1vBcwl4FWPZsQLifaXhI6MJ0NdqGIhWbLckDQZCePPQkGuQbubsG/cXtibdskcAWZvACdJ6muxrhIOhHTn7RQZ9Etsr3rilQoLHOpVj0AMxJIj51jb7tddnc6s0/wHgBwrX78Y0gJYB++5Jn+yPxPpWWs2ixgan3oI0Q8vcVMvjpTssGDM/rnT8nzHhqaB1r9TVpbYqvZTiat204UHjW4IjpUow4jjSdwNeZptsE8aCHEZRoQPOsbvUog1ssZY0nlWN3o1UzxoOfClSFKgPbrsQZBIM8jHOunbP2/ftgDOGHRwD8p0PvXMN3Pz/Ot1hUMaig1bbxrdUrfw6OvgfcAgwfnVazs7AMRnNxeZzKNZ5TbgD0oWDyI+UVIgHPSgIYncjDXDOHxSqOSMQ35qfY0HxG4eMQ6IjjkVcR/mir0A8PKn2sRcT4Ljr5MQPagBX92sRbH7y1dA5FUL/+nT3rRbqbqqzBrlkXbfHM7MuvRbYEMRzPDxq3hN5cSnFlf+0oM/MQaLDfBeD2TP3HB9m4CgNtbS2n1URRw0Cj0j0rH7b3mLnLZzKv24hm15fZX3Phwqptbaz4g97uoD3UB0HierePpFXNm7AHde9mCErCLq7TwJHFU6n/AFoIdh7Gu337Q6IDLXGGaT0UMDmPtW7J/R/E9TU2WAFAUKogADQAchXrEEa8P1yoKty3P8+dR4jCqwhlDDjDAEf61d7NZ8fGnG1ppr70AzDbPS3JRApPOSfSTpUW0dljEI1tjx4EcUYfCR5dKs7Ruuoy2wM54ZpAnlyqxg8L2aie88d5uOvPXnrzoOS3cMygkgfuyVJHVSVPykVUwuyPpKgFouONCR3QZPLj015TXSNobFYXZVZtvcDmFzQZkhhHwkz61Zwe7FpHFxcyalgsDuzxAkadKDl2zd18U1/6JdVrat3muFMydwSIfgfCCOOtdK2JufhsOsBAz87jGWPWI+EeArQ9nHMAeNe5R4elANs7LRGLRLcj00gxp0pu0MWtm2bjagaATqxPAD9cqKC2KwG9e0ReuZV/o0kD7x+s35Dw86AVfvNcdrlySzEkx6ADwiB8qbppE15aEiNYqVbXgflQMa3Os8eVehI1jWp2tgeJ/XhSRTz9qCKwIMRFXLZmeGulSW7UDXy/X6505UAjXx85oGqnWK84HQ6VMbYGsU5zziQedBWuqSORrD712oU1vLigz18P5Vht7Ro1BzcUqQpUB/dk1vcI4IHOuYbJxuQxWrwu2gANaDaKy8TpTVcTxkVmTt5eomPOvF24s8aDVKwPAflNPuCRFZj/AG+JmRXrbwjqKDRkgc48a90iBwrKNt4Txmpre31A4maDou7X0W33rzjtZ7quDkXoZggnziK1yNbu94ZHI1BBDEfMVws7dBkyPWore3QDIYg9RofUUHfJA4iTTVuLx0PzrjGH36vJwvEjo0MPcT70Qwn7RyNGtpB1OXu+2ooOsGDJPsJ/19KqYvaItjVSTwVVBJk6CdDAn8a57b/aFZ5kr/aEj1WrWG31tTn7RS5+9wHRQeFB0i2Mo46nU6zB51HZxKPJBVoJBI6jjrWCbfRftVEm+CLMEdYECf50HSly8dRXmZftD58a5Lc36uhj3tGIywAQgj63gTzFEcPvuDq2UHhx10JnXoeVB0e65AJ1MawNSfIVF24HxQDz19dTGlYEb6qD8VNvb9KAWLAgDhHHw+dBpN6Nr5bQRJzXBJ01W2fzP4TWKF1T00+XtWdx28nau1xmOZjPl0A8BUA2/wDe9YoNZbfXWrSsOXP5VjE3hUHl61Y/+pE6waDTO3IV4rz51kzvCAdGH4GpLW8I5n3mg2VtgpCmenrrTnuj+VZE7yLPHhrTH3kXkaDZI/Kn8uNZCxvUoEEAyI4nT3qUbzKRx96DTsumh+dYje1e61EH3iSD3qyG822wwIB40GTFKvFr2gWQU4eZ9TXlKg9LHqfU0gx6n1NKlQIsep9TSznqfU0qVAsx6n1NLOep9TSpUCznqfU0sx6n1pUqBZz1PrSznqfU0qVB5mPU+ppZj1PqaVKgct1vtN6mve3b7TeppUqBdu32m9TSN9vtN6mlSoF27fab1NeG6x+sfU0qVB5nPU+przMep9TSpUCznqfU17nPU+ppUqDzOep9a9DnqfU15SoPc56n1NeZz1PqaVKgXaHqfU172h6n1NKlQem4ep9TUZFKlQSqopUqVB//2Q=="/>
          <p:cNvSpPr>
            <a:spLocks noChangeAspect="1" noChangeArrowheads="1"/>
          </p:cNvSpPr>
          <p:nvPr/>
        </p:nvSpPr>
        <p:spPr bwMode="auto">
          <a:xfrm>
            <a:off x="155575" y="-1371600"/>
            <a:ext cx="37719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5105400" y="1510921"/>
            <a:ext cx="3847903" cy="3441699"/>
          </a:xfrm>
          <a:prstGeom prst="rect">
            <a:avLst/>
          </a:prstGeom>
        </p:spPr>
      </p:pic>
    </p:spTree>
    <p:extLst>
      <p:ext uri="{BB962C8B-B14F-4D97-AF65-F5344CB8AC3E}">
        <p14:creationId xmlns:p14="http://schemas.microsoft.com/office/powerpoint/2010/main" val="2700947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1143000"/>
          </a:xfrm>
        </p:spPr>
        <p:txBody>
          <a:bodyPr/>
          <a:lstStyle/>
          <a:p>
            <a:r>
              <a:rPr lang="en-US" dirty="0" smtClean="0"/>
              <a:t>Key Terms for Depression Life</a:t>
            </a:r>
            <a:endParaRPr lang="en-US" dirty="0"/>
          </a:p>
        </p:txBody>
      </p:sp>
      <p:sp>
        <p:nvSpPr>
          <p:cNvPr id="3" name="Content Placeholder 2"/>
          <p:cNvSpPr>
            <a:spLocks noGrp="1"/>
          </p:cNvSpPr>
          <p:nvPr>
            <p:ph idx="1"/>
          </p:nvPr>
        </p:nvSpPr>
        <p:spPr>
          <a:xfrm>
            <a:off x="304800" y="990600"/>
            <a:ext cx="8153400" cy="5334000"/>
          </a:xfrm>
        </p:spPr>
        <p:txBody>
          <a:bodyPr>
            <a:normAutofit/>
          </a:bodyPr>
          <a:lstStyle/>
          <a:p>
            <a:r>
              <a:rPr lang="en-US" b="1" u="sng" dirty="0" smtClean="0"/>
              <a:t>Shantytowns</a:t>
            </a:r>
            <a:r>
              <a:rPr lang="en-US" dirty="0" smtClean="0"/>
              <a:t>: little towns consisting of shacks made out of scrap materials where homeless people gathered during the great depression.  Also known as </a:t>
            </a:r>
            <a:r>
              <a:rPr lang="en-US" dirty="0" err="1" smtClean="0"/>
              <a:t>Hoovervilles</a:t>
            </a:r>
            <a:endParaRPr lang="en-US" dirty="0" smtClean="0"/>
          </a:p>
          <a:p>
            <a:r>
              <a:rPr lang="en-US" b="1" u="sng" dirty="0" smtClean="0"/>
              <a:t>Soup Kitchens: </a:t>
            </a:r>
            <a:r>
              <a:rPr lang="en-US" dirty="0" smtClean="0"/>
              <a:t>offered free or low-cost food</a:t>
            </a:r>
          </a:p>
          <a:p>
            <a:r>
              <a:rPr lang="en-US" b="1" u="sng" dirty="0" smtClean="0"/>
              <a:t>Breadlines: </a:t>
            </a:r>
            <a:r>
              <a:rPr lang="en-US" dirty="0" smtClean="0"/>
              <a:t>lines of people waiting to receive bread provided by charitable organizations. </a:t>
            </a:r>
            <a:endParaRPr lang="en-US" dirty="0"/>
          </a:p>
        </p:txBody>
      </p:sp>
    </p:spTree>
    <p:extLst>
      <p:ext uri="{BB962C8B-B14F-4D97-AF65-F5344CB8AC3E}">
        <p14:creationId xmlns:p14="http://schemas.microsoft.com/office/powerpoint/2010/main" val="967332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1675</TotalTime>
  <Words>2562</Words>
  <Application>Microsoft Office PowerPoint</Application>
  <PresentationFormat>On-screen Show (4:3)</PresentationFormat>
  <Paragraphs>229</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Arial Black</vt:lpstr>
      <vt:lpstr>Franklin Gothic Book</vt:lpstr>
      <vt:lpstr>Wingdings</vt:lpstr>
      <vt:lpstr>Wingdings 2</vt:lpstr>
      <vt:lpstr>Technic</vt:lpstr>
      <vt:lpstr>Friday October 24th Bellringer</vt:lpstr>
      <vt:lpstr>Wednesday 11/2 Bellringer Part I</vt:lpstr>
      <vt:lpstr>November 2nd Bellringer Part II</vt:lpstr>
      <vt:lpstr>Depression Budget Simulation</vt:lpstr>
      <vt:lpstr>PowerPoint Presentation</vt:lpstr>
      <vt:lpstr>PowerPoint Presentation</vt:lpstr>
      <vt:lpstr>Hardship &amp; Suffering During the Great Depression</vt:lpstr>
      <vt:lpstr>Impact in Cities</vt:lpstr>
      <vt:lpstr>Key Terms for Depression Life</vt:lpstr>
      <vt:lpstr>PowerPoint Presentation</vt:lpstr>
      <vt:lpstr>PowerPoint Presentation</vt:lpstr>
      <vt:lpstr>Impact on Minorities</vt:lpstr>
      <vt:lpstr>Impact on Rural Areas</vt:lpstr>
      <vt:lpstr>The Dust Bowl</vt:lpstr>
      <vt:lpstr>PowerPoint Presentation</vt:lpstr>
      <vt:lpstr>Okies</vt:lpstr>
      <vt:lpstr>Impact of Depression</vt:lpstr>
      <vt:lpstr>So did these people get any help?</vt:lpstr>
      <vt:lpstr>Impact on Men</vt:lpstr>
      <vt:lpstr>Impact on Women</vt:lpstr>
      <vt:lpstr>Impact on Children</vt:lpstr>
      <vt:lpstr>Social &amp; Psychological Effects</vt:lpstr>
      <vt:lpstr>After you finish today’s notes- Great Depression Photo Story</vt:lpstr>
      <vt:lpstr>PowerPoint Presentation</vt:lpstr>
      <vt:lpstr>PowerPoint Presentation</vt:lpstr>
      <vt:lpstr>PowerPoint Presentation</vt:lpstr>
      <vt:lpstr>PowerPoint Presentation</vt:lpstr>
      <vt:lpstr>PowerPoint Presentation</vt:lpstr>
      <vt:lpstr>PowerPoint Presentation</vt:lpstr>
      <vt:lpstr>Bellringer Wednesday April 1st</vt:lpstr>
      <vt:lpstr>Reminders/Announcements</vt:lpstr>
      <vt:lpstr>PowerPoint Presentation</vt:lpstr>
      <vt:lpstr>PowerPoint Presentation</vt:lpstr>
      <vt:lpstr>PowerPoint Presentation</vt:lpstr>
      <vt:lpstr>Life During the Great Depression</vt:lpstr>
      <vt:lpstr>PowerPoint Presentation</vt:lpstr>
      <vt:lpstr>Do Now</vt:lpstr>
      <vt:lpstr>PowerPoint Presentation</vt:lpstr>
      <vt:lpstr>Great Depression Photo Story</vt:lpstr>
      <vt:lpstr>Bellringer Wednesday 4/1</vt:lpstr>
      <vt:lpstr>PowerPoint Presentation</vt:lpstr>
      <vt:lpstr>PowerPoint Presentation</vt:lpstr>
      <vt:lpstr>PowerPoint Presentation</vt:lpstr>
      <vt:lpstr>Reminders/Announcements</vt:lpstr>
      <vt:lpstr>Bell ringer Friday November 3rd **Turn in Photo Story HW**</vt:lpstr>
      <vt:lpstr>Hoover And the Depression</vt:lpstr>
      <vt:lpstr>Hoover’s Reassurance</vt:lpstr>
      <vt:lpstr>PowerPoint Presentation</vt:lpstr>
      <vt:lpstr>Hoover's Philosophy</vt:lpstr>
      <vt:lpstr>Hoover’s Actions</vt:lpstr>
      <vt:lpstr>Boulder Dam- example of a government works project </vt:lpstr>
      <vt:lpstr>PowerPoint Presentation</vt:lpstr>
      <vt:lpstr>Bonus Army</vt:lpstr>
      <vt:lpstr>Bonus Army Cont.</vt:lpstr>
      <vt:lpstr>Welcome to Hooverville Video</vt:lpstr>
      <vt:lpstr>PowerPoint Presentation</vt:lpstr>
      <vt:lpstr>PowerPoint Presentation</vt:lpstr>
      <vt:lpstr>PowerPoint Presentation</vt:lpstr>
      <vt:lpstr>PowerPoint Presentation</vt:lpstr>
      <vt:lpstr>PowerPoint Presentation</vt:lpstr>
      <vt:lpstr>On notebook paper, with your partner: </vt:lpstr>
      <vt:lpstr>Is it fair to blame Herbert Hoover for the depression? Read the article you were given and add details to the side you were assigned.  Details should come from the article but you can think of additional reasons as well.  *Need 5 total</vt:lpstr>
      <vt:lpstr>Final Thought Question– EACH person needs to write their own.  Now this is just YOUR actual opinion</vt:lpstr>
      <vt:lpstr>Traveling Think/Pair/Share</vt:lpstr>
      <vt:lpstr>What do you think? </vt:lpstr>
      <vt:lpstr>With your Partner: </vt:lpstr>
      <vt:lpstr>So, is it fair to blame Hoover?</vt:lpstr>
      <vt:lpstr>PowerPoint Presentation</vt:lpstr>
      <vt:lpstr>Primary Source Time!</vt:lpstr>
      <vt:lpstr>Do Now</vt:lpstr>
      <vt:lpstr>1st period: Do Now</vt:lpstr>
      <vt:lpstr>Do Now</vt:lpstr>
      <vt:lpstr>Do Now</vt:lpstr>
    </vt:vector>
  </TitlesOfParts>
  <Company>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Hoover And the Depression</dc:title>
  <dc:creator>nathaniel.bargeloh</dc:creator>
  <cp:lastModifiedBy>Wilson, Heather M.</cp:lastModifiedBy>
  <cp:revision>96</cp:revision>
  <dcterms:created xsi:type="dcterms:W3CDTF">2010-04-20T00:52:30Z</dcterms:created>
  <dcterms:modified xsi:type="dcterms:W3CDTF">2017-11-03T16:37:34Z</dcterms:modified>
</cp:coreProperties>
</file>