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1" r:id="rId2"/>
    <p:sldId id="282" r:id="rId3"/>
    <p:sldId id="292" r:id="rId4"/>
    <p:sldId id="300" r:id="rId5"/>
    <p:sldId id="256" r:id="rId6"/>
    <p:sldId id="295" r:id="rId7"/>
    <p:sldId id="296" r:id="rId8"/>
    <p:sldId id="297" r:id="rId9"/>
    <p:sldId id="298" r:id="rId10"/>
    <p:sldId id="257" r:id="rId11"/>
    <p:sldId id="258" r:id="rId12"/>
    <p:sldId id="278" r:id="rId13"/>
    <p:sldId id="259" r:id="rId14"/>
    <p:sldId id="287" r:id="rId15"/>
    <p:sldId id="299" r:id="rId16"/>
    <p:sldId id="263" r:id="rId17"/>
    <p:sldId id="289" r:id="rId18"/>
    <p:sldId id="310" r:id="rId19"/>
    <p:sldId id="311" r:id="rId20"/>
    <p:sldId id="312" r:id="rId21"/>
    <p:sldId id="313" r:id="rId22"/>
    <p:sldId id="314" r:id="rId23"/>
    <p:sldId id="306" r:id="rId24"/>
    <p:sldId id="307" r:id="rId25"/>
    <p:sldId id="309" r:id="rId26"/>
    <p:sldId id="308" r:id="rId27"/>
    <p:sldId id="290" r:id="rId28"/>
    <p:sldId id="291" r:id="rId29"/>
    <p:sldId id="260" r:id="rId30"/>
    <p:sldId id="261" r:id="rId31"/>
    <p:sldId id="266" r:id="rId32"/>
    <p:sldId id="267" r:id="rId33"/>
    <p:sldId id="265" r:id="rId34"/>
    <p:sldId id="268" r:id="rId35"/>
    <p:sldId id="270" r:id="rId36"/>
    <p:sldId id="271" r:id="rId37"/>
    <p:sldId id="272" r:id="rId38"/>
    <p:sldId id="277" r:id="rId39"/>
    <p:sldId id="273" r:id="rId40"/>
    <p:sldId id="276" r:id="rId41"/>
    <p:sldId id="274" r:id="rId42"/>
    <p:sldId id="286" r:id="rId43"/>
    <p:sldId id="27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C983602-2FF1-4A20-8FD7-E173CE06AE62}" type="datetimeFigureOut">
              <a:rPr lang="en-US" smtClean="0"/>
              <a:pPr/>
              <a:t>8/30/2017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A08074A-73AB-4782-AB13-80C4D36D2D8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83602-2FF1-4A20-8FD7-E173CE06AE62}"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08074A-73AB-4782-AB13-80C4D36D2D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A08074A-73AB-4782-AB13-80C4D36D2D8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83602-2FF1-4A20-8FD7-E173CE06AE62}"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C983602-2FF1-4A20-8FD7-E173CE06AE62}"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A08074A-73AB-4782-AB13-80C4D36D2D8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C983602-2FF1-4A20-8FD7-E173CE06AE62}" type="datetimeFigureOut">
              <a:rPr lang="en-US" smtClean="0"/>
              <a:pPr/>
              <a:t>8/30/2017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A08074A-73AB-4782-AB13-80C4D36D2D8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C983602-2FF1-4A20-8FD7-E173CE06AE62}"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08074A-73AB-4782-AB13-80C4D36D2D8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C983602-2FF1-4A20-8FD7-E173CE06AE62}" type="datetimeFigureOut">
              <a:rPr lang="en-US" smtClean="0"/>
              <a:pPr/>
              <a:t>8/30/2017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A08074A-73AB-4782-AB13-80C4D36D2D8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983602-2FF1-4A20-8FD7-E173CE06AE62}" type="datetimeFigureOut">
              <a:rPr lang="en-US" smtClean="0"/>
              <a:pPr/>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A08074A-73AB-4782-AB13-80C4D36D2D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C983602-2FF1-4A20-8FD7-E173CE06AE62}" type="datetimeFigureOut">
              <a:rPr lang="en-US" smtClean="0"/>
              <a:pPr/>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A08074A-73AB-4782-AB13-80C4D36D2D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A08074A-73AB-4782-AB13-80C4D36D2D8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C983602-2FF1-4A20-8FD7-E173CE06AE62}" type="datetimeFigureOut">
              <a:rPr lang="en-US" smtClean="0"/>
              <a:pPr/>
              <a:t>8/30/2017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A08074A-73AB-4782-AB13-80C4D36D2D8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C983602-2FF1-4A20-8FD7-E173CE06AE62}" type="datetimeFigureOut">
              <a:rPr lang="en-US" smtClean="0"/>
              <a:pPr/>
              <a:t>8/30/2017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C983602-2FF1-4A20-8FD7-E173CE06AE62}" type="datetimeFigureOut">
              <a:rPr lang="en-US" smtClean="0"/>
              <a:pPr/>
              <a:t>8/30/2017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08074A-73AB-4782-AB13-80C4D36D2D8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istory.com/topics/native-american-history/native-american-cultures/videos/american-buffalo"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7EbHmr3dy2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istory.com/shows/america-the-story-of-us/videos/the-last-of-the-sioux"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rds.yahoo.com/_ylt=A9G_bF8tBI9Li2EAvaGjzbkF/SIG=12mt77dtl/EXP=1267750317/**http:/www.jseligman.net/images/20060415064249_barbed%20wire.jpg"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rds.yahoo.com/_ylt=A9G_bF.bBI9LAmAAl7SjzbkF/SIG=13dnddjof/EXP=1267750427/**http:/www.replikultes.net/medias/uploads/films/wild_wild_west/wild_wild_west_coliers.jpg" TargetMode="Externa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americanhistory.si.edu/onthemove/collection/object_370.html"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hyperlink" Target="http://www.history.com/shows/america-the-story-of-us/videos/andrew-carnegie"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rds.yahoo.com/_ylt=A0WTefZzCo9LTW4ABs.jzbkF/SIG=12mjr4fe1/EXP=1267751923/**http:/faculty-staff.ou.edu/H/Kianoosh.Hatami-2/OU%20Sooners.bmp"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rds.yahoo.com/_ylt=A0WTefayDI9LKW0ABfajzbkF/SIG=1254jpbj6/EXP=1267752498/**http:/www.flickr.com/photos/mj_snapz/3512278127/"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 Monday October 1st</a:t>
            </a:r>
            <a:endParaRPr lang="en-US" dirty="0"/>
          </a:p>
        </p:txBody>
      </p:sp>
      <p:sp>
        <p:nvSpPr>
          <p:cNvPr id="3" name="Content Placeholder 2"/>
          <p:cNvSpPr>
            <a:spLocks noGrp="1"/>
          </p:cNvSpPr>
          <p:nvPr>
            <p:ph sz="quarter" idx="1"/>
          </p:nvPr>
        </p:nvSpPr>
        <p:spPr/>
        <p:txBody>
          <a:bodyPr/>
          <a:lstStyle/>
          <a:p>
            <a:r>
              <a:rPr lang="en-US" dirty="0" smtClean="0"/>
              <a:t>Sit anywhere for now (don’t get too comfy, you will be likely moving shortly)</a:t>
            </a:r>
          </a:p>
          <a:p>
            <a:r>
              <a:rPr lang="en-US" dirty="0" smtClean="0"/>
              <a:t>Update your Table of Contents!</a:t>
            </a:r>
            <a:endParaRPr lang="en-US" dirty="0"/>
          </a:p>
        </p:txBody>
      </p:sp>
    </p:spTree>
    <p:extLst>
      <p:ext uri="{BB962C8B-B14F-4D97-AF65-F5344CB8AC3E}">
        <p14:creationId xmlns:p14="http://schemas.microsoft.com/office/powerpoint/2010/main" val="243474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Range of the various tribes of Plains Indians"/>
          <p:cNvPicPr>
            <a:picLocks noChangeAspect="1" noChangeArrowheads="1"/>
          </p:cNvPicPr>
          <p:nvPr/>
        </p:nvPicPr>
        <p:blipFill>
          <a:blip r:embed="rId2" cstate="print"/>
          <a:srcRect/>
          <a:stretch>
            <a:fillRect/>
          </a:stretch>
        </p:blipFill>
        <p:spPr bwMode="auto">
          <a:xfrm>
            <a:off x="4876800" y="1524000"/>
            <a:ext cx="3808413" cy="4876800"/>
          </a:xfrm>
          <a:prstGeom prst="rect">
            <a:avLst/>
          </a:prstGeom>
          <a:noFill/>
          <a:ln w="9525">
            <a:noFill/>
            <a:miter lim="800000"/>
            <a:headEnd/>
            <a:tailEnd/>
          </a:ln>
        </p:spPr>
      </p:pic>
      <p:pic>
        <p:nvPicPr>
          <p:cNvPr id="5" name="Picture 8" descr="APE0029.JPG"/>
          <p:cNvPicPr>
            <a:picLocks noChangeAspect="1" noChangeArrowheads="1"/>
          </p:cNvPicPr>
          <p:nvPr/>
        </p:nvPicPr>
        <p:blipFill>
          <a:blip r:embed="rId3" cstate="print"/>
          <a:srcRect/>
          <a:stretch>
            <a:fillRect/>
          </a:stretch>
        </p:blipFill>
        <p:spPr bwMode="auto">
          <a:xfrm rot="608646">
            <a:off x="7014368" y="264612"/>
            <a:ext cx="1644193" cy="144588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Native Americans</a:t>
            </a:r>
            <a:endParaRPr lang="en-US" dirty="0"/>
          </a:p>
        </p:txBody>
      </p:sp>
      <p:sp>
        <p:nvSpPr>
          <p:cNvPr id="3" name="Content Placeholder 2"/>
          <p:cNvSpPr>
            <a:spLocks noGrp="1"/>
          </p:cNvSpPr>
          <p:nvPr>
            <p:ph sz="quarter" idx="1"/>
          </p:nvPr>
        </p:nvSpPr>
        <p:spPr>
          <a:xfrm>
            <a:off x="301752" y="1527048"/>
            <a:ext cx="4270248" cy="5026152"/>
          </a:xfrm>
        </p:spPr>
        <p:txBody>
          <a:bodyPr>
            <a:normAutofit lnSpcReduction="10000"/>
          </a:bodyPr>
          <a:lstStyle/>
          <a:p>
            <a:r>
              <a:rPr lang="en-US" sz="3200" dirty="0" smtClean="0"/>
              <a:t>Plains Indians</a:t>
            </a:r>
          </a:p>
          <a:p>
            <a:pPr lvl="1"/>
            <a:r>
              <a:rPr lang="en-US" sz="2800" dirty="0" smtClean="0">
                <a:solidFill>
                  <a:schemeClr val="tx1"/>
                </a:solidFill>
              </a:rPr>
              <a:t>Had </a:t>
            </a:r>
            <a:r>
              <a:rPr lang="en-US" sz="2800" u="sng" dirty="0" smtClean="0">
                <a:solidFill>
                  <a:schemeClr val="tx1"/>
                </a:solidFill>
              </a:rPr>
              <a:t>Nomadic </a:t>
            </a:r>
            <a:r>
              <a:rPr lang="en-US" sz="2800" dirty="0" smtClean="0">
                <a:solidFill>
                  <a:schemeClr val="tx1"/>
                </a:solidFill>
              </a:rPr>
              <a:t>Lifestyle: </a:t>
            </a:r>
            <a:r>
              <a:rPr lang="en-US" sz="2800" u="sng" dirty="0" smtClean="0">
                <a:solidFill>
                  <a:schemeClr val="tx1"/>
                </a:solidFill>
              </a:rPr>
              <a:t>moved often</a:t>
            </a:r>
          </a:p>
          <a:p>
            <a:pPr lvl="1"/>
            <a:r>
              <a:rPr lang="en-US" sz="2800" dirty="0" smtClean="0">
                <a:solidFill>
                  <a:schemeClr val="tx1"/>
                </a:solidFill>
              </a:rPr>
              <a:t>Depended on Horse and </a:t>
            </a:r>
            <a:r>
              <a:rPr lang="en-US" sz="2800" u="sng" dirty="0" smtClean="0">
                <a:solidFill>
                  <a:schemeClr val="tx1"/>
                </a:solidFill>
              </a:rPr>
              <a:t>Buffalo</a:t>
            </a:r>
          </a:p>
          <a:p>
            <a:pPr lvl="1"/>
            <a:r>
              <a:rPr lang="en-US" sz="2800" dirty="0" smtClean="0">
                <a:solidFill>
                  <a:schemeClr val="tx1"/>
                </a:solidFill>
              </a:rPr>
              <a:t>Lived with extended families</a:t>
            </a:r>
          </a:p>
          <a:p>
            <a:pPr lvl="2"/>
            <a:r>
              <a:rPr lang="en-US" sz="2800" dirty="0" smtClean="0"/>
              <a:t>Men-hunters/warriors</a:t>
            </a:r>
          </a:p>
          <a:p>
            <a:pPr lvl="2"/>
            <a:r>
              <a:rPr lang="en-US" sz="2800" dirty="0" smtClean="0"/>
              <a:t>Women- </a:t>
            </a:r>
            <a:r>
              <a:rPr lang="en-US" sz="2800" u="sng" dirty="0" smtClean="0"/>
              <a:t>cooked and prepared hides</a:t>
            </a:r>
          </a:p>
          <a:p>
            <a:pPr lvl="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Settlers Push Westward</a:t>
            </a:r>
            <a:endParaRPr lang="en-US" dirty="0"/>
          </a:p>
        </p:txBody>
      </p:sp>
      <p:pic>
        <p:nvPicPr>
          <p:cNvPr id="5" name="Picture 5"/>
          <p:cNvPicPr>
            <a:picLocks noChangeAspect="1" noChangeArrowheads="1"/>
          </p:cNvPicPr>
          <p:nvPr/>
        </p:nvPicPr>
        <p:blipFill>
          <a:blip r:embed="rId2" cstate="print"/>
          <a:srcRect/>
          <a:stretch>
            <a:fillRect/>
          </a:stretch>
        </p:blipFill>
        <p:spPr bwMode="auto">
          <a:xfrm rot="21233212">
            <a:off x="588814" y="1610695"/>
            <a:ext cx="3200400" cy="2642697"/>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a:stretch>
            <a:fillRect/>
          </a:stretch>
        </p:blipFill>
        <p:spPr bwMode="auto">
          <a:xfrm rot="368889">
            <a:off x="874801" y="4062891"/>
            <a:ext cx="2928938" cy="2263775"/>
          </a:xfrm>
          <a:prstGeom prst="rect">
            <a:avLst/>
          </a:prstGeom>
          <a:noFill/>
          <a:ln w="9525">
            <a:noFill/>
            <a:miter lim="800000"/>
            <a:headEnd/>
            <a:tailEnd/>
          </a:ln>
        </p:spPr>
      </p:pic>
      <p:sp>
        <p:nvSpPr>
          <p:cNvPr id="6" name="Content Placeholder 5"/>
          <p:cNvSpPr>
            <a:spLocks noGrp="1"/>
          </p:cNvSpPr>
          <p:nvPr>
            <p:ph sz="quarter" idx="1"/>
          </p:nvPr>
        </p:nvSpPr>
        <p:spPr/>
        <p:txBody>
          <a:bodyPr/>
          <a:lstStyle/>
          <a:p>
            <a:endParaRPr lang="en-US" dirty="0"/>
          </a:p>
        </p:txBody>
      </p:sp>
      <p:sp>
        <p:nvSpPr>
          <p:cNvPr id="7" name="Cloud Callout 6"/>
          <p:cNvSpPr/>
          <p:nvPr/>
        </p:nvSpPr>
        <p:spPr>
          <a:xfrm>
            <a:off x="4724400" y="1447800"/>
            <a:ext cx="3733800" cy="4267200"/>
          </a:xfrm>
          <a:prstGeom prst="cloudCallout">
            <a:avLst>
              <a:gd name="adj1" fmla="val 4284347"/>
              <a:gd name="adj2" fmla="val 1343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Reasons settlers moved west:</a:t>
            </a:r>
          </a:p>
          <a:p>
            <a:pPr marL="342900" indent="-342900" algn="ctr">
              <a:buAutoNum type="arabicPeriod"/>
            </a:pPr>
            <a:r>
              <a:rPr lang="en-US" sz="2400" dirty="0" smtClean="0"/>
              <a:t>Cheap Land!</a:t>
            </a:r>
          </a:p>
          <a:p>
            <a:pPr marL="342900" indent="-342900" algn="ctr">
              <a:buAutoNum type="arabicPeriod"/>
            </a:pPr>
            <a:r>
              <a:rPr lang="en-US" sz="2400" dirty="0" smtClean="0"/>
              <a:t>Railroad made it easier to get there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Industry1900"/>
          <p:cNvPicPr>
            <a:picLocks noChangeAspect="1" noChangeArrowheads="1"/>
          </p:cNvPicPr>
          <p:nvPr/>
        </p:nvPicPr>
        <p:blipFill>
          <a:blip r:embed="rId2" cstate="print">
            <a:lum contrast="6000"/>
          </a:blip>
          <a:srcRect l="862" r="790"/>
          <a:stretch>
            <a:fillRect/>
          </a:stretch>
        </p:blipFill>
        <p:spPr bwMode="auto">
          <a:xfrm>
            <a:off x="228600" y="381000"/>
            <a:ext cx="8763000" cy="6115050"/>
          </a:xfrm>
          <a:prstGeom prst="rect">
            <a:avLst/>
          </a:prstGeom>
          <a:noFill/>
          <a:ln w="9525">
            <a:solidFill>
              <a:srgbClr val="4623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Dispersal of Native American’s</a:t>
            </a:r>
            <a:endParaRPr lang="en-US" dirty="0"/>
          </a:p>
        </p:txBody>
      </p:sp>
      <p:sp>
        <p:nvSpPr>
          <p:cNvPr id="3" name="Content Placeholder 2"/>
          <p:cNvSpPr>
            <a:spLocks noGrp="1"/>
          </p:cNvSpPr>
          <p:nvPr>
            <p:ph sz="quarter" idx="1"/>
          </p:nvPr>
        </p:nvSpPr>
        <p:spPr>
          <a:xfrm>
            <a:off x="301752" y="1496909"/>
            <a:ext cx="4651248" cy="5026152"/>
          </a:xfrm>
        </p:spPr>
        <p:txBody>
          <a:bodyPr>
            <a:normAutofit fontScale="92500" lnSpcReduction="20000"/>
          </a:bodyPr>
          <a:lstStyle/>
          <a:p>
            <a:r>
              <a:rPr lang="en-US" sz="3600" dirty="0" smtClean="0"/>
              <a:t>Government </a:t>
            </a:r>
            <a:r>
              <a:rPr lang="en-US" sz="3600" u="sng" dirty="0" smtClean="0"/>
              <a:t>ignores</a:t>
            </a:r>
            <a:r>
              <a:rPr lang="en-US" sz="3600" dirty="0" smtClean="0"/>
              <a:t> promise to leave plains as Indian territory</a:t>
            </a:r>
          </a:p>
          <a:p>
            <a:pPr lvl="1"/>
            <a:r>
              <a:rPr lang="en-US" sz="3200" dirty="0" smtClean="0">
                <a:solidFill>
                  <a:schemeClr val="tx1"/>
                </a:solidFill>
              </a:rPr>
              <a:t>Government forces treaties which push natives into </a:t>
            </a:r>
            <a:r>
              <a:rPr lang="en-US" sz="3200" u="sng" dirty="0" smtClean="0">
                <a:solidFill>
                  <a:schemeClr val="tx1"/>
                </a:solidFill>
              </a:rPr>
              <a:t>reservations</a:t>
            </a:r>
          </a:p>
          <a:p>
            <a:pPr lvl="1"/>
            <a:r>
              <a:rPr lang="en-US" sz="3200" b="1" dirty="0" smtClean="0">
                <a:solidFill>
                  <a:schemeClr val="tx1"/>
                </a:solidFill>
              </a:rPr>
              <a:t>Reservation: </a:t>
            </a:r>
            <a:r>
              <a:rPr lang="en-US" sz="3200" u="sng" dirty="0" smtClean="0">
                <a:solidFill>
                  <a:schemeClr val="tx1"/>
                </a:solidFill>
              </a:rPr>
              <a:t>an area of land set aside where Native Americans are forced to live</a:t>
            </a:r>
          </a:p>
        </p:txBody>
      </p:sp>
      <p:pic>
        <p:nvPicPr>
          <p:cNvPr id="1026" name="Picture 2" descr="http://rds.yahoo.com/_ylt=A0WTefOW0sJKkpUAs9qjzbkF/SIG=129j4ee10/EXP=1254368278/**http%3A/www.lastoftheindependents.com/sandcreek400.JPG"/>
          <p:cNvPicPr>
            <a:picLocks noChangeAspect="1" noChangeArrowheads="1"/>
          </p:cNvPicPr>
          <p:nvPr/>
        </p:nvPicPr>
        <p:blipFill>
          <a:blip r:embed="rId2" cstate="print"/>
          <a:srcRect/>
          <a:stretch>
            <a:fillRect/>
          </a:stretch>
        </p:blipFill>
        <p:spPr bwMode="auto">
          <a:xfrm>
            <a:off x="5026152" y="1488948"/>
            <a:ext cx="3810000" cy="2276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Dispersal of Native Americans</a:t>
            </a:r>
            <a:endParaRPr lang="en-US" dirty="0"/>
          </a:p>
        </p:txBody>
      </p:sp>
      <p:sp>
        <p:nvSpPr>
          <p:cNvPr id="3" name="Content Placeholder 2"/>
          <p:cNvSpPr>
            <a:spLocks noGrp="1"/>
          </p:cNvSpPr>
          <p:nvPr>
            <p:ph sz="quarter" idx="1"/>
          </p:nvPr>
        </p:nvSpPr>
        <p:spPr/>
        <p:txBody>
          <a:bodyPr/>
          <a:lstStyle/>
          <a:p>
            <a:r>
              <a:rPr lang="en-US" sz="3600" dirty="0"/>
              <a:t>Some Native Americans ignore treaties and continue to use </a:t>
            </a:r>
            <a:r>
              <a:rPr lang="en-US" sz="3600" u="sng" dirty="0"/>
              <a:t>land</a:t>
            </a:r>
          </a:p>
          <a:p>
            <a:pPr lvl="1"/>
            <a:r>
              <a:rPr lang="en-US" sz="3200" dirty="0">
                <a:solidFill>
                  <a:schemeClr val="tx1"/>
                </a:solidFill>
              </a:rPr>
              <a:t>Leads to </a:t>
            </a:r>
            <a:r>
              <a:rPr lang="en-US" sz="3200" u="sng" dirty="0">
                <a:solidFill>
                  <a:schemeClr val="tx1"/>
                </a:solidFill>
              </a:rPr>
              <a:t>additional violence between Indians and the U.S. Military</a:t>
            </a:r>
          </a:p>
          <a:p>
            <a:endParaRPr lang="en-US" dirty="0"/>
          </a:p>
        </p:txBody>
      </p:sp>
      <p:sp>
        <p:nvSpPr>
          <p:cNvPr id="4" name="Cloud Callout 3"/>
          <p:cNvSpPr/>
          <p:nvPr/>
        </p:nvSpPr>
        <p:spPr>
          <a:xfrm>
            <a:off x="4963015" y="3829377"/>
            <a:ext cx="3810000" cy="2438400"/>
          </a:xfrm>
          <a:prstGeom prst="cloudCallout">
            <a:avLst>
              <a:gd name="adj1" fmla="val 5443572"/>
              <a:gd name="adj2" fmla="val 2355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would Native Americans not like reservations? Why would the U.S. government put them there? </a:t>
            </a:r>
            <a:endParaRPr lang="en-US" dirty="0"/>
          </a:p>
        </p:txBody>
      </p:sp>
    </p:spTree>
    <p:extLst>
      <p:ext uri="{BB962C8B-B14F-4D97-AF65-F5344CB8AC3E}">
        <p14:creationId xmlns:p14="http://schemas.microsoft.com/office/powerpoint/2010/main" val="1241342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b/bf/Indian_Land_for_S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96" y="1011297"/>
            <a:ext cx="3901752" cy="4989453"/>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4702628" y="1011298"/>
            <a:ext cx="3712029" cy="3764810"/>
          </a:xfrm>
          <a:prstGeom prst="cloudCallout">
            <a:avLst>
              <a:gd name="adj1" fmla="val 884723"/>
              <a:gd name="adj2" fmla="val 30535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dirty="0"/>
              <a:t>Based on the advertisement, what did the American government do with Indian land after forcing Indians to reservations?</a:t>
            </a:r>
          </a:p>
        </p:txBody>
      </p:sp>
    </p:spTree>
    <p:extLst>
      <p:ext uri="{BB962C8B-B14F-4D97-AF65-F5344CB8AC3E}">
        <p14:creationId xmlns:p14="http://schemas.microsoft.com/office/powerpoint/2010/main" val="422797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the Buffalo: </a:t>
            </a:r>
            <a:r>
              <a:rPr lang="en-US" dirty="0" smtClean="0">
                <a:hlinkClick r:id="rId2"/>
              </a:rPr>
              <a:t>Video</a:t>
            </a:r>
            <a:endParaRPr lang="en-US" dirty="0"/>
          </a:p>
        </p:txBody>
      </p:sp>
      <p:sp>
        <p:nvSpPr>
          <p:cNvPr id="3" name="Content Placeholder 2"/>
          <p:cNvSpPr>
            <a:spLocks noGrp="1"/>
          </p:cNvSpPr>
          <p:nvPr>
            <p:ph sz="quarter" idx="1"/>
          </p:nvPr>
        </p:nvSpPr>
        <p:spPr>
          <a:xfrm>
            <a:off x="301752" y="1527048"/>
            <a:ext cx="4194048" cy="4572000"/>
          </a:xfrm>
        </p:spPr>
        <p:txBody>
          <a:bodyPr>
            <a:normAutofit lnSpcReduction="10000"/>
          </a:bodyPr>
          <a:lstStyle/>
          <a:p>
            <a:r>
              <a:rPr lang="en-US" dirty="0" smtClean="0"/>
              <a:t>Settlers hunted for </a:t>
            </a:r>
            <a:r>
              <a:rPr lang="en-US" u="sng" dirty="0" smtClean="0"/>
              <a:t>sport</a:t>
            </a:r>
            <a:r>
              <a:rPr lang="en-US" dirty="0" smtClean="0"/>
              <a:t>, buffalo was very important to Native American culture (</a:t>
            </a:r>
            <a:r>
              <a:rPr lang="en-US" u="sng" dirty="0" smtClean="0"/>
              <a:t>food, housing, clothing</a:t>
            </a:r>
            <a:r>
              <a:rPr lang="en-US" dirty="0" smtClean="0"/>
              <a:t>)</a:t>
            </a:r>
          </a:p>
          <a:p>
            <a:endParaRPr lang="en-US" dirty="0" smtClean="0"/>
          </a:p>
          <a:p>
            <a:pPr>
              <a:buNone/>
            </a:pPr>
            <a:endParaRPr lang="en-US" dirty="0" smtClean="0"/>
          </a:p>
          <a:p>
            <a:r>
              <a:rPr lang="en-US" u="sng" dirty="0" smtClean="0"/>
              <a:t>1800-65,000,000</a:t>
            </a:r>
          </a:p>
          <a:p>
            <a:r>
              <a:rPr lang="en-US" dirty="0" smtClean="0"/>
              <a:t>1890-1,000</a:t>
            </a:r>
          </a:p>
          <a:p>
            <a:r>
              <a:rPr lang="en-US" u="sng" dirty="0" smtClean="0"/>
              <a:t>1900- one herd</a:t>
            </a:r>
          </a:p>
          <a:p>
            <a:pPr>
              <a:buNone/>
            </a:pPr>
            <a:endParaRPr lang="en-US" dirty="0"/>
          </a:p>
        </p:txBody>
      </p:sp>
      <p:pic>
        <p:nvPicPr>
          <p:cNvPr id="4" name="Picture 9" descr="Buffalo slaughtered by an industrious hunter"/>
          <p:cNvPicPr>
            <a:picLocks noChangeAspect="1" noChangeArrowheads="1"/>
          </p:cNvPicPr>
          <p:nvPr/>
        </p:nvPicPr>
        <p:blipFill>
          <a:blip r:embed="rId3" cstate="print"/>
          <a:srcRect/>
          <a:stretch>
            <a:fillRect/>
          </a:stretch>
        </p:blipFill>
        <p:spPr bwMode="auto">
          <a:xfrm>
            <a:off x="4800600" y="1524000"/>
            <a:ext cx="3162300" cy="2460625"/>
          </a:xfrm>
          <a:prstGeom prst="rect">
            <a:avLst/>
          </a:prstGeom>
          <a:noFill/>
          <a:ln w="9525">
            <a:noFill/>
            <a:miter lim="800000"/>
            <a:headEnd/>
            <a:tailEnd/>
          </a:ln>
        </p:spPr>
      </p:pic>
      <p:pic>
        <p:nvPicPr>
          <p:cNvPr id="5" name="Picture 7"/>
          <p:cNvPicPr>
            <a:picLocks noChangeAspect="1" noChangeArrowheads="1"/>
          </p:cNvPicPr>
          <p:nvPr/>
        </p:nvPicPr>
        <p:blipFill>
          <a:blip r:embed="rId4" cstate="print"/>
          <a:srcRect/>
          <a:stretch>
            <a:fillRect/>
          </a:stretch>
        </p:blipFill>
        <p:spPr bwMode="auto">
          <a:xfrm>
            <a:off x="4114800" y="4191000"/>
            <a:ext cx="3276600" cy="195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 Century Of Dishonor</a:t>
            </a:r>
            <a:endParaRPr lang="en-US" b="1" u="sng" dirty="0"/>
          </a:p>
        </p:txBody>
      </p:sp>
      <p:sp>
        <p:nvSpPr>
          <p:cNvPr id="3" name="Content Placeholder 2"/>
          <p:cNvSpPr>
            <a:spLocks noGrp="1"/>
          </p:cNvSpPr>
          <p:nvPr>
            <p:ph sz="quarter" idx="1"/>
          </p:nvPr>
        </p:nvSpPr>
        <p:spPr>
          <a:xfrm>
            <a:off x="279981" y="1524000"/>
            <a:ext cx="5410200" cy="5334000"/>
          </a:xfrm>
        </p:spPr>
        <p:txBody>
          <a:bodyPr/>
          <a:lstStyle/>
          <a:p>
            <a:r>
              <a:rPr lang="en-US" dirty="0" smtClean="0"/>
              <a:t>Book Written by </a:t>
            </a:r>
            <a:r>
              <a:rPr lang="en-US" u="sng" dirty="0" smtClean="0"/>
              <a:t>Helen Hunt Jackson</a:t>
            </a:r>
          </a:p>
          <a:p>
            <a:r>
              <a:rPr lang="en-US" dirty="0" smtClean="0"/>
              <a:t>About: </a:t>
            </a:r>
            <a:r>
              <a:rPr lang="en-US" u="sng" dirty="0" smtClean="0"/>
              <a:t>Describes broken promises and assaults on Native Americans</a:t>
            </a:r>
          </a:p>
          <a:p>
            <a:r>
              <a:rPr lang="en-US" dirty="0" smtClean="0"/>
              <a:t>Important: </a:t>
            </a:r>
            <a:r>
              <a:rPr lang="en-US" u="sng" dirty="0" smtClean="0"/>
              <a:t>drew attention to the fact that Native Americans have been mistreated by U.S. government for 100 years!</a:t>
            </a:r>
            <a:endParaRPr lang="en-US" u="sng" dirty="0"/>
          </a:p>
        </p:txBody>
      </p:sp>
      <p:sp>
        <p:nvSpPr>
          <p:cNvPr id="4" name="AutoShape 2" descr="data:image/jpeg;base64,/9j/4AAQSkZJRgABAQAAAQABAAD/2wCEAAkGBxQTERUUExMWFRUXFxYaGBgWGBQYFRgXGBYYGBUVGRgYHCggGRolHBUVITEhJSkrLi4uFx8zODMsNygtLiwBCgoKDQ0NFA8PFCwZFBkrLDc3KywsNys3NywrNywsKywrKzcsKysrKyssKysrKysrKysrKysrKysrKysrKyssK//AABEIAMEApQMBIgACEQEDEQH/xAAcAAAABwEBAAAAAAAAAAAAAAAAAQIEBQYHAwj/xAA8EAACAQIEAwYDBwMEAQUAAAABAhEAAwQSITEFBkETIlFhcYEyQpEHFCNSobHBM9HwcoKy4TQVFiSSov/EABcBAQEBAQAAAAAAAAAAAAAAAAABAgP/xAAYEQEBAQEBAAAAAAAAAAAAAAAAARECMf/aAAwDAQACEQMRAD8AtBcggZTr1866zSTR1wx0CKMCiNHbNMCiK5kaz612JrnFUJmjFAihQG1INLNIIoBNEaM0IoE0UUsikUBKKNhQpVQcLpIKgCZOs9BBrpFGaFUFQoyKKgI0VHQrODtShSooq0yBFALR0KKOiNGaRQ0qiijFM73EEkqjAld9dBPmOtEpxcvAECfam1++RsY/f6VD47GMmtqGYnvEyTHkOlOMDcdj3grKfn2nzq4sOLGdi0s4EabCfOuH30ja4CPB96n+G2mObLbUCDuTr6VW+M3Usse1SEicw1E+FESWH4kjDVgD11pxvqDI8qqBx2HgEIbmaY1GbbTQbUhOMXkVTkKhSQZ2MfKfCmC4xRmueHuZlDREgH6ilVGoMUZFEDQLUAJpM0KImgMGioqFA+pUaUCKURpVZc6KKVA2o4oEgUl1o2NEpqCJ5j4ilm2AxPeIEDcyY6etVTEWmGVk0tOYzCDl6S46dYmn/PFy2bqJcYqQuZY+bWAAYOs9KiMXhnZmVZaEU7ZW07wEe9aglLWBNvOc4KyBO7GR3o8p0qa4TwO/dylO5bB22BjwFQXA8N2jCfhEfpuK1PhF+EA6VKHfDOHZEIO8VD8X5aZw0EEEVYPvVELxNZVlWOwJVmtrbAuKFObp5e+lMbttkdZBPaEKVnR2GzkH6e1X3mTDSGKjvEETVI+K5ZAOXsozkyMoJ0k+prURLcCchTbJ7yMR6dYqSNVXgvFfxhbEHPceW184332q0tSroURo6AFQ0VJNLNJAooqFHloUEkVoMKMUqjJv1pQ1owutKyUCLi1yjWnE0QEUFN5tsgXbNxwMmglhOUhp/tVQ4nxJs+YPrrMEdTr7VrmIwlu4CrqGB3B1Aqm838o2EstetKysu4nSPm0rUHbk5x2QB8f3q9YDiFpREis7wuBuXMKosNrH1psOVGI798q0ar3sxbx30FSjUxxm2ToZrk3NmFBg3VB8CRNVjknl5wtxLrZo+E6jp1moXE8lhbxa4bgJMqwQMo8tjNFaNicQl1MyMG0O1ZXzDnGKKBsoeDtvG303q78C5aNps6XG7Mj4GEGfHYU143gEN7tnJVbSkkxpptNEVrgVtDiUA7zKC5bX01Hq1W8iqvyJazK90jRmIXoSDqf2j2q1Ea0gTQowKDCiwRpIajmk0xRE0dARQpglRQili3R9nWUchSyNvM0q2n60o2fE0VxK0k06WzSWtxvp61WTRtPSmXMHEbdjC3Ll74QCI6sSNFHnTzH4uzaGa7et218WYCsq+07mO1imsph3z21BJI2Lkx7wOtWC08h4+2UBBEA7TqpOuU/WtA7WwVzZVmNTAn1rGORsK64W5dOYA3FABBAIC6uD1109qstjjTW4lWZT4KzH6AUGg8AxKsWIZTI2BBIP5SPGnP8A6rZDhMyMdZgg5SOhA2NZViLFs3u1ttft5z3glq9BPj8Oh6VY7RtrZK2MPeDblmtlZY7klt6KuuLxakaH6VReaXN6MNanM5BuH5Vt+PqYgetOMJfcjv6Hw8K6FGXFXFO3Z2z0Hek6efTeoVzwdsW8tpAAqiB4+vvTxqahCbgPQU5uCrUINEaVSSasANIalmkVQQFHRk0KCcFKFLRdaNgBqTA61zacmcKJJj1/jzqHxnHXP9C2rQdWclfYKNaa8V4gly9ahj3c2XwYHuufXQUvBmVk9CQduhq4yaYrEYq6ADcNrytiP1Mk1ROPcUfD3Sna3LjZdc7SFnqPOnvEPtDuhyEtWwoJENJJA0neBVf49zEuJUFrCrdGzoT9GU6EVuQQOOzFpcliepkn60aoWCgbkwPWdK6swZdT3h08RUpyNghex+FtkFh26EgflBDE+0NVG5ry2trArZyAC3h11G+dTmafHUn61VMGVVhlOjQR5Vrl9JUiNCI+un81g3Fbj4bENbYHIrkEdSsyIPQwayL7hsO7jRgKfsjKMkhmYwI/mqjw+/2ylsDfzEDWzegOP9Ljces1McoY+4Ldy5ilKXA/ZhDuoG596UdvuF8XkzWpt5tWBBA0BHnBPWmPa5sZiWB7oyKMsR3VGYsd5zT7CnvMHPdnCdkcjOHO4B+HyjfWPrUlZ7HEWTeW0bbNLGRlcnxI61miJt+e9KbaitgxrRE1QmaKaOaKrQWahQiKQ1IF0KQDQqi0od6gOZeKMmiwVHxn8pPwkgfKOtPuK8R7JDlBZjsAJPrFV1OIgp2iqSNmB3B6gisSLqGOIW4uRVa3eQl0VtiwHeRW6hhqBU1hMRmskrsS3/fvUdxLsoVSpAcfhsuneWSFnoeo96b8BxRbDEkgnPckjSYjUjoT1HjVRnPFR+K8bSf3NMqkeL/1Hn8zfqZH70wjStlcztU5yVjcRYxS3sPaF1lB+IdzUEEEzofOodVkgeJA/X/sVfOEcKY2BlaCddOnh+1KRfcN9qSLAxlh7JOmZPxEHT5e8KjuYltYu+LmFIvreXTs9e+ujZvynbeNqp2MTEZGt3LVtgRo7kZddBImWPlURh+YPuzwjO7HKoZAbYkfIsaxmPWs4NEw3IVzDfj9pFwfIPgGuxbr60jiHFC7DLabVx2r7i3CnOGG523H5qr97m3Hqr4cYghymZVYIXIOrKHI0Ik/SoXlDma7hsXN9mNu4YYsc2uwMwNPamCU5l5cxd1LbL/TQsbYiDDaya1vlvh3Z4RFYNmyjNLFjMa+VOPv1m9aGVlbNp5DTQV3w9wlB4wBptoRr+lZoo2D4uru9pgUdHdDO2YEjQ+Yg+9P2WOlU7mLDG1xTErLKLmW4CFJ3VRI85DfSpDgnFHWVvnu/K7ALHkdaonqKlEgwQZB6jb2pJoAaTRsKS9aBGhRTQoGYxty+12GCsG7hI0AGymo7hvGwt42L9rsHfxP4dxvEHbWnWFuJPb2yTbf4110IMT5Gk8ewyMkX0Ny1uGWc6HodPCsjphbdm4rpOgMPbYwyMNmXw6RFNuEYaLTSZ/Eua6a6wDpvtUeOEi/bD27hd0BSXEdon5Hj5gdmp9wvG2bGETtGCQsEEyZ6jzNWCiczYci+3nB28o/iodl0qwczYlbri4uxBA6dZqvGtRC8KR2tuds6f8AIVeeIi4loLhtDENmO3mKz4tqI3kR6g6fqRVt4hxc9pAbLOQT0k6GlWJDgXCCALl1i91o3mFE7AdNjXLF4RWuIQO8MTaEnwBEfvVrv2OyUkwQFnN0Igaz10qk4q/nsuVOpcsI3BB7p9dBUFh5x4MjguARcA7rDdWU/sZNZnj7Dg/iBwx2mWUjxBnT0q7t9olvsAHtt94AAOgKlo1OvTrVVx3M7XDqgj239aCe5E45cnsS8SZXNMEj9jFbVyyrsNYPodJrC/s54ZbxmPRb1woFBcKkhnK/KG6aEn0Br0tgcMltYQADy/eazYK5z9h7FvCvfvHK1sd0iZJJgJ5ySKyfBcZW+hnRhHcA3J6a+FWH7esZdzWLQ/pkFz5sDHvH81lPD8b2VxHHxKfUEdRWsGt8t4t2XI6BYHdEgmJ6xtUuTULwllgMhmQGkDcHUVMTIqeAqQaWxrmTTQIoqUKOgisRgLtm6z4cK6tq9qQD6rPWpKzfUWw8EWzupBBTxBBphhEwvELIZWaRpKsVuIfODNR1/l/GYZi9jE9qu5S8c2byJqCUBS25yxlYSMv61mvDkRmzObjncIuVRqdiWNTB48FYzba3E57ZOikjdfLaqvgrjNCCN9JIA36ma1Iic42PwwOyFsKRpnDNHXaq3dEHSpviSIqRdcF+nZ3FuDyBjaoU97Xx/wAP6zVHAMAwJ2GpHp/n6V2vqbikjMSfHw86RdtirHhsCexXL3TGp0mSDpSDrwfmFzg3wd0ksB+Cx+LLpmtT1jUj3qYw2CXJpGWPes94gMrQSc4Oup9iP71a+W+a0YC1iWyONFvRo3QC5A3jrHrRYLj3BrVqxcvMAWY5EHix3PsJqjhdqt/2h8UF2+tpHDW7KASIgu+rHTQwIE+tVNqiJDhN4I6XEum3dUyrRoCNtR47H1r0DyBzcL6hGYFo6R3T1HoTqK83W2IMjpTzhHFrmHui5baD1jSaWK2T7frX4eGYdGcT6wf4rGmedG+Lx8RWl8U5yXimGGHvKEfQ2rs9w3QCOyuA/DmBIB2mNqzXGYZkYqylSpIhuhnWgcYTiN22WC3HUQdBqp00Bma0blHj7XVUMJVt3AChXABKld4O4PnVL5Y5f+83WbvLaXRm8SdCo9jv0qQ4ldNjENh1YJbIIUHRSrAAKp6MIkelBpzLXI1GcuXrtyyjPJgQSQAWI0JAGgGlP3U1kG90UKY3lJNCqIe1xezaujJgrmGc6EkEKfIxp9aYcw2b4cXbWIZQx0UnSfCu54picUuVPvSyPntWiP8A7mKYYu1ibam1caziV/KrgXFPodZ+tBWeN8TvXT+MBmUEEhQCdtz1qJU084hiWZcrZtGiG3HvFR8/5rWkdc806whkRO1MM1drCsBI+nUigkVs6iNZI9/apLDcXa2CjKdNDpMeBrhw6VXTulhq+hdVA+WdjXW3grtq21226OCBmXNNw+ZH8GgZYq+jS0ZiZjTX1qEuHX96nuK2VyK6DIYAIHn4+dQZWKGhbMUZE0hSK6203mpoLLO1IZogV1ZxVj5M5V+9G5duhxYtK05dGdwpIVf0qiC4c/xWzs4gT0I1HtU3jcUt6wjmTfQZLoI0YKcqXJ/N41XGGsrI10nf0Pn09qlUuLk7VSS5kOhiNviH6UVNcL5tbCoE7FWUeBKsJ6+B964cx46zjgty3KuoIKHfy9RNQll81sg6lBr5r/0SK4PmtPNtpkaHwnUe+gqC9cg2AyZPvF+3dWe7mBQgHorA1fri1SeDw4tYi2oViAd5B0hv2irjYvi4oYdf8/ipRz+7edFXZvWhU0QJCu/ZoRcYaXHe47Ww3VEXNDEdSYFS9jhOHGjW7bGNYUDL6AdahsPgQA1yICEEDofGad8BvDKGZmzNoATuVHePp/atA+L8L4f8F2wAzyc1tXzkjqSu3vVfx/2d2rlrtsJdMQTkeWkDwMSDuI8atTYxUFzvBTpqNAJO9VfEcSfsL/ZNKJdfLcRyJLgMF03AmZNEUS/w2GKgzBg6a06GGA7zE6QAuk0hbUa5oJJ1Jk/5rSkUHdtZ6jXeqJbAcExV9e0sWLr2wSFKgEafLP8AHnUdxWxew7ZL1prTkA5T3e7Oh38Qa3j7JLIHDU8C90j/AEl9P2pPOPIVniGIS9cd1yIEypAkZi0k+5qaMCOPFwdmUJLbZSS0+QA19qu/J32V3b8XMXNq3uLc/isPONFHvNapy9yVg8H3rVlQ/wCdpZz7nb2qwhKl6JFdbk3BLh+wGFtG34FRJ882+bzrP+avsqtRmwVzs3I/pXCSp8lc7emorWcfcCWyzNAE/wDfqapfMGPtJhzcdmazEyPjTwbTX+1FxjfA+TsTfxBtFCgttF1z8KRrv8xOketbPwzCW8NaSzaEIo+vVmbxY71RcDzk9u2t1O+g0dOrD83k21aDwnHW8TaW9b+E9OoI0INNGGc2on/qGJCKFUXNhoB3VmPViT71FBoaehrVPtTwVgLau9mBddipcCMwC7N46xrWV30gkdP81rUQ4sjJfjpGs7QwpF64DAXYT6tHzfTT2oPcUoCZzQBoJmKTaIytl3OnmB1iipXlnjfZhrLEgN/TI2Vjv7EfrVr5W4oUuZGeUaAuoK9oEBcT4xPuDVMPDfwi6iGIE9AqiC7fUqv1qwcLa3Yt/hqbhgFS4gkgQXQdB4etSjQnviaFR+E4tZa2pc5WIEgjUUdZwQnDearWKDYcWrqsVIlQGGugbQyNfKumEdbQi+t43xCm3azFXI2cbAAxrJHoaafZ3wlhhrl5SM7vl3+VJGvhLE1M4bmEq5RwQ6/rWiK7jrWJw923ir1ohUecjEZCDOXUfMNekVDcZ449wMEsLZtXmLMkyGeApMfKIFS/P3NTXjbsr8KhiwOssdFPsAfrVOVmBJO8akHxmiFrbEAHT0MiaSoIO8ilpGhHQ6+1O+D8Mu4m5ks2y53I2UCZlj0H61R6K+z+zl4bhtI/DGnqT/epq3fAZgY03qB4fxR0s21a2qsqAFVJKCOincimeJcM5cjVo8Y08qwqz3OJW9e8P3qG4rzHkB7K1cuHyAA/U1GNfC+EeUVG4zjdtRqaZoh+Oc14guJw18p1BGg9BNUzmLiOIutcW2r27FwCVYQJgZwB0Birnd42X/poT5iIqOxHD7l343Cg9BJP1qwZ02a3Ikid42Nal9j97/414E6C5pO2qg+lRn/tWydWBc+Z0+grsOBqBlTurMwJAPtVEj9qeLw9zBELetm9bdHVQ0sQSA4EbaMfpWSG7n1HxAQRP61ob8tgiZApi/JinXug+NBnzXY1Ejx8PpSbeKIM6aHfrV6fkSde0/muJ5B69t/+aAuAtcvo7KmbKozCJljMSJ6x6aUdh77MttwJjvbB4jTUAADzFOsFyg1sd3FXF69yFn1605TgjgAHE3DGoJCZh5BzJjWg42hpAKtGhgkwR0nrQp9huGIihVGnnqSTuSfGhQH9k3wYj/VRcZ/8g+h/Y0KFKsU7jv8A5X+1f2NMz8/+2hQqsjs7N/u/41o/2M/08T6r/wAaFCpRf8T8X1ri1ChWa0guJbGqHxH4v88aFCryi08K/op6V3WhQqjta/iiO9ChQJozR0KlSk1zO5oUKixzbakPQoUHA0KFC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RUUExMWFRUXFxYaGBgWGBQYFRgXGBYYGBUVGRgYHCggGRolHBUVITEhJSkrLi4uFx8zODMsNygtLiwBCgoKDQ0NFA8PFCwZFBkrLDc3KywsNys3NywrNywsKywrKzcsKysrKyssKysrKysrKysrKysrKysrKysrKyssK//AABEIAMEApQMBIgACEQEDEQH/xAAcAAAABwEBAAAAAAAAAAAAAAAAAQIEBQYHAwj/xAA8EAACAQIEAwYDBwMEAQUAAAABAhEAAwQSITEFBkETIlFhcYEyQpEHFCNSobHBM9HwcoKy4TQVFiSSov/EABcBAQEBAQAAAAAAAAAAAAAAAAABAgP/xAAYEQEBAQEBAAAAAAAAAAAAAAAAARECMf/aAAwDAQACEQMRAD8AtBcggZTr1866zSTR1wx0CKMCiNHbNMCiK5kaz612JrnFUJmjFAihQG1INLNIIoBNEaM0IoE0UUsikUBKKNhQpVQcLpIKgCZOs9BBrpFGaFUFQoyKKgI0VHQrODtShSooq0yBFALR0KKOiNGaRQ0qiijFM73EEkqjAld9dBPmOtEpxcvAECfam1++RsY/f6VD47GMmtqGYnvEyTHkOlOMDcdj3grKfn2nzq4sOLGdi0s4EabCfOuH30ja4CPB96n+G2mObLbUCDuTr6VW+M3Usse1SEicw1E+FESWH4kjDVgD11pxvqDI8qqBx2HgEIbmaY1GbbTQbUhOMXkVTkKhSQZ2MfKfCmC4xRmueHuZlDREgH6ilVGoMUZFEDQLUAJpM0KImgMGioqFA+pUaUCKURpVZc6KKVA2o4oEgUl1o2NEpqCJ5j4ilm2AxPeIEDcyY6etVTEWmGVk0tOYzCDl6S46dYmn/PFy2bqJcYqQuZY+bWAAYOs9KiMXhnZmVZaEU7ZW07wEe9aglLWBNvOc4KyBO7GR3o8p0qa4TwO/dylO5bB22BjwFQXA8N2jCfhEfpuK1PhF+EA6VKHfDOHZEIO8VD8X5aZw0EEEVYPvVELxNZVlWOwJVmtrbAuKFObp5e+lMbttkdZBPaEKVnR2GzkH6e1X3mTDSGKjvEETVI+K5ZAOXsozkyMoJ0k+prURLcCchTbJ7yMR6dYqSNVXgvFfxhbEHPceW184332q0tSroURo6AFQ0VJNLNJAooqFHloUEkVoMKMUqjJv1pQ1owutKyUCLi1yjWnE0QEUFN5tsgXbNxwMmglhOUhp/tVQ4nxJs+YPrrMEdTr7VrmIwlu4CrqGB3B1Aqm838o2EstetKysu4nSPm0rUHbk5x2QB8f3q9YDiFpREis7wuBuXMKosNrH1psOVGI798q0ar3sxbx30FSjUxxm2ToZrk3NmFBg3VB8CRNVjknl5wtxLrZo+E6jp1moXE8lhbxa4bgJMqwQMo8tjNFaNicQl1MyMG0O1ZXzDnGKKBsoeDtvG303q78C5aNps6XG7Mj4GEGfHYU143gEN7tnJVbSkkxpptNEVrgVtDiUA7zKC5bX01Hq1W8iqvyJazK90jRmIXoSDqf2j2q1Ea0gTQowKDCiwRpIajmk0xRE0dARQpglRQili3R9nWUchSyNvM0q2n60o2fE0VxK0k06WzSWtxvp61WTRtPSmXMHEbdjC3Ll74QCI6sSNFHnTzH4uzaGa7et218WYCsq+07mO1imsph3z21BJI2Lkx7wOtWC08h4+2UBBEA7TqpOuU/WtA7WwVzZVmNTAn1rGORsK64W5dOYA3FABBAIC6uD1109qstjjTW4lWZT4KzH6AUGg8AxKsWIZTI2BBIP5SPGnP8A6rZDhMyMdZgg5SOhA2NZViLFs3u1ttft5z3glq9BPj8Oh6VY7RtrZK2MPeDblmtlZY7klt6KuuLxakaH6VReaXN6MNanM5BuH5Vt+PqYgetOMJfcjv6Hw8K6FGXFXFO3Z2z0Hek6efTeoVzwdsW8tpAAqiB4+vvTxqahCbgPQU5uCrUINEaVSSasANIalmkVQQFHRk0KCcFKFLRdaNgBqTA61zacmcKJJj1/jzqHxnHXP9C2rQdWclfYKNaa8V4gly9ahj3c2XwYHuufXQUvBmVk9CQduhq4yaYrEYq6ADcNrytiP1Mk1ROPcUfD3Sna3LjZdc7SFnqPOnvEPtDuhyEtWwoJENJJA0neBVf49zEuJUFrCrdGzoT9GU6EVuQQOOzFpcliepkn60aoWCgbkwPWdK6swZdT3h08RUpyNghex+FtkFh26EgflBDE+0NVG5ry2trArZyAC3h11G+dTmafHUn61VMGVVhlOjQR5Vrl9JUiNCI+un81g3Fbj4bENbYHIrkEdSsyIPQwayL7hsO7jRgKfsjKMkhmYwI/mqjw+/2ylsDfzEDWzegOP9Ljces1McoY+4Ldy5ilKXA/ZhDuoG596UdvuF8XkzWpt5tWBBA0BHnBPWmPa5sZiWB7oyKMsR3VGYsd5zT7CnvMHPdnCdkcjOHO4B+HyjfWPrUlZ7HEWTeW0bbNLGRlcnxI61miJt+e9KbaitgxrRE1QmaKaOaKrQWahQiKQ1IF0KQDQqi0od6gOZeKMmiwVHxn8pPwkgfKOtPuK8R7JDlBZjsAJPrFV1OIgp2iqSNmB3B6gisSLqGOIW4uRVa3eQl0VtiwHeRW6hhqBU1hMRmskrsS3/fvUdxLsoVSpAcfhsuneWSFnoeo96b8BxRbDEkgnPckjSYjUjoT1HjVRnPFR+K8bSf3NMqkeL/1Hn8zfqZH70wjStlcztU5yVjcRYxS3sPaF1lB+IdzUEEEzofOodVkgeJA/X/sVfOEcKY2BlaCddOnh+1KRfcN9qSLAxlh7JOmZPxEHT5e8KjuYltYu+LmFIvreXTs9e+ujZvynbeNqp2MTEZGt3LVtgRo7kZddBImWPlURh+YPuzwjO7HKoZAbYkfIsaxmPWs4NEw3IVzDfj9pFwfIPgGuxbr60jiHFC7DLabVx2r7i3CnOGG523H5qr97m3Hqr4cYghymZVYIXIOrKHI0Ik/SoXlDma7hsXN9mNu4YYsc2uwMwNPamCU5l5cxd1LbL/TQsbYiDDaya1vlvh3Z4RFYNmyjNLFjMa+VOPv1m9aGVlbNp5DTQV3w9wlB4wBptoRr+lZoo2D4uru9pgUdHdDO2YEjQ+Yg+9P2WOlU7mLDG1xTErLKLmW4CFJ3VRI85DfSpDgnFHWVvnu/K7ALHkdaonqKlEgwQZB6jb2pJoAaTRsKS9aBGhRTQoGYxty+12GCsG7hI0AGymo7hvGwt42L9rsHfxP4dxvEHbWnWFuJPb2yTbf4110IMT5Gk8ewyMkX0Ny1uGWc6HodPCsjphbdm4rpOgMPbYwyMNmXw6RFNuEYaLTSZ/Eua6a6wDpvtUeOEi/bD27hd0BSXEdon5Hj5gdmp9wvG2bGETtGCQsEEyZ6jzNWCiczYci+3nB28o/iodl0qwczYlbri4uxBA6dZqvGtRC8KR2tuds6f8AIVeeIi4loLhtDENmO3mKz4tqI3kR6g6fqRVt4hxc9pAbLOQT0k6GlWJDgXCCALl1i91o3mFE7AdNjXLF4RWuIQO8MTaEnwBEfvVrv2OyUkwQFnN0Igaz10qk4q/nsuVOpcsI3BB7p9dBUFh5x4MjguARcA7rDdWU/sZNZnj7Dg/iBwx2mWUjxBnT0q7t9olvsAHtt94AAOgKlo1OvTrVVx3M7XDqgj239aCe5E45cnsS8SZXNMEj9jFbVyyrsNYPodJrC/s54ZbxmPRb1woFBcKkhnK/KG6aEn0Br0tgcMltYQADy/eazYK5z9h7FvCvfvHK1sd0iZJJgJ5ySKyfBcZW+hnRhHcA3J6a+FWH7esZdzWLQ/pkFz5sDHvH81lPD8b2VxHHxKfUEdRWsGt8t4t2XI6BYHdEgmJ6xtUuTULwllgMhmQGkDcHUVMTIqeAqQaWxrmTTQIoqUKOgisRgLtm6z4cK6tq9qQD6rPWpKzfUWw8EWzupBBTxBBphhEwvELIZWaRpKsVuIfODNR1/l/GYZi9jE9qu5S8c2byJqCUBS25yxlYSMv61mvDkRmzObjncIuVRqdiWNTB48FYzba3E57ZOikjdfLaqvgrjNCCN9JIA36ma1Iic42PwwOyFsKRpnDNHXaq3dEHSpviSIqRdcF+nZ3FuDyBjaoU97Xx/wAP6zVHAMAwJ2GpHp/n6V2vqbikjMSfHw86RdtirHhsCexXL3TGp0mSDpSDrwfmFzg3wd0ksB+Cx+LLpmtT1jUj3qYw2CXJpGWPes94gMrQSc4Oup9iP71a+W+a0YC1iWyONFvRo3QC5A3jrHrRYLj3BrVqxcvMAWY5EHix3PsJqjhdqt/2h8UF2+tpHDW7KASIgu+rHTQwIE+tVNqiJDhN4I6XEum3dUyrRoCNtR47H1r0DyBzcL6hGYFo6R3T1HoTqK83W2IMjpTzhHFrmHui5baD1jSaWK2T7frX4eGYdGcT6wf4rGmedG+Lx8RWl8U5yXimGGHvKEfQ2rs9w3QCOyuA/DmBIB2mNqzXGYZkYqylSpIhuhnWgcYTiN22WC3HUQdBqp00Bma0blHj7XVUMJVt3AChXABKld4O4PnVL5Y5f+83WbvLaXRm8SdCo9jv0qQ4ldNjENh1YJbIIUHRSrAAKp6MIkelBpzLXI1GcuXrtyyjPJgQSQAWI0JAGgGlP3U1kG90UKY3lJNCqIe1xezaujJgrmGc6EkEKfIxp9aYcw2b4cXbWIZQx0UnSfCu54picUuVPvSyPntWiP8A7mKYYu1ibam1caziV/KrgXFPodZ+tBWeN8TvXT+MBmUEEhQCdtz1qJU084hiWZcrZtGiG3HvFR8/5rWkdc806whkRO1MM1drCsBI+nUigkVs6iNZI9/apLDcXa2CjKdNDpMeBrhw6VXTulhq+hdVA+WdjXW3grtq21226OCBmXNNw+ZH8GgZYq+jS0ZiZjTX1qEuHX96nuK2VyK6DIYAIHn4+dQZWKGhbMUZE0hSK6203mpoLLO1IZogV1ZxVj5M5V+9G5duhxYtK05dGdwpIVf0qiC4c/xWzs4gT0I1HtU3jcUt6wjmTfQZLoI0YKcqXJ/N41XGGsrI10nf0Pn09qlUuLk7VSS5kOhiNviH6UVNcL5tbCoE7FWUeBKsJ6+B964cx46zjgty3KuoIKHfy9RNQll81sg6lBr5r/0SK4PmtPNtpkaHwnUe+gqC9cg2AyZPvF+3dWe7mBQgHorA1fri1SeDw4tYi2oViAd5B0hv2irjYvi4oYdf8/ipRz+7edFXZvWhU0QJCu/ZoRcYaXHe47Ww3VEXNDEdSYFS9jhOHGjW7bGNYUDL6AdahsPgQA1yICEEDofGad8BvDKGZmzNoATuVHePp/atA+L8L4f8F2wAzyc1tXzkjqSu3vVfx/2d2rlrtsJdMQTkeWkDwMSDuI8atTYxUFzvBTpqNAJO9VfEcSfsL/ZNKJdfLcRyJLgMF03AmZNEUS/w2GKgzBg6a06GGA7zE6QAuk0hbUa5oJJ1Jk/5rSkUHdtZ6jXeqJbAcExV9e0sWLr2wSFKgEafLP8AHnUdxWxew7ZL1prTkA5T3e7Oh38Qa3j7JLIHDU8C90j/AEl9P2pPOPIVniGIS9cd1yIEypAkZi0k+5qaMCOPFwdmUJLbZSS0+QA19qu/J32V3b8XMXNq3uLc/isPONFHvNapy9yVg8H3rVlQ/wCdpZz7nb2qwhKl6JFdbk3BLh+wGFtG34FRJ882+bzrP+avsqtRmwVzs3I/pXCSp8lc7emorWcfcCWyzNAE/wDfqapfMGPtJhzcdmazEyPjTwbTX+1FxjfA+TsTfxBtFCgttF1z8KRrv8xOketbPwzCW8NaSzaEIo+vVmbxY71RcDzk9u2t1O+g0dOrD83k21aDwnHW8TaW9b+E9OoI0INNGGc2on/qGJCKFUXNhoB3VmPViT71FBoaehrVPtTwVgLau9mBddipcCMwC7N46xrWV30gkdP81rUQ4sjJfjpGs7QwpF64DAXYT6tHzfTT2oPcUoCZzQBoJmKTaIytl3OnmB1iipXlnjfZhrLEgN/TI2Vjv7EfrVr5W4oUuZGeUaAuoK9oEBcT4xPuDVMPDfwi6iGIE9AqiC7fUqv1qwcLa3Yt/hqbhgFS4gkgQXQdB4etSjQnviaFR+E4tZa2pc5WIEgjUUdZwQnDearWKDYcWrqsVIlQGGugbQyNfKumEdbQi+t43xCm3azFXI2cbAAxrJHoaafZ3wlhhrl5SM7vl3+VJGvhLE1M4bmEq5RwQ6/rWiK7jrWJw923ir1ohUecjEZCDOXUfMNekVDcZ449wMEsLZtXmLMkyGeApMfKIFS/P3NTXjbsr8KhiwOssdFPsAfrVOVmBJO8akHxmiFrbEAHT0MiaSoIO8ilpGhHQ6+1O+D8Mu4m5ks2y53I2UCZlj0H61R6K+z+zl4bhtI/DGnqT/epq3fAZgY03qB4fxR0s21a2qsqAFVJKCOincimeJcM5cjVo8Y08qwqz3OJW9e8P3qG4rzHkB7K1cuHyAA/U1GNfC+EeUVG4zjdtRqaZoh+Oc14guJw18p1BGg9BNUzmLiOIutcW2r27FwCVYQJgZwB0Birnd42X/poT5iIqOxHD7l343Cg9BJP1qwZ02a3Ikid42Nal9j97/414E6C5pO2qg+lRn/tWydWBc+Z0+grsOBqBlTurMwJAPtVEj9qeLw9zBELetm9bdHVQ0sQSA4EbaMfpWSG7n1HxAQRP61ob8tgiZApi/JinXug+NBnzXY1Ejx8PpSbeKIM6aHfrV6fkSde0/muJ5B69t/+aAuAtcvo7KmbKozCJljMSJ6x6aUdh77MttwJjvbB4jTUAADzFOsFyg1sd3FXF69yFn1605TgjgAHE3DGoJCZh5BzJjWg42hpAKtGhgkwR0nrQp9huGIihVGnnqSTuSfGhQH9k3wYj/VRcZ/8g+h/Y0KFKsU7jv8A5X+1f2NMz8/+2hQqsjs7N/u/41o/2M/08T6r/wAaFCpRf8T8X1ri1ChWa0guJbGqHxH4v88aFCryi08K/op6V3WhQqjta/iiO9ChQJozR0KlSk1zO5oUKixzbakPQoUHA0KFC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washington.edu/uwired/outreach/cspn/Website/Images/NW%20History%20Course/Lesson%2014/Helen%20H%20Jack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52" y="1828800"/>
            <a:ext cx="2971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42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Assimilation</a:t>
            </a:r>
            <a:endParaRPr lang="en-US" dirty="0"/>
          </a:p>
        </p:txBody>
      </p:sp>
      <p:sp>
        <p:nvSpPr>
          <p:cNvPr id="3" name="Content Placeholder 2"/>
          <p:cNvSpPr>
            <a:spLocks noGrp="1"/>
          </p:cNvSpPr>
          <p:nvPr>
            <p:ph sz="quarter" idx="1"/>
          </p:nvPr>
        </p:nvSpPr>
        <p:spPr>
          <a:xfrm>
            <a:off x="0" y="1676400"/>
            <a:ext cx="4041648" cy="5026152"/>
          </a:xfrm>
        </p:spPr>
        <p:txBody>
          <a:bodyPr>
            <a:normAutofit/>
          </a:bodyPr>
          <a:lstStyle/>
          <a:p>
            <a:r>
              <a:rPr lang="en-US" dirty="0" smtClean="0"/>
              <a:t>Assimilation</a:t>
            </a:r>
          </a:p>
          <a:p>
            <a:pPr lvl="1"/>
            <a:r>
              <a:rPr lang="en-US" dirty="0" smtClean="0"/>
              <a:t>Abandoning your culture to be like the mainstream culture</a:t>
            </a:r>
            <a:endParaRPr lang="en-US" dirty="0" smtClean="0"/>
          </a:p>
        </p:txBody>
      </p:sp>
      <p:pic>
        <p:nvPicPr>
          <p:cNvPr id="1026" name="Picture 2" descr="http://hayespmauro.files.wordpress.com/2011/08/2487594201_22ed59f2c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199" y="1676400"/>
            <a:ext cx="5239859"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838200" y="3505200"/>
            <a:ext cx="2743200" cy="2362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Modern day examples of assimilation? </a:t>
            </a:r>
            <a:endParaRPr lang="en-US" b="1" dirty="0"/>
          </a:p>
        </p:txBody>
      </p:sp>
    </p:spTree>
    <p:extLst>
      <p:ext uri="{BB962C8B-B14F-4D97-AF65-F5344CB8AC3E}">
        <p14:creationId xmlns:p14="http://schemas.microsoft.com/office/powerpoint/2010/main" val="23588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iveamerican.co.uk/carlislecl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52400"/>
            <a:ext cx="54864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Hexagon 1"/>
          <p:cNvSpPr/>
          <p:nvPr/>
        </p:nvSpPr>
        <p:spPr>
          <a:xfrm>
            <a:off x="0" y="304800"/>
            <a:ext cx="3657600" cy="4267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Examples of Assimilation:</a:t>
            </a:r>
          </a:p>
          <a:p>
            <a:pPr algn="ctr"/>
            <a:r>
              <a:rPr lang="en-US" dirty="0" smtClean="0"/>
              <a:t>-</a:t>
            </a:r>
            <a:r>
              <a:rPr lang="en-US" b="1" i="1" dirty="0" smtClean="0"/>
              <a:t>Boarding Schools</a:t>
            </a:r>
          </a:p>
          <a:p>
            <a:pPr algn="ctr"/>
            <a:r>
              <a:rPr lang="en-US" b="1" i="1" dirty="0" smtClean="0"/>
              <a:t>-New “American” names</a:t>
            </a:r>
          </a:p>
          <a:p>
            <a:pPr algn="ctr"/>
            <a:r>
              <a:rPr lang="en-US" b="1" i="1" dirty="0" smtClean="0"/>
              <a:t>-New hairstyles</a:t>
            </a:r>
          </a:p>
          <a:p>
            <a:pPr algn="ctr"/>
            <a:r>
              <a:rPr lang="en-US" b="1" i="1" dirty="0" smtClean="0"/>
              <a:t>-New Dress</a:t>
            </a:r>
          </a:p>
          <a:p>
            <a:pPr algn="ctr"/>
            <a:r>
              <a:rPr lang="en-US" b="1" i="1" dirty="0" smtClean="0"/>
              <a:t>-Christianity</a:t>
            </a:r>
            <a:endParaRPr lang="en-US" b="1" i="1" dirty="0"/>
          </a:p>
        </p:txBody>
      </p:sp>
    </p:spTree>
    <p:extLst>
      <p:ext uri="{BB962C8B-B14F-4D97-AF65-F5344CB8AC3E}">
        <p14:creationId xmlns:p14="http://schemas.microsoft.com/office/powerpoint/2010/main" val="569362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Purple Group (10/10 on CFA #1)</a:t>
            </a:r>
            <a:endParaRPr lang="en-US" dirty="0"/>
          </a:p>
        </p:txBody>
      </p:sp>
      <p:sp>
        <p:nvSpPr>
          <p:cNvPr id="5" name="Text Placeholder 4"/>
          <p:cNvSpPr>
            <a:spLocks noGrp="1"/>
          </p:cNvSpPr>
          <p:nvPr>
            <p:ph type="body" sz="half" idx="3"/>
          </p:nvPr>
        </p:nvSpPr>
        <p:spPr/>
        <p:txBody>
          <a:bodyPr/>
          <a:lstStyle/>
          <a:p>
            <a:r>
              <a:rPr lang="en-US" dirty="0" smtClean="0"/>
              <a:t>Teal Group (9/10 on CFA #1 or lower)</a:t>
            </a:r>
            <a:endParaRPr lang="en-US" dirty="0"/>
          </a:p>
        </p:txBody>
      </p:sp>
      <p:sp>
        <p:nvSpPr>
          <p:cNvPr id="3" name="Content Placeholder 2"/>
          <p:cNvSpPr>
            <a:spLocks noGrp="1"/>
          </p:cNvSpPr>
          <p:nvPr>
            <p:ph sz="quarter" idx="2"/>
          </p:nvPr>
        </p:nvSpPr>
        <p:spPr/>
        <p:txBody>
          <a:bodyPr/>
          <a:lstStyle/>
          <a:p>
            <a:r>
              <a:rPr lang="en-US" dirty="0" smtClean="0"/>
              <a:t>Move to the Purple Group Station and begin working on the assignment there. </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Look at the questions you missed on CFA #1.  If you only missed 1 question- you will go to that station.  If you missed more than one question you can select the area you feel you need the most work on and go to that station.</a:t>
            </a:r>
          </a:p>
          <a:p>
            <a:r>
              <a:rPr lang="en-US" dirty="0" smtClean="0"/>
              <a:t>Complete the assignment at your station</a:t>
            </a:r>
            <a:endParaRPr lang="en-US" dirty="0"/>
          </a:p>
        </p:txBody>
      </p:sp>
      <p:sp>
        <p:nvSpPr>
          <p:cNvPr id="2" name="Title 1"/>
          <p:cNvSpPr>
            <a:spLocks noGrp="1"/>
          </p:cNvSpPr>
          <p:nvPr>
            <p:ph type="title"/>
          </p:nvPr>
        </p:nvSpPr>
        <p:spPr/>
        <p:txBody>
          <a:bodyPr/>
          <a:lstStyle/>
          <a:p>
            <a:r>
              <a:rPr lang="en-US" dirty="0" smtClean="0"/>
              <a:t>E/I Monday October 1st</a:t>
            </a:r>
            <a:endParaRPr lang="en-US" dirty="0"/>
          </a:p>
        </p:txBody>
      </p:sp>
    </p:spTree>
    <p:extLst>
      <p:ext uri="{BB962C8B-B14F-4D97-AF65-F5344CB8AC3E}">
        <p14:creationId xmlns:p14="http://schemas.microsoft.com/office/powerpoint/2010/main" val="896872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fDHZJ0rirOc/S03qpNLaj8I/AAAAAAAABJY/tQEY1NBHQ8A/s400/Carlisle+Scho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0" y="914400"/>
            <a:ext cx="8444675"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Carlisle School</a:t>
            </a:r>
            <a:endParaRPr lang="en-US" dirty="0"/>
          </a:p>
        </p:txBody>
      </p:sp>
    </p:spTree>
    <p:extLst>
      <p:ext uri="{BB962C8B-B14F-4D97-AF65-F5344CB8AC3E}">
        <p14:creationId xmlns:p14="http://schemas.microsoft.com/office/powerpoint/2010/main" val="1319651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Dawes Act</a:t>
            </a:r>
            <a:endParaRPr lang="en-US" dirty="0"/>
          </a:p>
        </p:txBody>
      </p:sp>
      <p:sp>
        <p:nvSpPr>
          <p:cNvPr id="3" name="Content Placeholder 2"/>
          <p:cNvSpPr>
            <a:spLocks noGrp="1"/>
          </p:cNvSpPr>
          <p:nvPr>
            <p:ph sz="quarter" idx="1"/>
          </p:nvPr>
        </p:nvSpPr>
        <p:spPr>
          <a:xfrm>
            <a:off x="301752" y="1527048"/>
            <a:ext cx="5032248" cy="4572000"/>
          </a:xfrm>
        </p:spPr>
        <p:txBody>
          <a:bodyPr>
            <a:normAutofit fontScale="92500" lnSpcReduction="10000"/>
          </a:bodyPr>
          <a:lstStyle/>
          <a:p>
            <a:r>
              <a:rPr lang="en-US" sz="2800" b="1" u="sng" dirty="0"/>
              <a:t>Dawes </a:t>
            </a:r>
            <a:r>
              <a:rPr lang="en-US" sz="2800" b="1" u="sng" smtClean="0"/>
              <a:t>Act aka Dawes Severalty Act (1887)</a:t>
            </a:r>
            <a:endParaRPr lang="en-US" sz="2800" b="1" u="sng" dirty="0"/>
          </a:p>
          <a:p>
            <a:pPr lvl="2"/>
            <a:r>
              <a:rPr lang="en-US" sz="2800" dirty="0"/>
              <a:t>Attempt to “Americanize” Native Americans</a:t>
            </a:r>
          </a:p>
          <a:p>
            <a:pPr lvl="2"/>
            <a:r>
              <a:rPr lang="en-US" sz="2800" dirty="0"/>
              <a:t>Broke up Reservations</a:t>
            </a:r>
          </a:p>
          <a:p>
            <a:pPr lvl="2"/>
            <a:r>
              <a:rPr lang="en-US" sz="2800" dirty="0"/>
              <a:t>Gave land to individuals (80 acres) or families (160 acres)</a:t>
            </a:r>
          </a:p>
          <a:p>
            <a:pPr lvl="2"/>
            <a:r>
              <a:rPr lang="en-US" sz="2800" dirty="0"/>
              <a:t>Government would pay for farming equipment</a:t>
            </a:r>
          </a:p>
          <a:p>
            <a:pPr lvl="2"/>
            <a:r>
              <a:rPr lang="en-US" sz="2800" dirty="0"/>
              <a:t>Natives never see a dime </a:t>
            </a:r>
          </a:p>
          <a:p>
            <a:endParaRPr lang="en-US" dirty="0"/>
          </a:p>
        </p:txBody>
      </p:sp>
      <p:pic>
        <p:nvPicPr>
          <p:cNvPr id="4098" name="Picture 2" descr="http://3.bp.blogspot.com/-JwI_uqGFbks/TzRCeALgwpI/AAAAAAAABV0/Pdbhq25zcOo/s1600/indianland-1uis46j.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524000"/>
            <a:ext cx="32004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Americans</a:t>
            </a:r>
            <a:endParaRPr lang="en-US" dirty="0"/>
          </a:p>
        </p:txBody>
      </p:sp>
      <p:sp>
        <p:nvSpPr>
          <p:cNvPr id="3" name="Content Placeholder 2"/>
          <p:cNvSpPr>
            <a:spLocks noGrp="1"/>
          </p:cNvSpPr>
          <p:nvPr>
            <p:ph sz="quarter" idx="1"/>
          </p:nvPr>
        </p:nvSpPr>
        <p:spPr/>
        <p:txBody>
          <a:bodyPr/>
          <a:lstStyle/>
          <a:p>
            <a:r>
              <a:rPr lang="en-US" dirty="0" smtClean="0"/>
              <a:t>Prior to European arrival?</a:t>
            </a:r>
            <a:endParaRPr lang="en-US" dirty="0"/>
          </a:p>
        </p:txBody>
      </p:sp>
      <p:sp>
        <p:nvSpPr>
          <p:cNvPr id="5" name="Rectangle 4"/>
          <p:cNvSpPr/>
          <p:nvPr/>
        </p:nvSpPr>
        <p:spPr>
          <a:xfrm>
            <a:off x="457200" y="3733800"/>
            <a:ext cx="4708242" cy="507831"/>
          </a:xfrm>
          <a:prstGeom prst="rect">
            <a:avLst/>
          </a:prstGeom>
        </p:spPr>
        <p:txBody>
          <a:bodyPr wrap="square">
            <a:spAutoFit/>
          </a:bodyPr>
          <a:lstStyle/>
          <a:p>
            <a:pPr>
              <a:buFont typeface="Arial" pitchFamily="34" charset="0"/>
              <a:buChar char="•"/>
            </a:pPr>
            <a:r>
              <a:rPr lang="en-US" sz="2700" dirty="0" smtClean="0"/>
              <a:t>By 1890?</a:t>
            </a:r>
            <a:endParaRPr lang="en-US" sz="2700" dirty="0"/>
          </a:p>
        </p:txBody>
      </p:sp>
      <p:sp>
        <p:nvSpPr>
          <p:cNvPr id="6" name="Rectangle 5"/>
          <p:cNvSpPr/>
          <p:nvPr/>
        </p:nvSpPr>
        <p:spPr>
          <a:xfrm>
            <a:off x="1066800" y="20574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10,000,000</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
        <p:nvSpPr>
          <p:cNvPr id="7" name="Rectangle 6"/>
          <p:cNvSpPr/>
          <p:nvPr/>
        </p:nvSpPr>
        <p:spPr>
          <a:xfrm>
            <a:off x="990600" y="4343400"/>
            <a:ext cx="56388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25,000</a:t>
            </a:r>
            <a:endParaRPr lang="en-US" sz="54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511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 Now: Independently </a:t>
            </a:r>
            <a:endParaRPr lang="en-US" dirty="0"/>
          </a:p>
        </p:txBody>
      </p:sp>
      <p:sp>
        <p:nvSpPr>
          <p:cNvPr id="5" name="Content Placeholder 4"/>
          <p:cNvSpPr>
            <a:spLocks noGrp="1"/>
          </p:cNvSpPr>
          <p:nvPr>
            <p:ph sz="quarter" idx="1"/>
          </p:nvPr>
        </p:nvSpPr>
        <p:spPr>
          <a:xfrm>
            <a:off x="301752" y="1527048"/>
            <a:ext cx="5337048" cy="4797552"/>
          </a:xfrm>
        </p:spPr>
        <p:txBody>
          <a:bodyPr>
            <a:normAutofit lnSpcReduction="10000"/>
          </a:bodyPr>
          <a:lstStyle/>
          <a:p>
            <a:r>
              <a:rPr lang="en-US" dirty="0" smtClean="0"/>
              <a:t>Studying a Native American Leader: Chief Joseph</a:t>
            </a:r>
          </a:p>
          <a:p>
            <a:r>
              <a:rPr lang="en-US" dirty="0" smtClean="0"/>
              <a:t>Read the Chief Joseph primary source &amp; answer the questions on a separate sheet of paper.  </a:t>
            </a:r>
          </a:p>
          <a:p>
            <a:r>
              <a:rPr lang="en-US" dirty="0" smtClean="0"/>
              <a:t>*Please write in complete </a:t>
            </a:r>
            <a:r>
              <a:rPr lang="en-US" dirty="0" smtClean="0"/>
              <a:t>sentences</a:t>
            </a:r>
          </a:p>
          <a:p>
            <a:r>
              <a:rPr lang="en-US" dirty="0" smtClean="0"/>
              <a:t>You must finish for HW if not finished in clas</a:t>
            </a:r>
            <a:r>
              <a:rPr lang="en-US" dirty="0" smtClean="0"/>
              <a:t>s today.  An electronic version of the reading is on my website (AHII, Unit 1) if you need to access </a:t>
            </a:r>
            <a:r>
              <a:rPr lang="en-US" smtClean="0"/>
              <a:t>it again. </a:t>
            </a:r>
            <a:endParaRPr lang="en-US" dirty="0" smtClean="0"/>
          </a:p>
        </p:txBody>
      </p:sp>
      <p:pic>
        <p:nvPicPr>
          <p:cNvPr id="25602" name="Picture 2" descr="http://www.historyplace.com/speeches/speechgfx/new-joseph.jpg"/>
          <p:cNvPicPr>
            <a:picLocks noChangeAspect="1" noChangeArrowheads="1"/>
          </p:cNvPicPr>
          <p:nvPr/>
        </p:nvPicPr>
        <p:blipFill>
          <a:blip r:embed="rId2" cstate="print"/>
          <a:srcRect/>
          <a:stretch>
            <a:fillRect/>
          </a:stretch>
        </p:blipFill>
        <p:spPr bwMode="auto">
          <a:xfrm>
            <a:off x="5562600" y="1447800"/>
            <a:ext cx="3583976" cy="4800600"/>
          </a:xfrm>
          <a:prstGeom prst="rect">
            <a:avLst/>
          </a:prstGeom>
          <a:noFill/>
        </p:spPr>
      </p:pic>
    </p:spTree>
    <p:extLst>
      <p:ext uri="{BB962C8B-B14F-4D97-AF65-F5344CB8AC3E}">
        <p14:creationId xmlns:p14="http://schemas.microsoft.com/office/powerpoint/2010/main" val="2832028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Surrender</a:t>
            </a:r>
            <a:endParaRPr lang="en-US" dirty="0"/>
          </a:p>
        </p:txBody>
      </p:sp>
      <p:sp>
        <p:nvSpPr>
          <p:cNvPr id="3" name="Text Placeholder 2"/>
          <p:cNvSpPr>
            <a:spLocks noGrp="1"/>
          </p:cNvSpPr>
          <p:nvPr>
            <p:ph type="body" sz="half" idx="3"/>
          </p:nvPr>
        </p:nvSpPr>
        <p:spPr/>
        <p:txBody>
          <a:bodyPr/>
          <a:lstStyle/>
          <a:p>
            <a:r>
              <a:rPr lang="en-US" dirty="0" smtClean="0"/>
              <a:t>Keep Fighting</a:t>
            </a:r>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sp>
        <p:nvSpPr>
          <p:cNvPr id="6" name="Title 5"/>
          <p:cNvSpPr>
            <a:spLocks noGrp="1"/>
          </p:cNvSpPr>
          <p:nvPr>
            <p:ph type="title"/>
          </p:nvPr>
        </p:nvSpPr>
        <p:spPr>
          <a:xfrm>
            <a:off x="269135" y="381000"/>
            <a:ext cx="8534400" cy="758952"/>
          </a:xfrm>
        </p:spPr>
        <p:txBody>
          <a:bodyPr>
            <a:noAutofit/>
          </a:bodyPr>
          <a:lstStyle/>
          <a:p>
            <a:r>
              <a:rPr lang="en-US" sz="3200" b="1" dirty="0" smtClean="0"/>
              <a:t>What would you have done if you were Chief Joseph? </a:t>
            </a:r>
            <a:endParaRPr lang="en-US" sz="3200" b="1" dirty="0"/>
          </a:p>
        </p:txBody>
      </p:sp>
      <p:sp>
        <p:nvSpPr>
          <p:cNvPr id="7" name="Cloud Callout 6"/>
          <p:cNvSpPr/>
          <p:nvPr/>
        </p:nvSpPr>
        <p:spPr>
          <a:xfrm>
            <a:off x="6629400" y="5214038"/>
            <a:ext cx="23622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t>Any modern day comparisons? </a:t>
            </a:r>
            <a:endParaRPr lang="en-US" sz="1400" b="1" i="1" dirty="0"/>
          </a:p>
        </p:txBody>
      </p:sp>
    </p:spTree>
    <p:extLst>
      <p:ext uri="{BB962C8B-B14F-4D97-AF65-F5344CB8AC3E}">
        <p14:creationId xmlns:p14="http://schemas.microsoft.com/office/powerpoint/2010/main" val="2331430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On Your Poster: </a:t>
            </a:r>
            <a:endParaRPr lang="en-US" sz="4800" b="1" dirty="0"/>
          </a:p>
        </p:txBody>
      </p:sp>
      <p:sp>
        <p:nvSpPr>
          <p:cNvPr id="3" name="Content Placeholder 2"/>
          <p:cNvSpPr>
            <a:spLocks noGrp="1"/>
          </p:cNvSpPr>
          <p:nvPr>
            <p:ph sz="quarter" idx="1"/>
          </p:nvPr>
        </p:nvSpPr>
        <p:spPr/>
        <p:txBody>
          <a:bodyPr>
            <a:noAutofit/>
          </a:bodyPr>
          <a:lstStyle/>
          <a:p>
            <a:r>
              <a:rPr lang="en-US" sz="3200" dirty="0" smtClean="0"/>
              <a:t>NAME of your battle</a:t>
            </a:r>
          </a:p>
          <a:p>
            <a:r>
              <a:rPr lang="en-US" sz="3200" dirty="0" smtClean="0"/>
              <a:t>When it happened?</a:t>
            </a:r>
          </a:p>
          <a:p>
            <a:r>
              <a:rPr lang="en-US" sz="3200" dirty="0" smtClean="0"/>
              <a:t>Where?</a:t>
            </a:r>
          </a:p>
          <a:p>
            <a:r>
              <a:rPr lang="en-US" sz="3200" dirty="0" smtClean="0"/>
              <a:t>Any key people involved?</a:t>
            </a:r>
          </a:p>
          <a:p>
            <a:r>
              <a:rPr lang="en-US" sz="3200" dirty="0" smtClean="0"/>
              <a:t>1-2 details about your battle (can be bullet point)</a:t>
            </a:r>
          </a:p>
          <a:p>
            <a:r>
              <a:rPr lang="en-US" sz="3200" dirty="0" smtClean="0"/>
              <a:t>Outcome (who won/why is it important?)</a:t>
            </a:r>
          </a:p>
          <a:p>
            <a:r>
              <a:rPr lang="en-US" sz="3200" dirty="0" smtClean="0"/>
              <a:t>A picture</a:t>
            </a:r>
            <a:endParaRPr lang="en-US" sz="3200" dirty="0"/>
          </a:p>
        </p:txBody>
      </p:sp>
    </p:spTree>
    <p:extLst>
      <p:ext uri="{BB962C8B-B14F-4D97-AF65-F5344CB8AC3E}">
        <p14:creationId xmlns:p14="http://schemas.microsoft.com/office/powerpoint/2010/main" val="2118535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Researching the Indian Wars</a:t>
            </a:r>
            <a:endParaRPr lang="en-US" dirty="0"/>
          </a:p>
        </p:txBody>
      </p:sp>
      <p:sp>
        <p:nvSpPr>
          <p:cNvPr id="3" name="Content Placeholder 2"/>
          <p:cNvSpPr>
            <a:spLocks noGrp="1"/>
          </p:cNvSpPr>
          <p:nvPr>
            <p:ph sz="quarter" idx="1"/>
          </p:nvPr>
        </p:nvSpPr>
        <p:spPr/>
        <p:txBody>
          <a:bodyPr>
            <a:noAutofit/>
          </a:bodyPr>
          <a:lstStyle/>
          <a:p>
            <a:r>
              <a:rPr lang="en-US" sz="6000" dirty="0" smtClean="0"/>
              <a:t>Use a red Americans textbook (pgs. 408-414) to find the details on your Indian Wars Chart. </a:t>
            </a:r>
            <a:endParaRPr lang="en-US" sz="6000" dirty="0"/>
          </a:p>
        </p:txBody>
      </p:sp>
    </p:spTree>
    <p:extLst>
      <p:ext uri="{BB962C8B-B14F-4D97-AF65-F5344CB8AC3E}">
        <p14:creationId xmlns:p14="http://schemas.microsoft.com/office/powerpoint/2010/main" val="194039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 Now</a:t>
            </a:r>
            <a:endParaRPr lang="en-US" dirty="0"/>
          </a:p>
        </p:txBody>
      </p:sp>
      <p:sp>
        <p:nvSpPr>
          <p:cNvPr id="5" name="Content Placeholder 4"/>
          <p:cNvSpPr>
            <a:spLocks noGrp="1"/>
          </p:cNvSpPr>
          <p:nvPr>
            <p:ph sz="quarter" idx="1"/>
          </p:nvPr>
        </p:nvSpPr>
        <p:spPr/>
        <p:txBody>
          <a:bodyPr>
            <a:normAutofit fontScale="92500" lnSpcReduction="10000"/>
          </a:bodyPr>
          <a:lstStyle/>
          <a:p>
            <a:r>
              <a:rPr lang="en-US" sz="3600" dirty="0" smtClean="0"/>
              <a:t>WHAT IS A PRIMARY SOURCE? SECONDARY SOURCE?</a:t>
            </a:r>
          </a:p>
          <a:p>
            <a:r>
              <a:rPr lang="en-US" sz="3600" dirty="0" smtClean="0"/>
              <a:t>Section B #6 should read “How would you describe Chief Joseph’s personality?”</a:t>
            </a:r>
          </a:p>
          <a:p>
            <a:r>
              <a:rPr lang="en-US" dirty="0" smtClean="0"/>
              <a:t>Studying a Native American Leader: Chief Joseph</a:t>
            </a:r>
          </a:p>
          <a:p>
            <a:r>
              <a:rPr lang="en-US" dirty="0" smtClean="0"/>
              <a:t>Read Biography &amp; Answer Questions</a:t>
            </a:r>
          </a:p>
          <a:p>
            <a:r>
              <a:rPr lang="en-US" dirty="0" smtClean="0"/>
              <a:t>Then, read primary source quote on your paper and answer questions.</a:t>
            </a:r>
          </a:p>
          <a:p>
            <a:r>
              <a:rPr lang="en-US" dirty="0" smtClean="0"/>
              <a:t>All answers should be in complete sentences on a sheet of notebook paper!</a:t>
            </a:r>
            <a:endParaRPr lang="en-US" dirty="0"/>
          </a:p>
        </p:txBody>
      </p:sp>
    </p:spTree>
    <p:extLst>
      <p:ext uri="{BB962C8B-B14F-4D97-AF65-F5344CB8AC3E}">
        <p14:creationId xmlns:p14="http://schemas.microsoft.com/office/powerpoint/2010/main" val="446447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Native Americans Today: The Redskins </a:t>
            </a:r>
            <a:r>
              <a:rPr lang="en-US" dirty="0" smtClean="0">
                <a:hlinkClick r:id="rId2"/>
              </a:rPr>
              <a:t>Controversy</a:t>
            </a:r>
            <a:endParaRPr lang="en-US" dirty="0"/>
          </a:p>
        </p:txBody>
      </p:sp>
      <p:sp>
        <p:nvSpPr>
          <p:cNvPr id="3" name="Content Placeholder 2"/>
          <p:cNvSpPr>
            <a:spLocks noGrp="1"/>
          </p:cNvSpPr>
          <p:nvPr>
            <p:ph sz="quarter" idx="1"/>
          </p:nvPr>
        </p:nvSpPr>
        <p:spPr/>
        <p:txBody>
          <a:bodyPr/>
          <a:lstStyle/>
          <a:p>
            <a:r>
              <a:rPr lang="en-US" dirty="0" smtClean="0"/>
              <a:t>Present Day Controversy with the Washington Redskins</a:t>
            </a:r>
          </a:p>
          <a:p>
            <a:r>
              <a:rPr lang="en-US" dirty="0" smtClean="0"/>
              <a:t>Reflection- Please write your response on a sheet of notebook paper.  You will be turning it in, so make sure it doesn’t have anything else on it and make sure to write your name. </a:t>
            </a:r>
          </a:p>
          <a:p>
            <a:r>
              <a:rPr lang="en-US" dirty="0" smtClean="0"/>
              <a:t>Is the Washington Redskins nickname racist?</a:t>
            </a:r>
          </a:p>
          <a:p>
            <a:r>
              <a:rPr lang="en-US" dirty="0" smtClean="0"/>
              <a:t>Should the team change its name? Why or why not? </a:t>
            </a:r>
          </a:p>
        </p:txBody>
      </p:sp>
    </p:spTree>
    <p:extLst>
      <p:ext uri="{BB962C8B-B14F-4D97-AF65-F5344CB8AC3E}">
        <p14:creationId xmlns:p14="http://schemas.microsoft.com/office/powerpoint/2010/main" val="2435657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dian Postcards by vegienytx."/>
          <p:cNvPicPr>
            <a:picLocks noChangeAspect="1" noChangeArrowheads="1"/>
          </p:cNvPicPr>
          <p:nvPr/>
        </p:nvPicPr>
        <p:blipFill>
          <a:blip r:embed="rId2" cstate="print"/>
          <a:srcRect/>
          <a:stretch>
            <a:fillRect/>
          </a:stretch>
        </p:blipFill>
        <p:spPr bwMode="auto">
          <a:xfrm>
            <a:off x="4114800" y="1981200"/>
            <a:ext cx="4762500" cy="3352801"/>
          </a:xfrm>
          <a:prstGeom prst="rect">
            <a:avLst/>
          </a:prstGeom>
          <a:noFill/>
        </p:spPr>
      </p:pic>
      <p:sp>
        <p:nvSpPr>
          <p:cNvPr id="2" name="Title 1"/>
          <p:cNvSpPr>
            <a:spLocks noGrp="1"/>
          </p:cNvSpPr>
          <p:nvPr>
            <p:ph type="title"/>
          </p:nvPr>
        </p:nvSpPr>
        <p:spPr/>
        <p:txBody>
          <a:bodyPr>
            <a:normAutofit/>
          </a:bodyPr>
          <a:lstStyle/>
          <a:p>
            <a:r>
              <a:rPr lang="en-US" dirty="0" smtClean="0"/>
              <a:t>Native American Conflict</a:t>
            </a:r>
            <a:endParaRPr lang="en-US" dirty="0"/>
          </a:p>
        </p:txBody>
      </p:sp>
      <p:sp>
        <p:nvSpPr>
          <p:cNvPr id="3" name="Content Placeholder 2"/>
          <p:cNvSpPr>
            <a:spLocks noGrp="1"/>
          </p:cNvSpPr>
          <p:nvPr>
            <p:ph sz="quarter" idx="1"/>
          </p:nvPr>
        </p:nvSpPr>
        <p:spPr>
          <a:xfrm>
            <a:off x="304800" y="1295400"/>
            <a:ext cx="3736848" cy="5026152"/>
          </a:xfrm>
        </p:spPr>
        <p:txBody>
          <a:bodyPr>
            <a:normAutofit lnSpcReduction="10000"/>
          </a:bodyPr>
          <a:lstStyle/>
          <a:p>
            <a:pPr>
              <a:buNone/>
            </a:pPr>
            <a:endParaRPr lang="en-US" sz="2800" dirty="0" smtClean="0"/>
          </a:p>
          <a:p>
            <a:endParaRPr lang="en-US" sz="2800" dirty="0" smtClean="0"/>
          </a:p>
          <a:p>
            <a:r>
              <a:rPr lang="en-US" sz="2800" dirty="0" smtClean="0"/>
              <a:t>Sand Creek Massacre-1864</a:t>
            </a:r>
          </a:p>
          <a:p>
            <a:pPr lvl="1"/>
            <a:r>
              <a:rPr lang="en-US" sz="2800" dirty="0" smtClean="0"/>
              <a:t>Cheyenne return to Sand Creek Reservation to prepare for winter</a:t>
            </a:r>
          </a:p>
          <a:p>
            <a:pPr lvl="1"/>
            <a:r>
              <a:rPr lang="en-US" sz="2800" dirty="0" smtClean="0"/>
              <a:t>Massacred by militia</a:t>
            </a:r>
          </a:p>
          <a:p>
            <a:pPr lvl="1">
              <a:buNone/>
            </a:pPr>
            <a:r>
              <a:rPr lang="en-US" sz="2800" dirty="0" smtClean="0"/>
              <a:t>150 natives killed</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8/28</a:t>
            </a:r>
            <a:endParaRPr lang="en-US" dirty="0"/>
          </a:p>
        </p:txBody>
      </p:sp>
      <p:sp>
        <p:nvSpPr>
          <p:cNvPr id="3" name="Content Placeholder 2"/>
          <p:cNvSpPr>
            <a:spLocks noGrp="1"/>
          </p:cNvSpPr>
          <p:nvPr>
            <p:ph sz="quarter" idx="1"/>
          </p:nvPr>
        </p:nvSpPr>
        <p:spPr/>
        <p:txBody>
          <a:bodyPr>
            <a:normAutofit fontScale="77500" lnSpcReduction="20000"/>
          </a:bodyPr>
          <a:lstStyle/>
          <a:p>
            <a:r>
              <a:rPr lang="en-US" sz="4800" dirty="0" smtClean="0"/>
              <a:t>In the </a:t>
            </a:r>
            <a:r>
              <a:rPr lang="en-US" sz="4800" dirty="0" err="1" smtClean="0"/>
              <a:t>bellringer</a:t>
            </a:r>
            <a:r>
              <a:rPr lang="en-US" sz="4800" dirty="0" smtClean="0"/>
              <a:t> section of your notebook, please write down any three things that come to mind when you think of Native Americans!</a:t>
            </a:r>
          </a:p>
          <a:p>
            <a:r>
              <a:rPr lang="en-US" sz="4800" dirty="0" smtClean="0"/>
              <a:t>*Turn in your postcard from the west if you didn’t turn it in yesterday to the front table (make sure name is on it).  </a:t>
            </a:r>
          </a:p>
          <a:p>
            <a:r>
              <a:rPr lang="en-US" sz="4800" dirty="0" smtClean="0"/>
              <a:t>**If you have your signed syllabus today, turn that in too!</a:t>
            </a:r>
            <a:endParaRPr lang="en-US" sz="4800" dirty="0"/>
          </a:p>
        </p:txBody>
      </p:sp>
    </p:spTree>
    <p:extLst>
      <p:ext uri="{BB962C8B-B14F-4D97-AF65-F5344CB8AC3E}">
        <p14:creationId xmlns:p14="http://schemas.microsoft.com/office/powerpoint/2010/main" val="69454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 Conflict</a:t>
            </a:r>
            <a:endParaRPr lang="en-US" dirty="0"/>
          </a:p>
        </p:txBody>
      </p:sp>
      <p:sp>
        <p:nvSpPr>
          <p:cNvPr id="3" name="Content Placeholder 2"/>
          <p:cNvSpPr>
            <a:spLocks noGrp="1"/>
          </p:cNvSpPr>
          <p:nvPr>
            <p:ph sz="quarter" idx="1"/>
          </p:nvPr>
        </p:nvSpPr>
        <p:spPr>
          <a:xfrm>
            <a:off x="4721352" y="1524000"/>
            <a:ext cx="4422648" cy="4949952"/>
          </a:xfrm>
        </p:spPr>
        <p:txBody>
          <a:bodyPr/>
          <a:lstStyle/>
          <a:p>
            <a:r>
              <a:rPr lang="en-US" dirty="0" smtClean="0"/>
              <a:t>1876-Custer’s Last Stand/</a:t>
            </a:r>
          </a:p>
          <a:p>
            <a:pPr>
              <a:buNone/>
            </a:pPr>
            <a:r>
              <a:rPr lang="en-US" dirty="0" smtClean="0"/>
              <a:t>Battle of Little Big Horn</a:t>
            </a:r>
          </a:p>
          <a:p>
            <a:pPr lvl="1"/>
            <a:r>
              <a:rPr lang="en-US" dirty="0" smtClean="0"/>
              <a:t>Sitting Bull and Crazy Horse </a:t>
            </a:r>
          </a:p>
          <a:p>
            <a:pPr lvl="1">
              <a:buNone/>
            </a:pPr>
            <a:r>
              <a:rPr lang="en-US" dirty="0" smtClean="0"/>
              <a:t>    lead attack on Custer’s </a:t>
            </a:r>
          </a:p>
          <a:p>
            <a:pPr lvl="1">
              <a:buNone/>
            </a:pPr>
            <a:r>
              <a:rPr lang="en-US" dirty="0" smtClean="0"/>
              <a:t>    regiment.</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r>
              <a:rPr lang="en-US" dirty="0" smtClean="0"/>
              <a:t>Kills Custer and all of his </a:t>
            </a:r>
          </a:p>
          <a:p>
            <a:pPr lvl="1">
              <a:buNone/>
            </a:pPr>
            <a:r>
              <a:rPr lang="en-US" dirty="0" smtClean="0"/>
              <a:t>    soldiers in one hour</a:t>
            </a:r>
          </a:p>
          <a:p>
            <a:pPr lvl="1"/>
            <a:endParaRPr lang="en-US" dirty="0" smtClean="0"/>
          </a:p>
          <a:p>
            <a:pPr lvl="1"/>
            <a:endParaRPr lang="en-US" dirty="0" smtClean="0"/>
          </a:p>
        </p:txBody>
      </p:sp>
      <p:pic>
        <p:nvPicPr>
          <p:cNvPr id="18434" name="Picture 2" descr="http://rds.yahoo.com/_ylt=A0WTefjx1cJKOhsBlSKjzbkF/SIG=1391c639f/EXP=1254369137/**http%3A/images.encarta.msn.com/xrefmedia/sharemed/targets/images/pho/t013/T013667A.jpg"/>
          <p:cNvPicPr>
            <a:picLocks noChangeAspect="1" noChangeArrowheads="1"/>
          </p:cNvPicPr>
          <p:nvPr/>
        </p:nvPicPr>
        <p:blipFill>
          <a:blip r:embed="rId2" cstate="print"/>
          <a:srcRect/>
          <a:stretch>
            <a:fillRect/>
          </a:stretch>
        </p:blipFill>
        <p:spPr bwMode="auto">
          <a:xfrm rot="368281">
            <a:off x="312924" y="2664379"/>
            <a:ext cx="4400550" cy="3238500"/>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2819400" y="1600200"/>
            <a:ext cx="1388443" cy="854075"/>
          </a:xfrm>
          <a:prstGeom prst="rect">
            <a:avLst/>
          </a:prstGeom>
          <a:noFill/>
          <a:ln w="9525">
            <a:noFill/>
            <a:miter lim="800000"/>
            <a:headEnd/>
            <a:tailEnd/>
          </a:ln>
          <a:effectLst/>
        </p:spPr>
      </p:pic>
      <p:cxnSp>
        <p:nvCxnSpPr>
          <p:cNvPr id="10" name="Straight Arrow Connector 9"/>
          <p:cNvCxnSpPr/>
          <p:nvPr/>
        </p:nvCxnSpPr>
        <p:spPr>
          <a:xfrm rot="10800000">
            <a:off x="4114800" y="20574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cstate="print"/>
          <a:srcRect/>
          <a:stretch>
            <a:fillRect/>
          </a:stretch>
        </p:blipFill>
        <p:spPr bwMode="auto">
          <a:xfrm>
            <a:off x="6705600" y="3276600"/>
            <a:ext cx="1819275" cy="1943100"/>
          </a:xfrm>
          <a:prstGeom prst="rect">
            <a:avLst/>
          </a:prstGeom>
          <a:noFill/>
          <a:ln w="9525">
            <a:noFill/>
            <a:miter lim="800000"/>
            <a:headEnd/>
            <a:tailEnd/>
          </a:ln>
          <a:effectLst/>
        </p:spPr>
      </p:pic>
      <p:cxnSp>
        <p:nvCxnSpPr>
          <p:cNvPr id="14" name="Straight Arrow Connector 13"/>
          <p:cNvCxnSpPr/>
          <p:nvPr/>
        </p:nvCxnSpPr>
        <p:spPr>
          <a:xfrm rot="5400000">
            <a:off x="7962900" y="31623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6667500" y="30099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inVertical)">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Vertic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American Conflict</a:t>
            </a:r>
            <a:endParaRPr lang="en-US" dirty="0"/>
          </a:p>
        </p:txBody>
      </p:sp>
      <p:sp>
        <p:nvSpPr>
          <p:cNvPr id="3" name="Content Placeholder 2"/>
          <p:cNvSpPr>
            <a:spLocks noGrp="1"/>
          </p:cNvSpPr>
          <p:nvPr>
            <p:ph sz="quarter" idx="1"/>
          </p:nvPr>
        </p:nvSpPr>
        <p:spPr>
          <a:xfrm>
            <a:off x="301752" y="1527048"/>
            <a:ext cx="4346448" cy="4572000"/>
          </a:xfrm>
        </p:spPr>
        <p:txBody>
          <a:bodyPr/>
          <a:lstStyle/>
          <a:p>
            <a:r>
              <a:rPr lang="en-US" dirty="0" smtClean="0"/>
              <a:t>Death of Sitting Bull- 1890</a:t>
            </a:r>
          </a:p>
          <a:p>
            <a:pPr lvl="1"/>
            <a:r>
              <a:rPr lang="en-US" dirty="0" smtClean="0"/>
              <a:t>25,000 Sioux hold a “Ghost Dance”</a:t>
            </a:r>
          </a:p>
          <a:p>
            <a:pPr lvl="1"/>
            <a:r>
              <a:rPr lang="en-US" dirty="0" smtClean="0"/>
              <a:t>American Military Freaks out and call for the arrest of Sitting Bull</a:t>
            </a:r>
          </a:p>
          <a:p>
            <a:pPr lvl="1"/>
            <a:r>
              <a:rPr lang="en-US" dirty="0" smtClean="0"/>
              <a:t>Sitting Bulls bodyguard (Catch-the-Bear) shoots one of the men. </a:t>
            </a:r>
          </a:p>
          <a:p>
            <a:pPr lvl="1"/>
            <a:r>
              <a:rPr lang="en-US" dirty="0" smtClean="0"/>
              <a:t>In retaliation, the men shoot and kill Sitting Bull</a:t>
            </a:r>
          </a:p>
          <a:p>
            <a:pPr lvl="1"/>
            <a:endParaRPr lang="en-US" dirty="0" smtClean="0"/>
          </a:p>
          <a:p>
            <a:pPr lvl="1"/>
            <a:endParaRPr lang="en-US" dirty="0" smtClean="0"/>
          </a:p>
        </p:txBody>
      </p:sp>
      <p:pic>
        <p:nvPicPr>
          <p:cNvPr id="2050" name="Picture 2" descr="http://rds.yahoo.com/_ylt=A9G_bDmAAI9LpFUAqV2jzbkF/SIG=11lc82r1n/EXP=1267749376/**http%3a/afgen.com/sitting_bull.jpg"/>
          <p:cNvPicPr>
            <a:picLocks noChangeAspect="1" noChangeArrowheads="1"/>
          </p:cNvPicPr>
          <p:nvPr/>
        </p:nvPicPr>
        <p:blipFill>
          <a:blip r:embed="rId2" cstate="print"/>
          <a:srcRect/>
          <a:stretch>
            <a:fillRect/>
          </a:stretch>
        </p:blipFill>
        <p:spPr bwMode="auto">
          <a:xfrm>
            <a:off x="4572000" y="1524000"/>
            <a:ext cx="4215368"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5/51/Big_Foot,_dead_at_Wounded_Knee_(1890).jpg"/>
          <p:cNvPicPr>
            <a:picLocks noChangeAspect="1" noChangeArrowheads="1"/>
          </p:cNvPicPr>
          <p:nvPr/>
        </p:nvPicPr>
        <p:blipFill>
          <a:blip r:embed="rId2" cstate="print"/>
          <a:srcRect/>
          <a:stretch>
            <a:fillRect/>
          </a:stretch>
        </p:blipFill>
        <p:spPr bwMode="auto">
          <a:xfrm>
            <a:off x="304800" y="2438400"/>
            <a:ext cx="4404360" cy="2590800"/>
          </a:xfrm>
          <a:prstGeom prst="rect">
            <a:avLst/>
          </a:prstGeom>
          <a:noFill/>
        </p:spPr>
      </p:pic>
      <p:sp>
        <p:nvSpPr>
          <p:cNvPr id="2" name="Title 1"/>
          <p:cNvSpPr>
            <a:spLocks noGrp="1"/>
          </p:cNvSpPr>
          <p:nvPr>
            <p:ph type="title"/>
          </p:nvPr>
        </p:nvSpPr>
        <p:spPr/>
        <p:txBody>
          <a:bodyPr>
            <a:normAutofit fontScale="90000"/>
          </a:bodyPr>
          <a:lstStyle/>
          <a:p>
            <a:r>
              <a:rPr lang="en-US" dirty="0" smtClean="0"/>
              <a:t>Native American Conflict</a:t>
            </a:r>
            <a:br>
              <a:rPr lang="en-US" dirty="0" smtClean="0"/>
            </a:br>
            <a:r>
              <a:rPr lang="en-US" dirty="0" smtClean="0">
                <a:hlinkClick r:id="rId3"/>
              </a:rPr>
              <a:t>Video Clip</a:t>
            </a:r>
            <a:endParaRPr lang="en-US" dirty="0"/>
          </a:p>
        </p:txBody>
      </p:sp>
      <p:sp>
        <p:nvSpPr>
          <p:cNvPr id="3" name="Content Placeholder 2"/>
          <p:cNvSpPr>
            <a:spLocks noGrp="1"/>
          </p:cNvSpPr>
          <p:nvPr>
            <p:ph sz="quarter" idx="1"/>
          </p:nvPr>
        </p:nvSpPr>
        <p:spPr>
          <a:xfrm>
            <a:off x="4343400" y="1527048"/>
            <a:ext cx="4462272" cy="4572000"/>
          </a:xfrm>
        </p:spPr>
        <p:txBody>
          <a:bodyPr>
            <a:normAutofit lnSpcReduction="10000"/>
          </a:bodyPr>
          <a:lstStyle/>
          <a:p>
            <a:r>
              <a:rPr lang="en-US" dirty="0" smtClean="0"/>
              <a:t>Wounded Knee-1890</a:t>
            </a:r>
          </a:p>
          <a:p>
            <a:pPr lvl="1"/>
            <a:r>
              <a:rPr lang="en-US" dirty="0" smtClean="0"/>
              <a:t>Sioux move after Sitting Bull dies</a:t>
            </a:r>
          </a:p>
          <a:p>
            <a:pPr lvl="1"/>
            <a:r>
              <a:rPr lang="en-US" dirty="0" smtClean="0"/>
              <a:t>In 1890, the Seventh Cavalry (Custer’s old regiment) is sent in to transport starving and freezing Natives to a Reserve</a:t>
            </a:r>
          </a:p>
          <a:p>
            <a:pPr lvl="1"/>
            <a:r>
              <a:rPr lang="en-US" dirty="0" smtClean="0"/>
              <a:t>Someone fires a shot causing the soldiers to open fire</a:t>
            </a:r>
          </a:p>
          <a:p>
            <a:pPr lvl="1"/>
            <a:r>
              <a:rPr lang="en-US" dirty="0" smtClean="0"/>
              <a:t>300 mostly unarmed natives die</a:t>
            </a:r>
          </a:p>
          <a:p>
            <a:pPr lvl="1"/>
            <a:r>
              <a:rPr lang="en-US" dirty="0" smtClean="0"/>
              <a:t>This marks the end of the Indian Wars</a:t>
            </a:r>
          </a:p>
        </p:txBody>
      </p:sp>
      <p:pic>
        <p:nvPicPr>
          <p:cNvPr id="24579" name="Picture 3"/>
          <p:cNvPicPr>
            <a:picLocks noChangeAspect="1" noChangeArrowheads="1"/>
          </p:cNvPicPr>
          <p:nvPr/>
        </p:nvPicPr>
        <p:blipFill>
          <a:blip r:embed="rId4" cstate="print"/>
          <a:srcRect/>
          <a:stretch>
            <a:fillRect/>
          </a:stretch>
        </p:blipFill>
        <p:spPr bwMode="auto">
          <a:xfrm>
            <a:off x="7391400" y="457200"/>
            <a:ext cx="1314450" cy="1133475"/>
          </a:xfrm>
          <a:prstGeom prst="rect">
            <a:avLst/>
          </a:prstGeom>
          <a:noFill/>
          <a:ln w="9525">
            <a:noFill/>
            <a:miter lim="800000"/>
            <a:headEnd/>
            <a:tailEnd/>
          </a:ln>
          <a:effectLst/>
        </p:spPr>
      </p:pic>
      <p:sp>
        <p:nvSpPr>
          <p:cNvPr id="7" name="Rectangle 6"/>
          <p:cNvSpPr/>
          <p:nvPr/>
        </p:nvSpPr>
        <p:spPr>
          <a:xfrm>
            <a:off x="304800" y="5715000"/>
            <a:ext cx="4572000" cy="461665"/>
          </a:xfrm>
          <a:prstGeom prst="rect">
            <a:avLst/>
          </a:prstGeom>
        </p:spPr>
        <p:txBody>
          <a:bodyPr>
            <a:spAutoFit/>
          </a:bodyPr>
          <a:lstStyle/>
          <a:p>
            <a:r>
              <a:rPr lang="en-US" sz="1200" dirty="0" smtClean="0"/>
              <a:t>http://www.history.com/shows/america-the-story-of-us/videos/andrew-carnegie#the-last-of-the-sioux</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Cowboys</a:t>
            </a:r>
            <a:endParaRPr lang="en-US" dirty="0"/>
          </a:p>
        </p:txBody>
      </p:sp>
      <p:sp>
        <p:nvSpPr>
          <p:cNvPr id="3" name="Content Placeholder 2"/>
          <p:cNvSpPr>
            <a:spLocks noGrp="1"/>
          </p:cNvSpPr>
          <p:nvPr>
            <p:ph sz="quarter" idx="1"/>
          </p:nvPr>
        </p:nvSpPr>
        <p:spPr>
          <a:xfrm>
            <a:off x="304800" y="1524000"/>
            <a:ext cx="4346448" cy="5105400"/>
          </a:xfrm>
        </p:spPr>
        <p:txBody>
          <a:bodyPr>
            <a:normAutofit fontScale="85000" lnSpcReduction="10000"/>
          </a:bodyPr>
          <a:lstStyle/>
          <a:p>
            <a:r>
              <a:rPr lang="en-US" dirty="0" smtClean="0"/>
              <a:t>Buffalo    =  Cattle</a:t>
            </a:r>
          </a:p>
          <a:p>
            <a:r>
              <a:rPr lang="en-US" dirty="0" smtClean="0"/>
              <a:t>Settlers learn to round up, brand, rope herds from Spanish wranglers in Mexico</a:t>
            </a:r>
          </a:p>
          <a:p>
            <a:r>
              <a:rPr lang="en-US" dirty="0" smtClean="0"/>
              <a:t>Adopt clothing, food and vocabulary </a:t>
            </a:r>
          </a:p>
          <a:p>
            <a:pPr lvl="1"/>
            <a:r>
              <a:rPr lang="en-US" dirty="0" smtClean="0"/>
              <a:t>Spurs, stirrups, Chaps, Jerky</a:t>
            </a:r>
          </a:p>
          <a:p>
            <a:pPr lvl="1"/>
            <a:r>
              <a:rPr lang="en-US" dirty="0" smtClean="0"/>
              <a:t>Mustang, Bronco, Corral, Rodeo</a:t>
            </a:r>
          </a:p>
          <a:p>
            <a:pPr lvl="1"/>
            <a:r>
              <a:rPr lang="en-US" dirty="0" smtClean="0"/>
              <a:t>25% African American</a:t>
            </a:r>
          </a:p>
          <a:p>
            <a:pPr lvl="1"/>
            <a:r>
              <a:rPr lang="en-US" dirty="0" smtClean="0"/>
              <a:t>15% Mexican</a:t>
            </a:r>
          </a:p>
          <a:p>
            <a:r>
              <a:rPr lang="en-US" dirty="0" smtClean="0"/>
              <a:t>Herded cattle to railroads and shipped around the country</a:t>
            </a:r>
          </a:p>
          <a:p>
            <a:pPr lvl="1"/>
            <a:r>
              <a:rPr lang="en-US" dirty="0" smtClean="0"/>
              <a:t>Led to growing demand for beef</a:t>
            </a:r>
          </a:p>
          <a:p>
            <a:pPr lvl="1"/>
            <a:r>
              <a:rPr lang="en-US" dirty="0" smtClean="0"/>
              <a:t>Open Ranging</a:t>
            </a:r>
          </a:p>
          <a:p>
            <a:endParaRPr lang="en-US" dirty="0" smtClean="0"/>
          </a:p>
        </p:txBody>
      </p:sp>
      <p:pic>
        <p:nvPicPr>
          <p:cNvPr id="4" name="Picture 6" descr="FA04059.JPG"/>
          <p:cNvPicPr>
            <a:picLocks noChangeAspect="1" noChangeArrowheads="1"/>
          </p:cNvPicPr>
          <p:nvPr/>
        </p:nvPicPr>
        <p:blipFill>
          <a:blip r:embed="rId2" cstate="print"/>
          <a:srcRect/>
          <a:stretch>
            <a:fillRect/>
          </a:stretch>
        </p:blipFill>
        <p:spPr bwMode="auto">
          <a:xfrm>
            <a:off x="5715000" y="1295400"/>
            <a:ext cx="3124200" cy="3124200"/>
          </a:xfrm>
          <a:prstGeom prst="rect">
            <a:avLst/>
          </a:prstGeom>
          <a:noFill/>
          <a:ln w="9525">
            <a:noFill/>
            <a:miter lim="800000"/>
            <a:headEnd/>
            <a:tailEnd/>
          </a:ln>
        </p:spPr>
      </p:pic>
      <p:pic>
        <p:nvPicPr>
          <p:cNvPr id="22530" name="Picture 2" descr="http://www.bishopmuseum.org/exhibits/pastExhibits/1999/backyard_aliens/b-results/images/vaquero.jpg"/>
          <p:cNvPicPr>
            <a:picLocks noChangeAspect="1" noChangeArrowheads="1"/>
          </p:cNvPicPr>
          <p:nvPr/>
        </p:nvPicPr>
        <p:blipFill>
          <a:blip r:embed="rId3" cstate="print"/>
          <a:srcRect/>
          <a:stretch>
            <a:fillRect/>
          </a:stretch>
        </p:blipFill>
        <p:spPr bwMode="auto">
          <a:xfrm>
            <a:off x="4648200" y="3810000"/>
            <a:ext cx="2857500" cy="2628900"/>
          </a:xfrm>
          <a:prstGeom prst="rect">
            <a:avLst/>
          </a:prstGeom>
          <a:noFill/>
        </p:spPr>
      </p:pic>
      <p:sp>
        <p:nvSpPr>
          <p:cNvPr id="6" name="Down Arrow 5"/>
          <p:cNvSpPr/>
          <p:nvPr/>
        </p:nvSpPr>
        <p:spPr>
          <a:xfrm>
            <a:off x="1600200" y="1524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2971800" y="15240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Open Range</a:t>
            </a:r>
            <a:endParaRPr lang="en-US" dirty="0"/>
          </a:p>
        </p:txBody>
      </p:sp>
      <p:sp>
        <p:nvSpPr>
          <p:cNvPr id="3" name="Content Placeholder 2"/>
          <p:cNvSpPr>
            <a:spLocks noGrp="1"/>
          </p:cNvSpPr>
          <p:nvPr>
            <p:ph sz="quarter" idx="1"/>
          </p:nvPr>
        </p:nvSpPr>
        <p:spPr>
          <a:xfrm>
            <a:off x="301752" y="1527048"/>
            <a:ext cx="3889248" cy="4572000"/>
          </a:xfrm>
        </p:spPr>
        <p:txBody>
          <a:bodyPr/>
          <a:lstStyle/>
          <a:p>
            <a:r>
              <a:rPr lang="en-US" dirty="0" smtClean="0"/>
              <a:t>Over Grazing</a:t>
            </a:r>
          </a:p>
          <a:p>
            <a:r>
              <a:rPr lang="en-US" dirty="0" smtClean="0"/>
              <a:t>Bad Weather</a:t>
            </a:r>
          </a:p>
          <a:p>
            <a:r>
              <a:rPr lang="en-US" dirty="0" smtClean="0"/>
              <a:t>Barbed Wire</a:t>
            </a:r>
          </a:p>
          <a:p>
            <a:endParaRPr lang="en-US" dirty="0" smtClean="0"/>
          </a:p>
          <a:p>
            <a:r>
              <a:rPr lang="en-US" dirty="0" smtClean="0"/>
              <a:t>Wild West comes to a close</a:t>
            </a:r>
          </a:p>
          <a:p>
            <a:endParaRPr lang="en-US" dirty="0"/>
          </a:p>
        </p:txBody>
      </p:sp>
      <p:pic>
        <p:nvPicPr>
          <p:cNvPr id="25602" name="Picture 2" descr="View Image">
            <a:hlinkClick r:id="rId2"/>
          </p:cNvPr>
          <p:cNvPicPr>
            <a:picLocks noChangeAspect="1" noChangeArrowheads="1"/>
          </p:cNvPicPr>
          <p:nvPr/>
        </p:nvPicPr>
        <p:blipFill>
          <a:blip r:embed="rId3" cstate="print"/>
          <a:srcRect/>
          <a:stretch>
            <a:fillRect/>
          </a:stretch>
        </p:blipFill>
        <p:spPr bwMode="auto">
          <a:xfrm>
            <a:off x="4267200" y="1676400"/>
            <a:ext cx="3124200" cy="2349400"/>
          </a:xfrm>
          <a:prstGeom prst="rect">
            <a:avLst/>
          </a:prstGeom>
          <a:noFill/>
        </p:spPr>
      </p:pic>
      <p:pic>
        <p:nvPicPr>
          <p:cNvPr id="25606" name="Picture 6" descr="http://rds.yahoo.com/_ylt=A9G_bDtuBI9L.UcAuXajzbkF/SIG=12pu536kc/EXP=1267750382/**http%3a/www.gazeta.lv/images/cowboy-and-herd%25201889%2520Nebraska.jpg"/>
          <p:cNvPicPr>
            <a:picLocks noChangeAspect="1" noChangeArrowheads="1"/>
          </p:cNvPicPr>
          <p:nvPr/>
        </p:nvPicPr>
        <p:blipFill>
          <a:blip r:embed="rId4" cstate="print"/>
          <a:srcRect/>
          <a:stretch>
            <a:fillRect/>
          </a:stretch>
        </p:blipFill>
        <p:spPr bwMode="auto">
          <a:xfrm>
            <a:off x="5791200" y="3886200"/>
            <a:ext cx="2895600" cy="2229612"/>
          </a:xfrm>
          <a:prstGeom prst="rect">
            <a:avLst/>
          </a:prstGeom>
          <a:noFill/>
        </p:spPr>
      </p:pic>
      <p:pic>
        <p:nvPicPr>
          <p:cNvPr id="25608" name="Picture 8" descr="View Image">
            <a:hlinkClick r:id="rId5"/>
          </p:cNvPr>
          <p:cNvPicPr>
            <a:picLocks noChangeAspect="1" noChangeArrowheads="1"/>
          </p:cNvPicPr>
          <p:nvPr/>
        </p:nvPicPr>
        <p:blipFill>
          <a:blip r:embed="rId6" cstate="print"/>
          <a:srcRect/>
          <a:stretch>
            <a:fillRect/>
          </a:stretch>
        </p:blipFill>
        <p:spPr bwMode="auto">
          <a:xfrm>
            <a:off x="1676400" y="4267200"/>
            <a:ext cx="3429000" cy="229057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 Open South</a:t>
            </a:r>
            <a:endParaRPr lang="en-US" dirty="0"/>
          </a:p>
        </p:txBody>
      </p:sp>
      <p:sp>
        <p:nvSpPr>
          <p:cNvPr id="3" name="Content Placeholder 2"/>
          <p:cNvSpPr>
            <a:spLocks noGrp="1"/>
          </p:cNvSpPr>
          <p:nvPr>
            <p:ph sz="quarter" idx="1"/>
          </p:nvPr>
        </p:nvSpPr>
        <p:spPr>
          <a:xfrm>
            <a:off x="301752" y="1527048"/>
            <a:ext cx="3736848" cy="4572000"/>
          </a:xfrm>
        </p:spPr>
        <p:txBody>
          <a:bodyPr>
            <a:normAutofit fontScale="85000" lnSpcReduction="100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The first Transcontinental Railroad-1869</a:t>
            </a:r>
          </a:p>
          <a:p>
            <a:endParaRPr lang="en-US" dirty="0" smtClean="0"/>
          </a:p>
          <a:p>
            <a:pPr>
              <a:buNone/>
            </a:pPr>
            <a:endParaRPr lang="en-US" dirty="0" smtClean="0"/>
          </a:p>
          <a:p>
            <a:r>
              <a:rPr lang="en-US" dirty="0" smtClean="0"/>
              <a:t>Trip that once took 6 months now took 6 days</a:t>
            </a:r>
            <a:endParaRPr lang="en-US" dirty="0"/>
          </a:p>
        </p:txBody>
      </p:sp>
      <p:pic>
        <p:nvPicPr>
          <p:cNvPr id="27653" name="Picture 5" descr="Locomotives and track-laying crews meet at Promontory Summit, Utah, on May 10, 1869, on the completion of the world's first transcontinental railroad.">
            <a:hlinkClick r:id="rId2"/>
          </p:cNvPr>
          <p:cNvPicPr>
            <a:picLocks noChangeAspect="1" noChangeArrowheads="1"/>
          </p:cNvPicPr>
          <p:nvPr/>
        </p:nvPicPr>
        <p:blipFill>
          <a:blip r:embed="rId3" cstate="print"/>
          <a:srcRect/>
          <a:stretch>
            <a:fillRect/>
          </a:stretch>
        </p:blipFill>
        <p:spPr bwMode="auto">
          <a:xfrm>
            <a:off x="3886200" y="1219200"/>
            <a:ext cx="5105400" cy="4010371"/>
          </a:xfrm>
          <a:prstGeom prst="rect">
            <a:avLst/>
          </a:prstGeom>
          <a:noFill/>
        </p:spPr>
      </p:pic>
      <p:pic>
        <p:nvPicPr>
          <p:cNvPr id="27655" name="Picture 7"/>
          <p:cNvPicPr>
            <a:picLocks noChangeAspect="1" noChangeArrowheads="1"/>
          </p:cNvPicPr>
          <p:nvPr/>
        </p:nvPicPr>
        <p:blipFill>
          <a:blip r:embed="rId4" cstate="print"/>
          <a:srcRect/>
          <a:stretch>
            <a:fillRect/>
          </a:stretch>
        </p:blipFill>
        <p:spPr bwMode="auto">
          <a:xfrm rot="636493">
            <a:off x="1023832" y="1058834"/>
            <a:ext cx="1771650" cy="2181225"/>
          </a:xfrm>
          <a:prstGeom prst="rect">
            <a:avLst/>
          </a:prstGeom>
          <a:noFill/>
          <a:ln w="9525">
            <a:noFill/>
            <a:miter lim="800000"/>
            <a:headEnd/>
            <a:tailEnd/>
          </a:ln>
          <a:effectLst/>
        </p:spPr>
      </p:pic>
      <p:sp>
        <p:nvSpPr>
          <p:cNvPr id="6" name="Oval Callout 5"/>
          <p:cNvSpPr/>
          <p:nvPr/>
        </p:nvSpPr>
        <p:spPr>
          <a:xfrm>
            <a:off x="2743200" y="2286000"/>
            <a:ext cx="1371600" cy="838200"/>
          </a:xfrm>
          <a:prstGeom prst="wedgeEllipseCallout">
            <a:avLst>
              <a:gd name="adj1" fmla="val -126388"/>
              <a:gd name="adj2" fmla="val -152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Jerks!</a:t>
            </a:r>
            <a:endParaRPr lang="en-US" dirty="0"/>
          </a:p>
        </p:txBody>
      </p:sp>
      <p:sp>
        <p:nvSpPr>
          <p:cNvPr id="8" name="TextBox 7"/>
          <p:cNvSpPr txBox="1"/>
          <p:nvPr/>
        </p:nvSpPr>
        <p:spPr>
          <a:xfrm rot="731730">
            <a:off x="1315494" y="782502"/>
            <a:ext cx="1676400" cy="369332"/>
          </a:xfrm>
          <a:prstGeom prst="rect">
            <a:avLst/>
          </a:prstGeom>
          <a:noFill/>
        </p:spPr>
        <p:txBody>
          <a:bodyPr wrap="square" rtlCol="0">
            <a:spAutoFit/>
          </a:bodyPr>
          <a:lstStyle/>
          <a:p>
            <a:r>
              <a:rPr lang="en-US" dirty="0" smtClean="0"/>
              <a:t>Lewis &amp; Clark</a:t>
            </a:r>
            <a:endParaRPr lang="en-US" dirty="0"/>
          </a:p>
        </p:txBody>
      </p:sp>
      <p:sp>
        <p:nvSpPr>
          <p:cNvPr id="10" name="Right Arrow 9"/>
          <p:cNvSpPr/>
          <p:nvPr/>
        </p:nvSpPr>
        <p:spPr>
          <a:xfrm>
            <a:off x="3886200" y="5334000"/>
            <a:ext cx="2438400" cy="381000"/>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Chinese</a:t>
            </a:r>
            <a:endParaRPr lang="en-US" dirty="0"/>
          </a:p>
        </p:txBody>
      </p:sp>
      <p:sp>
        <p:nvSpPr>
          <p:cNvPr id="12" name="Right Arrow 11"/>
          <p:cNvSpPr/>
          <p:nvPr/>
        </p:nvSpPr>
        <p:spPr>
          <a:xfrm rot="10800000" flipV="1">
            <a:off x="6477000" y="5334000"/>
            <a:ext cx="2438400" cy="381000"/>
          </a:xfrm>
          <a:prstGeom prst="rightArrow">
            <a:avLst/>
          </a:prstGeom>
          <a:solidFill>
            <a:schemeClr val="accent5">
              <a:lumMod val="50000"/>
            </a:schemeClr>
          </a:solidFill>
          <a:ln>
            <a:solidFill>
              <a:schemeClr val="accent5">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Irish</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rds.yahoo.com/_ylt=A0WTefcNCY9LoDEAZ6yjzbkF/SIG=1350qmtd2/EXP=1267751565/**http%3a/cdis.missouri.edu/exec/data/courses/2286/public/lesson02/transrailroad.jpg"/>
          <p:cNvPicPr>
            <a:picLocks noChangeAspect="1" noChangeArrowheads="1"/>
          </p:cNvPicPr>
          <p:nvPr/>
        </p:nvPicPr>
        <p:blipFill>
          <a:blip r:embed="rId2" cstate="print"/>
          <a:srcRect/>
          <a:stretch>
            <a:fillRect/>
          </a:stretch>
        </p:blipFill>
        <p:spPr bwMode="auto">
          <a:xfrm>
            <a:off x="0" y="0"/>
            <a:ext cx="9143999" cy="6705600"/>
          </a:xfrm>
          <a:prstGeom prst="rect">
            <a:avLst/>
          </a:prstGeom>
          <a:noFill/>
        </p:spPr>
      </p:pic>
      <p:sp>
        <p:nvSpPr>
          <p:cNvPr id="5" name="TextBox 4"/>
          <p:cNvSpPr txBox="1"/>
          <p:nvPr/>
        </p:nvSpPr>
        <p:spPr>
          <a:xfrm>
            <a:off x="3581400" y="5334000"/>
            <a:ext cx="2286000" cy="1200329"/>
          </a:xfrm>
          <a:prstGeom prst="rect">
            <a:avLst/>
          </a:prstGeom>
          <a:noFill/>
        </p:spPr>
        <p:txBody>
          <a:bodyPr wrap="square" rtlCol="0">
            <a:spAutoFit/>
          </a:bodyPr>
          <a:lstStyle/>
          <a:p>
            <a:r>
              <a:rPr lang="en-US" sz="7200" dirty="0" smtClean="0"/>
              <a:t>1869</a:t>
            </a:r>
            <a:endParaRPr lang="en-US" sz="7200" dirty="0"/>
          </a:p>
        </p:txBody>
      </p:sp>
      <p:sp>
        <p:nvSpPr>
          <p:cNvPr id="4" name="Rectangle 3"/>
          <p:cNvSpPr/>
          <p:nvPr/>
        </p:nvSpPr>
        <p:spPr>
          <a:xfrm>
            <a:off x="4419600" y="4953000"/>
            <a:ext cx="4572000" cy="646331"/>
          </a:xfrm>
          <a:prstGeom prst="rect">
            <a:avLst/>
          </a:prstGeom>
        </p:spPr>
        <p:txBody>
          <a:bodyPr>
            <a:spAutoFit/>
          </a:bodyPr>
          <a:lstStyle/>
          <a:p>
            <a:r>
              <a:rPr lang="en-US" sz="1200" dirty="0" smtClean="0">
                <a:hlinkClick r:id="rId3"/>
              </a:rPr>
              <a:t>http://www.history.com/shows/america-the-story-of-us/videos/andrew-carnegie#transcontinental-railroad</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Graphic] Map 4 with link to higher quality map."/>
          <p:cNvPicPr>
            <a:picLocks noChangeAspect="1" noChangeArrowheads="1"/>
          </p:cNvPicPr>
          <p:nvPr/>
        </p:nvPicPr>
        <p:blipFill>
          <a:blip r:embed="rId2" cstate="print"/>
          <a:srcRect/>
          <a:stretch>
            <a:fillRect/>
          </a:stretch>
        </p:blipFill>
        <p:spPr bwMode="auto">
          <a:xfrm>
            <a:off x="0" y="228600"/>
            <a:ext cx="9003102" cy="5638800"/>
          </a:xfrm>
          <a:prstGeom prst="rect">
            <a:avLst/>
          </a:prstGeom>
          <a:noFill/>
        </p:spPr>
      </p:pic>
      <p:sp>
        <p:nvSpPr>
          <p:cNvPr id="6" name="TextBox 5"/>
          <p:cNvSpPr txBox="1"/>
          <p:nvPr/>
        </p:nvSpPr>
        <p:spPr>
          <a:xfrm>
            <a:off x="3581400" y="5486400"/>
            <a:ext cx="2286000" cy="1200329"/>
          </a:xfrm>
          <a:prstGeom prst="rect">
            <a:avLst/>
          </a:prstGeom>
          <a:noFill/>
        </p:spPr>
        <p:txBody>
          <a:bodyPr wrap="square" rtlCol="0">
            <a:spAutoFit/>
          </a:bodyPr>
          <a:lstStyle/>
          <a:p>
            <a:r>
              <a:rPr lang="en-US" sz="7200" dirty="0" smtClean="0"/>
              <a:t>1900</a:t>
            </a:r>
            <a:endParaRPr lang="en-US" sz="7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9" descr="304690_m_17_03"/>
          <p:cNvPicPr preferRelativeResize="0">
            <a:picLocks noChangeAspect="1" noChangeArrowheads="1"/>
          </p:cNvPicPr>
          <p:nvPr/>
        </p:nvPicPr>
        <p:blipFill>
          <a:blip r:embed="rId2" cstate="print">
            <a:lum bright="-6000" contrast="6000"/>
          </a:blip>
          <a:srcRect/>
          <a:stretch>
            <a:fillRect/>
          </a:stretch>
        </p:blipFill>
        <p:spPr bwMode="auto">
          <a:xfrm>
            <a:off x="152400" y="381000"/>
            <a:ext cx="8691735" cy="6259332"/>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Supports Settlement</a:t>
            </a:r>
            <a:endParaRPr lang="en-US" dirty="0"/>
          </a:p>
        </p:txBody>
      </p:sp>
      <p:sp>
        <p:nvSpPr>
          <p:cNvPr id="3" name="Content Placeholder 2"/>
          <p:cNvSpPr>
            <a:spLocks noGrp="1"/>
          </p:cNvSpPr>
          <p:nvPr>
            <p:ph sz="quarter" idx="1"/>
          </p:nvPr>
        </p:nvSpPr>
        <p:spPr>
          <a:xfrm>
            <a:off x="301752" y="1527048"/>
            <a:ext cx="5032248" cy="2587752"/>
          </a:xfrm>
        </p:spPr>
        <p:txBody>
          <a:bodyPr>
            <a:normAutofit/>
          </a:bodyPr>
          <a:lstStyle/>
          <a:p>
            <a:r>
              <a:rPr lang="en-US" dirty="0" smtClean="0"/>
              <a:t>Homestead Act</a:t>
            </a:r>
          </a:p>
          <a:p>
            <a:pPr lvl="1"/>
            <a:r>
              <a:rPr lang="en-US" dirty="0" smtClean="0"/>
              <a:t>160 free acres to any head of household</a:t>
            </a:r>
          </a:p>
          <a:p>
            <a:pPr lvl="1"/>
            <a:r>
              <a:rPr lang="en-US" dirty="0" smtClean="0"/>
              <a:t>600,000 families took advantage</a:t>
            </a:r>
          </a:p>
          <a:p>
            <a:pPr lvl="1"/>
            <a:r>
              <a:rPr lang="en-US" dirty="0" smtClean="0"/>
              <a:t>Several thousand were freed African Americans</a:t>
            </a:r>
          </a:p>
        </p:txBody>
      </p:sp>
      <p:pic>
        <p:nvPicPr>
          <p:cNvPr id="30722" name="Picture 2" descr="View Image">
            <a:hlinkClick r:id="rId2"/>
          </p:cNvPr>
          <p:cNvPicPr>
            <a:picLocks noChangeAspect="1" noChangeArrowheads="1"/>
          </p:cNvPicPr>
          <p:nvPr/>
        </p:nvPicPr>
        <p:blipFill>
          <a:blip r:embed="rId3" cstate="print"/>
          <a:srcRect/>
          <a:stretch>
            <a:fillRect/>
          </a:stretch>
        </p:blipFill>
        <p:spPr bwMode="auto">
          <a:xfrm>
            <a:off x="5791200" y="1371600"/>
            <a:ext cx="2743200" cy="2293315"/>
          </a:xfrm>
          <a:prstGeom prst="rect">
            <a:avLst/>
          </a:prstGeom>
          <a:noFill/>
        </p:spPr>
      </p:pic>
      <p:pic>
        <p:nvPicPr>
          <p:cNvPr id="30726" name="Picture 6" descr="http://rds.yahoo.com/_ylt=A0WTefaWCo9LBG8AScejzbkF/SIG=13fr9jebd/EXP=1267751958/**http%3a/robot6.comicbookresources.com/wp-content/uploads/2009/03/oklahoma-land-rush-1889.jpg"/>
          <p:cNvPicPr>
            <a:picLocks noChangeAspect="1" noChangeArrowheads="1"/>
          </p:cNvPicPr>
          <p:nvPr/>
        </p:nvPicPr>
        <p:blipFill>
          <a:blip r:embed="rId4" cstate="print"/>
          <a:srcRect/>
          <a:stretch>
            <a:fillRect/>
          </a:stretch>
        </p:blipFill>
        <p:spPr bwMode="auto">
          <a:xfrm>
            <a:off x="304800" y="3886200"/>
            <a:ext cx="5257800" cy="2772295"/>
          </a:xfrm>
          <a:prstGeom prst="rect">
            <a:avLst/>
          </a:prstGeom>
          <a:noFill/>
        </p:spPr>
      </p:pic>
      <p:sp>
        <p:nvSpPr>
          <p:cNvPr id="10" name="Content Placeholder 2"/>
          <p:cNvSpPr txBox="1">
            <a:spLocks/>
          </p:cNvSpPr>
          <p:nvPr/>
        </p:nvSpPr>
        <p:spPr>
          <a:xfrm>
            <a:off x="5105400" y="3657600"/>
            <a:ext cx="3813048" cy="28956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Sooners</a:t>
            </a:r>
          </a:p>
          <a:p>
            <a:pPr marL="731520" lvl="1" indent="-274320">
              <a:spcBef>
                <a:spcPct val="20000"/>
              </a:spcBef>
              <a:buClr>
                <a:schemeClr val="accent1"/>
              </a:buClr>
              <a:buSzPct val="85000"/>
              <a:buFont typeface="Wingdings 2"/>
              <a:buChar cha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In</a:t>
            </a:r>
            <a:r>
              <a:rPr kumimoji="0" lang="en-US" sz="2200" b="0" i="0" u="none" strike="noStrike" kern="1200" cap="none" spc="0" normalizeH="0" noProof="0" dirty="0" smtClean="0">
                <a:ln>
                  <a:noFill/>
                </a:ln>
                <a:solidFill>
                  <a:schemeClr val="tx2"/>
                </a:solidFill>
                <a:effectLst/>
                <a:uLnTx/>
                <a:uFillTx/>
                <a:latin typeface="+mn-lt"/>
                <a:ea typeface="+mn-ea"/>
                <a:cs typeface="+mn-cs"/>
              </a:rPr>
              <a:t> 1889, government opens up remaining Oklahoma</a:t>
            </a:r>
          </a:p>
          <a:p>
            <a:pPr marL="731520" lvl="1" indent="-274320">
              <a:spcBef>
                <a:spcPct val="20000"/>
              </a:spcBef>
              <a:buClr>
                <a:schemeClr val="accent1"/>
              </a:buClr>
              <a:buSzPct val="85000"/>
              <a:buFont typeface="Wingdings 2"/>
              <a:buChar char=""/>
            </a:pPr>
            <a:r>
              <a:rPr lang="en-US" sz="2200" baseline="0" dirty="0" smtClean="0">
                <a:solidFill>
                  <a:schemeClr val="tx2"/>
                </a:solidFill>
              </a:rPr>
              <a:t>2</a:t>
            </a:r>
            <a:r>
              <a:rPr lang="en-US" sz="2200" dirty="0" smtClean="0">
                <a:solidFill>
                  <a:schemeClr val="tx2"/>
                </a:solidFill>
              </a:rPr>
              <a:t> million acres claimed in one day</a:t>
            </a:r>
          </a:p>
          <a:p>
            <a:pPr marL="731520" lvl="1" indent="-274320">
              <a:spcBef>
                <a:spcPct val="20000"/>
              </a:spcBef>
              <a:buClr>
                <a:schemeClr val="accent1"/>
              </a:buClr>
              <a:buSzPct val="85000"/>
              <a:buFont typeface="Wingdings 2"/>
              <a:buChar cha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Several settlers jumped</a:t>
            </a:r>
            <a:r>
              <a:rPr kumimoji="0" lang="en-US" sz="2200" b="0" i="0" u="none" strike="noStrike" kern="1200" cap="none" spc="0" normalizeH="0" noProof="0" dirty="0" smtClean="0">
                <a:ln>
                  <a:noFill/>
                </a:ln>
                <a:solidFill>
                  <a:schemeClr val="tx2"/>
                </a:solidFill>
                <a:effectLst/>
                <a:uLnTx/>
                <a:uFillTx/>
                <a:latin typeface="+mn-lt"/>
                <a:ea typeface="+mn-ea"/>
                <a:cs typeface="+mn-cs"/>
              </a:rPr>
              <a:t> the gun (Sooners) </a:t>
            </a: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smtClean="0"/>
              <a:t>Bell Ringer Wednesday August 30</a:t>
            </a:r>
            <a:r>
              <a:rPr lang="en-US" sz="3200" b="1" u="sng" baseline="30000" dirty="0" smtClean="0"/>
              <a:t>th</a:t>
            </a:r>
            <a:r>
              <a:rPr lang="en-US" sz="3200" b="1" u="sng" dirty="0" smtClean="0"/>
              <a:t> </a:t>
            </a:r>
            <a:endParaRPr lang="en-US" sz="3200" b="1" u="sng" dirty="0"/>
          </a:p>
        </p:txBody>
      </p:sp>
      <p:sp>
        <p:nvSpPr>
          <p:cNvPr id="3" name="Content Placeholder 2"/>
          <p:cNvSpPr>
            <a:spLocks noGrp="1"/>
          </p:cNvSpPr>
          <p:nvPr>
            <p:ph sz="quarter" idx="1"/>
          </p:nvPr>
        </p:nvSpPr>
        <p:spPr/>
        <p:txBody>
          <a:bodyPr>
            <a:normAutofit/>
          </a:bodyPr>
          <a:lstStyle/>
          <a:p>
            <a:r>
              <a:rPr lang="en-US" sz="3200" dirty="0" smtClean="0"/>
              <a:t>Answer the following questions using yesterday’s notes:</a:t>
            </a:r>
          </a:p>
          <a:p>
            <a:r>
              <a:rPr lang="en-US" sz="3200" dirty="0" smtClean="0"/>
              <a:t>1) What was the Homestead Act?</a:t>
            </a:r>
          </a:p>
          <a:p>
            <a:r>
              <a:rPr lang="en-US" sz="3200" dirty="0" smtClean="0"/>
              <a:t>2) Name one PULL FACTOR that might attract someone to the west.</a:t>
            </a:r>
          </a:p>
          <a:p>
            <a:r>
              <a:rPr lang="en-US" sz="3200" dirty="0" smtClean="0"/>
              <a:t>3) Name one GROUP of people who went west.</a:t>
            </a:r>
          </a:p>
          <a:p>
            <a:r>
              <a:rPr lang="en-US" sz="3200" dirty="0" smtClean="0"/>
              <a:t>4) Name one detail about LIFE out west. </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Education</a:t>
            </a:r>
            <a:endParaRPr lang="en-US" dirty="0"/>
          </a:p>
        </p:txBody>
      </p:sp>
      <p:sp>
        <p:nvSpPr>
          <p:cNvPr id="3" name="Content Placeholder 2"/>
          <p:cNvSpPr>
            <a:spLocks noGrp="1"/>
          </p:cNvSpPr>
          <p:nvPr>
            <p:ph sz="quarter" idx="1"/>
          </p:nvPr>
        </p:nvSpPr>
        <p:spPr>
          <a:xfrm>
            <a:off x="301752" y="1527048"/>
            <a:ext cx="4498848" cy="4572000"/>
          </a:xfrm>
        </p:spPr>
        <p:txBody>
          <a:bodyPr/>
          <a:lstStyle/>
          <a:p>
            <a:r>
              <a:rPr lang="en-US" dirty="0" smtClean="0"/>
              <a:t>Morrill Land Grant Act</a:t>
            </a:r>
          </a:p>
          <a:p>
            <a:pPr lvl="1"/>
            <a:r>
              <a:rPr lang="en-US" dirty="0" smtClean="0"/>
              <a:t>Federal Government provides funding for agricultural colleges</a:t>
            </a:r>
          </a:p>
          <a:p>
            <a:pPr lvl="1"/>
            <a:r>
              <a:rPr lang="en-US" dirty="0" smtClean="0"/>
              <a:t>Attempt to encourage farming</a:t>
            </a:r>
          </a:p>
          <a:p>
            <a:pPr lvl="1"/>
            <a:endParaRPr lang="en-US" dirty="0" smtClean="0"/>
          </a:p>
          <a:p>
            <a:pPr lvl="1"/>
            <a:endParaRPr lang="en-US" dirty="0"/>
          </a:p>
        </p:txBody>
      </p:sp>
      <p:sp>
        <p:nvSpPr>
          <p:cNvPr id="5" name="TextBox 4"/>
          <p:cNvSpPr txBox="1"/>
          <p:nvPr/>
        </p:nvSpPr>
        <p:spPr>
          <a:xfrm>
            <a:off x="533400" y="3581400"/>
            <a:ext cx="4038600" cy="2862322"/>
          </a:xfrm>
          <a:prstGeom prst="rect">
            <a:avLst/>
          </a:prstGeom>
          <a:noFill/>
        </p:spPr>
        <p:txBody>
          <a:bodyPr wrap="square" rtlCol="0">
            <a:spAutoFit/>
          </a:bodyPr>
          <a:lstStyle/>
          <a:p>
            <a:pPr>
              <a:buFontTx/>
              <a:buChar char="-"/>
            </a:pPr>
            <a:r>
              <a:rPr lang="en-US" dirty="0" smtClean="0"/>
              <a:t>Auburn		- LSU		</a:t>
            </a:r>
          </a:p>
          <a:p>
            <a:pPr>
              <a:buFontTx/>
              <a:buChar char="-"/>
            </a:pPr>
            <a:r>
              <a:rPr lang="en-US" dirty="0" smtClean="0"/>
              <a:t>Arizona		- Michigan State	</a:t>
            </a:r>
          </a:p>
          <a:p>
            <a:pPr>
              <a:buFontTx/>
              <a:buChar char="-"/>
            </a:pPr>
            <a:r>
              <a:rPr lang="en-US" dirty="0" smtClean="0"/>
              <a:t>Connecticut	- Nebraska</a:t>
            </a:r>
          </a:p>
          <a:p>
            <a:pPr>
              <a:buFontTx/>
              <a:buChar char="-"/>
            </a:pPr>
            <a:r>
              <a:rPr lang="en-US" dirty="0" smtClean="0"/>
              <a:t>Florida		-Rutgers</a:t>
            </a:r>
          </a:p>
          <a:p>
            <a:pPr>
              <a:buFontTx/>
              <a:buChar char="-"/>
            </a:pPr>
            <a:r>
              <a:rPr lang="en-US" dirty="0" smtClean="0"/>
              <a:t>Texas A&amp;M	-Tennessee</a:t>
            </a:r>
          </a:p>
          <a:p>
            <a:pPr>
              <a:buFontTx/>
              <a:buChar char="-"/>
            </a:pPr>
            <a:r>
              <a:rPr lang="en-US" dirty="0" smtClean="0"/>
              <a:t>Hawaii		-NC State</a:t>
            </a:r>
          </a:p>
          <a:p>
            <a:pPr>
              <a:buFontTx/>
              <a:buChar char="-"/>
            </a:pPr>
            <a:r>
              <a:rPr lang="en-US" dirty="0" smtClean="0"/>
              <a:t>Purdue		-NC A&amp;T</a:t>
            </a:r>
          </a:p>
          <a:p>
            <a:pPr>
              <a:buFontTx/>
              <a:buChar char="-"/>
            </a:pPr>
            <a:r>
              <a:rPr lang="en-US" dirty="0" smtClean="0"/>
              <a:t>Iowa State 	-Ohio State</a:t>
            </a:r>
          </a:p>
          <a:p>
            <a:pPr>
              <a:buFontTx/>
              <a:buChar char="-"/>
            </a:pPr>
            <a:r>
              <a:rPr lang="en-US" dirty="0" smtClean="0"/>
              <a:t>Kansas State	-Oregon State</a:t>
            </a:r>
          </a:p>
          <a:p>
            <a:r>
              <a:rPr lang="en-US" dirty="0" smtClean="0"/>
              <a:t>- Clemson	-West Virginia</a:t>
            </a:r>
            <a:endParaRPr lang="en-US" dirty="0"/>
          </a:p>
        </p:txBody>
      </p:sp>
      <p:pic>
        <p:nvPicPr>
          <p:cNvPr id="32771" name="Picture 3"/>
          <p:cNvPicPr>
            <a:picLocks noChangeAspect="1" noChangeArrowheads="1"/>
          </p:cNvPicPr>
          <p:nvPr/>
        </p:nvPicPr>
        <p:blipFill>
          <a:blip r:embed="rId2" cstate="print"/>
          <a:srcRect/>
          <a:stretch>
            <a:fillRect/>
          </a:stretch>
        </p:blipFill>
        <p:spPr bwMode="auto">
          <a:xfrm>
            <a:off x="4724400" y="2286000"/>
            <a:ext cx="4000500" cy="33047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print"/>
          <a:srcRect/>
          <a:stretch>
            <a:fillRect/>
          </a:stretch>
        </p:blipFill>
        <p:spPr bwMode="auto">
          <a:xfrm>
            <a:off x="4876800" y="1524000"/>
            <a:ext cx="3810000" cy="1905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Life on the Frontier</a:t>
            </a:r>
            <a:endParaRPr lang="en-US" dirty="0"/>
          </a:p>
        </p:txBody>
      </p:sp>
      <p:sp>
        <p:nvSpPr>
          <p:cNvPr id="3" name="Content Placeholder 2"/>
          <p:cNvSpPr>
            <a:spLocks noGrp="1"/>
          </p:cNvSpPr>
          <p:nvPr>
            <p:ph sz="quarter" idx="1"/>
          </p:nvPr>
        </p:nvSpPr>
        <p:spPr>
          <a:xfrm>
            <a:off x="304800" y="1524000"/>
            <a:ext cx="5641848" cy="5026152"/>
          </a:xfrm>
        </p:spPr>
        <p:txBody>
          <a:bodyPr>
            <a:normAutofit fontScale="92500" lnSpcReduction="10000"/>
          </a:bodyPr>
          <a:lstStyle/>
          <a:p>
            <a:r>
              <a:rPr lang="en-US" dirty="0" err="1" smtClean="0"/>
              <a:t>Soddies</a:t>
            </a:r>
            <a:endParaRPr lang="en-US" dirty="0" smtClean="0"/>
          </a:p>
          <a:p>
            <a:pPr lvl="1"/>
            <a:r>
              <a:rPr lang="en-US" dirty="0" smtClean="0"/>
              <a:t>Due to lack of wood, houses were</a:t>
            </a:r>
          </a:p>
          <a:p>
            <a:pPr lvl="1">
              <a:buNone/>
            </a:pPr>
            <a:r>
              <a:rPr lang="en-US" dirty="0" smtClean="0"/>
              <a:t>	 built out of sod</a:t>
            </a:r>
          </a:p>
          <a:p>
            <a:pPr lvl="1"/>
            <a:r>
              <a:rPr lang="en-US" dirty="0" smtClean="0"/>
              <a:t>Warm in winter, cool in summer</a:t>
            </a:r>
          </a:p>
          <a:p>
            <a:r>
              <a:rPr lang="en-US" dirty="0" smtClean="0"/>
              <a:t>Women</a:t>
            </a:r>
          </a:p>
          <a:p>
            <a:pPr lvl="1"/>
            <a:r>
              <a:rPr lang="en-US" dirty="0" smtClean="0"/>
              <a:t>Women forced to work beside the men in order to make ends meet</a:t>
            </a:r>
          </a:p>
          <a:p>
            <a:pPr lvl="1"/>
            <a:r>
              <a:rPr lang="en-US" dirty="0" smtClean="0"/>
              <a:t>Led to women gaining political rights sooner in West</a:t>
            </a:r>
          </a:p>
          <a:p>
            <a:r>
              <a:rPr lang="en-US" dirty="0" smtClean="0"/>
              <a:t>Technology</a:t>
            </a:r>
          </a:p>
          <a:p>
            <a:pPr lvl="1"/>
            <a:r>
              <a:rPr lang="en-US" dirty="0" smtClean="0"/>
              <a:t>Riding Steel Plows</a:t>
            </a:r>
          </a:p>
          <a:p>
            <a:pPr lvl="1"/>
            <a:r>
              <a:rPr lang="en-US" dirty="0" smtClean="0"/>
              <a:t>McCormick Reaper</a:t>
            </a:r>
          </a:p>
          <a:p>
            <a:pPr lvl="1"/>
            <a:r>
              <a:rPr lang="en-US" dirty="0" smtClean="0"/>
              <a:t>Windmills- Bring up water from underground </a:t>
            </a:r>
          </a:p>
        </p:txBody>
      </p:sp>
      <p:pic>
        <p:nvPicPr>
          <p:cNvPr id="31749" name="Picture 5" descr="http://l.yimg.com/g/images/spaceball.gif"/>
          <p:cNvPicPr>
            <a:picLocks noChangeAspect="1" noChangeArrowheads="1"/>
          </p:cNvPicPr>
          <p:nvPr/>
        </p:nvPicPr>
        <p:blipFill>
          <a:blip r:embed="rId3"/>
          <a:srcRect/>
          <a:stretch>
            <a:fillRect/>
          </a:stretch>
        </p:blipFill>
        <p:spPr bwMode="auto">
          <a:xfrm>
            <a:off x="63500" y="-2301875"/>
            <a:ext cx="3219450" cy="4762500"/>
          </a:xfrm>
          <a:prstGeom prst="rect">
            <a:avLst/>
          </a:prstGeom>
          <a:noFill/>
        </p:spPr>
      </p:pic>
      <p:pic>
        <p:nvPicPr>
          <p:cNvPr id="31751" name="Picture 7" descr="http://l.yimg.com/g/images/spaceball.gif"/>
          <p:cNvPicPr>
            <a:picLocks noChangeAspect="1" noChangeArrowheads="1"/>
          </p:cNvPicPr>
          <p:nvPr/>
        </p:nvPicPr>
        <p:blipFill>
          <a:blip r:embed="rId3"/>
          <a:srcRect/>
          <a:stretch>
            <a:fillRect/>
          </a:stretch>
        </p:blipFill>
        <p:spPr bwMode="auto">
          <a:xfrm>
            <a:off x="63500" y="-2301875"/>
            <a:ext cx="3219450" cy="4762500"/>
          </a:xfrm>
          <a:prstGeom prst="rect">
            <a:avLst/>
          </a:prstGeom>
          <a:noFill/>
        </p:spPr>
      </p:pic>
      <p:pic>
        <p:nvPicPr>
          <p:cNvPr id="31753" name="Picture 9" descr="http://l.yimg.com/g/images/spaceball.gif"/>
          <p:cNvPicPr>
            <a:picLocks noChangeAspect="1" noChangeArrowheads="1"/>
          </p:cNvPicPr>
          <p:nvPr/>
        </p:nvPicPr>
        <p:blipFill>
          <a:blip r:embed="rId3"/>
          <a:srcRect/>
          <a:stretch>
            <a:fillRect/>
          </a:stretch>
        </p:blipFill>
        <p:spPr bwMode="auto">
          <a:xfrm>
            <a:off x="63500" y="-2301875"/>
            <a:ext cx="3219450" cy="4762500"/>
          </a:xfrm>
          <a:prstGeom prst="rect">
            <a:avLst/>
          </a:prstGeom>
          <a:noFill/>
        </p:spPr>
      </p:pic>
      <p:pic>
        <p:nvPicPr>
          <p:cNvPr id="31755" name="Picture 11" descr="http://l.yimg.com/g/images/spaceball.gif"/>
          <p:cNvPicPr>
            <a:picLocks noChangeAspect="1" noChangeArrowheads="1"/>
          </p:cNvPicPr>
          <p:nvPr/>
        </p:nvPicPr>
        <p:blipFill>
          <a:blip r:embed="rId3"/>
          <a:srcRect/>
          <a:stretch>
            <a:fillRect/>
          </a:stretch>
        </p:blipFill>
        <p:spPr bwMode="auto">
          <a:xfrm>
            <a:off x="63500" y="-2301875"/>
            <a:ext cx="3219450" cy="4762500"/>
          </a:xfrm>
          <a:prstGeom prst="rect">
            <a:avLst/>
          </a:prstGeom>
          <a:noFill/>
        </p:spPr>
      </p:pic>
      <p:pic>
        <p:nvPicPr>
          <p:cNvPr id="31757" name="Picture 13" descr="View Image">
            <a:hlinkClick r:id="rId4"/>
          </p:cNvPr>
          <p:cNvPicPr>
            <a:picLocks noChangeAspect="1" noChangeArrowheads="1"/>
          </p:cNvPicPr>
          <p:nvPr/>
        </p:nvPicPr>
        <p:blipFill>
          <a:blip r:embed="rId5" cstate="print"/>
          <a:srcRect/>
          <a:stretch>
            <a:fillRect/>
          </a:stretch>
        </p:blipFill>
        <p:spPr bwMode="auto">
          <a:xfrm>
            <a:off x="6324600" y="3601803"/>
            <a:ext cx="1905000" cy="28180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 your partner:</a:t>
            </a:r>
            <a:endParaRPr lang="en-US" dirty="0"/>
          </a:p>
        </p:txBody>
      </p:sp>
      <p:sp>
        <p:nvSpPr>
          <p:cNvPr id="3" name="Content Placeholder 2"/>
          <p:cNvSpPr>
            <a:spLocks noGrp="1"/>
          </p:cNvSpPr>
          <p:nvPr>
            <p:ph sz="quarter" idx="1"/>
          </p:nvPr>
        </p:nvSpPr>
        <p:spPr>
          <a:xfrm>
            <a:off x="301752" y="1527048"/>
            <a:ext cx="3508248" cy="4572000"/>
          </a:xfrm>
        </p:spPr>
        <p:txBody>
          <a:bodyPr/>
          <a:lstStyle/>
          <a:p>
            <a:r>
              <a:rPr lang="en-US" dirty="0" smtClean="0"/>
              <a:t>Each group will be assigned the role of either a Cowboy or an Indian.  With your group, construct a creative letter on construction paper</a:t>
            </a:r>
            <a:endParaRPr lang="en-US" dirty="0"/>
          </a:p>
        </p:txBody>
      </p:sp>
      <p:sp>
        <p:nvSpPr>
          <p:cNvPr id="4" name="Rounded Rectangle 3"/>
          <p:cNvSpPr/>
          <p:nvPr/>
        </p:nvSpPr>
        <p:spPr>
          <a:xfrm>
            <a:off x="3962400" y="1371600"/>
            <a:ext cx="51054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Cowboys: </a:t>
            </a:r>
            <a:r>
              <a:rPr lang="en-US" dirty="0" smtClean="0"/>
              <a:t>Write a letter to a family member back home.  </a:t>
            </a:r>
          </a:p>
          <a:p>
            <a:pPr algn="ctr"/>
            <a:r>
              <a:rPr lang="en-US" dirty="0"/>
              <a:t>-</a:t>
            </a:r>
            <a:r>
              <a:rPr lang="en-US" dirty="0" smtClean="0"/>
              <a:t>Tell about your experiences (good/bad)</a:t>
            </a:r>
          </a:p>
          <a:p>
            <a:pPr algn="ctr"/>
            <a:r>
              <a:rPr lang="en-US" dirty="0"/>
              <a:t>-</a:t>
            </a:r>
            <a:r>
              <a:rPr lang="en-US" dirty="0" smtClean="0"/>
              <a:t>Describe why you made the move west</a:t>
            </a:r>
          </a:p>
          <a:p>
            <a:pPr algn="ctr"/>
            <a:r>
              <a:rPr lang="en-US" dirty="0" smtClean="0"/>
              <a:t>-</a:t>
            </a:r>
            <a:r>
              <a:rPr lang="en-US" dirty="0"/>
              <a:t>P</a:t>
            </a:r>
            <a:r>
              <a:rPr lang="en-US" dirty="0" smtClean="0"/>
              <a:t>rovide FIVE specific events/vocab words which help describe your experience</a:t>
            </a:r>
          </a:p>
          <a:p>
            <a:pPr algn="ctr"/>
            <a:r>
              <a:rPr lang="en-US" dirty="0" smtClean="0"/>
              <a:t>-Make up a unique name for your character</a:t>
            </a:r>
          </a:p>
        </p:txBody>
      </p:sp>
      <p:sp>
        <p:nvSpPr>
          <p:cNvPr id="5" name="Rounded Rectangle 4"/>
          <p:cNvSpPr/>
          <p:nvPr/>
        </p:nvSpPr>
        <p:spPr>
          <a:xfrm>
            <a:off x="3842657" y="3886200"/>
            <a:ext cx="5225143"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Indians: </a:t>
            </a:r>
            <a:r>
              <a:rPr lang="en-US" dirty="0" smtClean="0"/>
              <a:t>Write a letter to a U.S. </a:t>
            </a:r>
            <a:r>
              <a:rPr lang="en-US" dirty="0" err="1" smtClean="0"/>
              <a:t>Govt</a:t>
            </a:r>
            <a:r>
              <a:rPr lang="en-US" dirty="0" smtClean="0"/>
              <a:t>’ Official</a:t>
            </a:r>
          </a:p>
          <a:p>
            <a:pPr algn="ctr"/>
            <a:r>
              <a:rPr lang="en-US" dirty="0"/>
              <a:t>-</a:t>
            </a:r>
            <a:r>
              <a:rPr lang="en-US" dirty="0" smtClean="0"/>
              <a:t>Tell about how your people are being treated</a:t>
            </a:r>
          </a:p>
          <a:p>
            <a:pPr algn="ctr"/>
            <a:r>
              <a:rPr lang="en-US" dirty="0" smtClean="0"/>
              <a:t>-Describe at least one of the Native American confrontations mentioned in your notes</a:t>
            </a:r>
          </a:p>
          <a:p>
            <a:pPr algn="ctr"/>
            <a:r>
              <a:rPr lang="en-US" dirty="0" smtClean="0"/>
              <a:t>-Provide FIVE specific events/vocab words which help describe your situation</a:t>
            </a:r>
          </a:p>
          <a:p>
            <a:pPr algn="ctr"/>
            <a:r>
              <a:rPr lang="en-US" dirty="0" smtClean="0"/>
              <a:t>-Make up a unique name for your character</a:t>
            </a:r>
          </a:p>
        </p:txBody>
      </p:sp>
    </p:spTree>
    <p:extLst>
      <p:ext uri="{BB962C8B-B14F-4D97-AF65-F5344CB8AC3E}">
        <p14:creationId xmlns:p14="http://schemas.microsoft.com/office/powerpoint/2010/main" val="1274863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Farmers in Debt</a:t>
            </a:r>
            <a:endParaRPr lang="en-US" dirty="0"/>
          </a:p>
        </p:txBody>
      </p:sp>
      <p:sp>
        <p:nvSpPr>
          <p:cNvPr id="3" name="Content Placeholder 2"/>
          <p:cNvSpPr>
            <a:spLocks noGrp="1"/>
          </p:cNvSpPr>
          <p:nvPr>
            <p:ph sz="quarter" idx="1"/>
          </p:nvPr>
        </p:nvSpPr>
        <p:spPr>
          <a:xfrm>
            <a:off x="301752" y="1527048"/>
            <a:ext cx="4575048" cy="4572000"/>
          </a:xfrm>
        </p:spPr>
        <p:txBody>
          <a:bodyPr>
            <a:normAutofit lnSpcReduction="10000"/>
          </a:bodyPr>
          <a:lstStyle/>
          <a:p>
            <a:r>
              <a:rPr lang="en-US" dirty="0" smtClean="0"/>
              <a:t>Expensive Machinery and need for additional land forced farmers to take out loans</a:t>
            </a:r>
          </a:p>
          <a:p>
            <a:r>
              <a:rPr lang="en-US" dirty="0" smtClean="0"/>
              <a:t>When wheat prices fell, farmers bought more land to make up for difference</a:t>
            </a:r>
          </a:p>
          <a:p>
            <a:r>
              <a:rPr lang="en-US" dirty="0" smtClean="0"/>
              <a:t>Huge farms known as Bonanza Farms</a:t>
            </a:r>
          </a:p>
          <a:p>
            <a:r>
              <a:rPr lang="en-US" dirty="0" smtClean="0"/>
              <a:t>Prices continue to fall</a:t>
            </a:r>
          </a:p>
          <a:p>
            <a:r>
              <a:rPr lang="en-US" dirty="0" smtClean="0"/>
              <a:t>Leads to a semi-depression</a:t>
            </a:r>
            <a:endParaRPr lang="en-US" dirty="0"/>
          </a:p>
        </p:txBody>
      </p:sp>
      <p:pic>
        <p:nvPicPr>
          <p:cNvPr id="33794" name="Picture 2" descr="http://www.livinginpeace-thenaturalstate.com/Bck%20Hme.jpg"/>
          <p:cNvPicPr>
            <a:picLocks noChangeAspect="1" noChangeArrowheads="1"/>
          </p:cNvPicPr>
          <p:nvPr/>
        </p:nvPicPr>
        <p:blipFill>
          <a:blip r:embed="rId2" cstate="print"/>
          <a:srcRect/>
          <a:stretch>
            <a:fillRect/>
          </a:stretch>
        </p:blipFill>
        <p:spPr bwMode="auto">
          <a:xfrm>
            <a:off x="4953000" y="3200400"/>
            <a:ext cx="3757684" cy="2809875"/>
          </a:xfrm>
          <a:prstGeom prst="rect">
            <a:avLst/>
          </a:prstGeom>
          <a:noFill/>
        </p:spPr>
      </p:pic>
      <p:sp>
        <p:nvSpPr>
          <p:cNvPr id="6" name="Cloud Callout 5"/>
          <p:cNvSpPr/>
          <p:nvPr/>
        </p:nvSpPr>
        <p:spPr>
          <a:xfrm>
            <a:off x="5791200" y="609600"/>
            <a:ext cx="3352800" cy="2057400"/>
          </a:xfrm>
          <a:prstGeom prst="cloudCallout">
            <a:avLst>
              <a:gd name="adj1" fmla="val 5683"/>
              <a:gd name="adj2" fmla="val 72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wonder if she’ll still be this happy when we tell her that Toto was crushed by a flying cow in the storm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685800" y="533401"/>
            <a:ext cx="2133600" cy="838200"/>
          </a:xfrm>
          <a:prstGeom prst="rect">
            <a:avLst/>
          </a:prstGeom>
          <a:noFill/>
          <a:ln w="9525">
            <a:noFill/>
            <a:miter lim="800000"/>
            <a:headEnd/>
            <a:tailEnd/>
          </a:ln>
          <a:effectLst/>
        </p:spPr>
      </p:pic>
      <p:pic>
        <p:nvPicPr>
          <p:cNvPr id="6" name="Picture 2" descr="http://rds.yahoo.com/_ylt=A0WTefjx1cJKOhsBlSKjzbkF/SIG=1391c639f/EXP=1254369137/**http%3A/images.encarta.msn.com/xrefmedia/sharemed/targets/images/pho/t013/T013667A.jpg"/>
          <p:cNvPicPr>
            <a:picLocks noChangeAspect="1" noChangeArrowheads="1"/>
          </p:cNvPicPr>
          <p:nvPr/>
        </p:nvPicPr>
        <p:blipFill>
          <a:blip r:embed="rId3" cstate="print"/>
          <a:srcRect/>
          <a:stretch>
            <a:fillRect/>
          </a:stretch>
        </p:blipFill>
        <p:spPr bwMode="auto">
          <a:xfrm>
            <a:off x="4338375" y="2834825"/>
            <a:ext cx="4400550" cy="3238500"/>
          </a:xfrm>
          <a:prstGeom prst="rect">
            <a:avLst/>
          </a:prstGeom>
          <a:noFill/>
        </p:spPr>
      </p:pic>
      <p:sp>
        <p:nvSpPr>
          <p:cNvPr id="2" name="Title 1"/>
          <p:cNvSpPr>
            <a:spLocks noGrp="1"/>
          </p:cNvSpPr>
          <p:nvPr>
            <p:ph type="ctrTitle"/>
          </p:nvPr>
        </p:nvSpPr>
        <p:spPr>
          <a:xfrm>
            <a:off x="685799" y="380999"/>
            <a:ext cx="8053125" cy="2053589"/>
          </a:xfrm>
        </p:spPr>
        <p:txBody>
          <a:bodyPr>
            <a:noAutofit/>
          </a:bodyPr>
          <a:lstStyle/>
          <a:p>
            <a:r>
              <a:rPr lang="en-US" sz="2000" b="1" i="1" dirty="0" smtClean="0"/>
              <a:t/>
            </a:r>
            <a:br>
              <a:rPr lang="en-US" sz="2000" b="1" i="1" dirty="0" smtClean="0"/>
            </a:br>
            <a:r>
              <a:rPr lang="en-US" sz="2000" b="1" i="1" dirty="0"/>
              <a:t/>
            </a:r>
            <a:br>
              <a:rPr lang="en-US" sz="2000" b="1" i="1" dirty="0"/>
            </a:br>
            <a:r>
              <a:rPr lang="en-US" sz="2000" b="1" i="1" dirty="0" smtClean="0"/>
              <a:t/>
            </a:r>
            <a:br>
              <a:rPr lang="en-US" sz="2000" b="1" i="1" dirty="0" smtClean="0"/>
            </a:br>
            <a:r>
              <a:rPr lang="en-US" sz="2000" b="1" i="1" dirty="0"/>
              <a:t/>
            </a:r>
            <a:br>
              <a:rPr lang="en-US" sz="2000" b="1" i="1" dirty="0"/>
            </a:br>
            <a:r>
              <a:rPr lang="en-US" sz="3200" b="1" i="1" dirty="0" smtClean="0"/>
              <a:t>Native American Conflict Part I</a:t>
            </a:r>
            <a:r>
              <a:rPr lang="en-US" sz="3200" b="1" i="1" dirty="0"/>
              <a:t/>
            </a:r>
            <a:br>
              <a:rPr lang="en-US" sz="3200" b="1" i="1" dirty="0"/>
            </a:br>
            <a:r>
              <a:rPr lang="en-US" sz="2000" b="1" i="1" dirty="0" smtClean="0"/>
              <a:t>Focus Question: How did the pressures of westward expansion impact Native Americans? </a:t>
            </a:r>
            <a:endParaRPr lang="en-US" sz="2000" b="1" i="1" dirty="0"/>
          </a:p>
        </p:txBody>
      </p:sp>
      <p:pic>
        <p:nvPicPr>
          <p:cNvPr id="3" name="Picture 2" descr="http://rds.yahoo.com/_ylt=A9G_bDmAAI9LpFUAqV2jzbkF/SIG=11lc82r1n/EXP=1267749376/**http%3a/afgen.com/sitting_bull.jpg"/>
          <p:cNvPicPr>
            <a:picLocks noChangeAspect="1" noChangeArrowheads="1"/>
          </p:cNvPicPr>
          <p:nvPr/>
        </p:nvPicPr>
        <p:blipFill>
          <a:blip r:embed="rId4" cstate="print"/>
          <a:srcRect/>
          <a:stretch>
            <a:fillRect/>
          </a:stretch>
        </p:blipFill>
        <p:spPr bwMode="auto">
          <a:xfrm>
            <a:off x="-40217" y="3810000"/>
            <a:ext cx="2514600" cy="2863709"/>
          </a:xfrm>
          <a:prstGeom prst="rect">
            <a:avLst/>
          </a:prstGeom>
          <a:noFill/>
        </p:spPr>
      </p:pic>
      <p:pic>
        <p:nvPicPr>
          <p:cNvPr id="4" name="Picture 8" descr="APE0029.JPG"/>
          <p:cNvPicPr>
            <a:picLocks noChangeAspect="1" noChangeArrowheads="1"/>
          </p:cNvPicPr>
          <p:nvPr/>
        </p:nvPicPr>
        <p:blipFill>
          <a:blip r:embed="rId5" cstate="print"/>
          <a:srcRect/>
          <a:stretch>
            <a:fillRect/>
          </a:stretch>
        </p:blipFill>
        <p:spPr bwMode="auto">
          <a:xfrm rot="608646">
            <a:off x="1415775" y="2822250"/>
            <a:ext cx="2707626" cy="1845221"/>
          </a:xfrm>
          <a:prstGeom prst="rect">
            <a:avLst/>
          </a:prstGeom>
          <a:noFill/>
          <a:ln w="9525">
            <a:noFill/>
            <a:miter lim="800000"/>
            <a:headEnd/>
            <a:tailEnd/>
          </a:ln>
        </p:spPr>
      </p:pic>
      <p:pic>
        <p:nvPicPr>
          <p:cNvPr id="5" name="Picture 3"/>
          <p:cNvPicPr>
            <a:picLocks noChangeAspect="1" noChangeArrowheads="1"/>
          </p:cNvPicPr>
          <p:nvPr/>
        </p:nvPicPr>
        <p:blipFill>
          <a:blip r:embed="rId6" cstate="print"/>
          <a:srcRect/>
          <a:stretch>
            <a:fillRect/>
          </a:stretch>
        </p:blipFill>
        <p:spPr bwMode="auto">
          <a:xfrm rot="20963753">
            <a:off x="3598268" y="4226064"/>
            <a:ext cx="1314450" cy="1133475"/>
          </a:xfrm>
          <a:prstGeom prst="rect">
            <a:avLst/>
          </a:prstGeom>
          <a:noFill/>
          <a:ln w="9525">
            <a:noFill/>
            <a:miter lim="800000"/>
            <a:headEnd/>
            <a:tailEnd/>
          </a:ln>
          <a:effectLst/>
        </p:spPr>
      </p:pic>
      <p:pic>
        <p:nvPicPr>
          <p:cNvPr id="7" name="Picture 5"/>
          <p:cNvPicPr>
            <a:picLocks noChangeAspect="1" noChangeArrowheads="1"/>
          </p:cNvPicPr>
          <p:nvPr/>
        </p:nvPicPr>
        <p:blipFill>
          <a:blip r:embed="rId7" cstate="print"/>
          <a:srcRect/>
          <a:stretch>
            <a:fillRect/>
          </a:stretch>
        </p:blipFill>
        <p:spPr bwMode="auto">
          <a:xfrm>
            <a:off x="3249583" y="2547256"/>
            <a:ext cx="1819275" cy="3926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oocities.org/tonyball96/americanhistory/div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567" y="1875914"/>
            <a:ext cx="8330633" cy="3969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67" y="-32288"/>
            <a:ext cx="7543800" cy="1207008"/>
          </a:xfrm>
        </p:spPr>
        <p:txBody>
          <a:bodyPr/>
          <a:lstStyle/>
          <a:p>
            <a:r>
              <a:rPr lang="en-US" dirty="0" smtClean="0"/>
              <a:t>Native American tribes prior to 1492</a:t>
            </a:r>
            <a:endParaRPr lang="en-US" dirty="0"/>
          </a:p>
        </p:txBody>
      </p:sp>
    </p:spTree>
    <p:extLst>
      <p:ext uri="{BB962C8B-B14F-4D97-AF65-F5344CB8AC3E}">
        <p14:creationId xmlns:p14="http://schemas.microsoft.com/office/powerpoint/2010/main" val="148123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gelfire.com/indie/missriver/totrou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81" y="973761"/>
            <a:ext cx="8395947" cy="51898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956" y="-233247"/>
            <a:ext cx="8515786" cy="1207008"/>
          </a:xfrm>
        </p:spPr>
        <p:txBody>
          <a:bodyPr/>
          <a:lstStyle/>
          <a:p>
            <a:r>
              <a:rPr lang="en-US" dirty="0" smtClean="0"/>
              <a:t>Native American Tribes Trail of Tears</a:t>
            </a:r>
            <a:endParaRPr lang="en-US" dirty="0"/>
          </a:p>
        </p:txBody>
      </p:sp>
    </p:spTree>
    <p:extLst>
      <p:ext uri="{BB962C8B-B14F-4D97-AF65-F5344CB8AC3E}">
        <p14:creationId xmlns:p14="http://schemas.microsoft.com/office/powerpoint/2010/main" val="3796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1.gstatic.com/images?q=tbn:ANd9GcT_Gj_6-qlq3Li3ia0F9BXCrKcm7LZq8GDL-40BFLMhxuUJD0B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652" y="781192"/>
            <a:ext cx="7307376" cy="521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14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ducation.randmcnally.com/images/edpub/US_Indian_Reservatio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71840"/>
            <a:ext cx="9143999" cy="50000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Native American Lands By 1900</a:t>
            </a:r>
            <a:endParaRPr lang="en-US" dirty="0"/>
          </a:p>
        </p:txBody>
      </p:sp>
    </p:spTree>
    <p:extLst>
      <p:ext uri="{BB962C8B-B14F-4D97-AF65-F5344CB8AC3E}">
        <p14:creationId xmlns:p14="http://schemas.microsoft.com/office/powerpoint/2010/main" val="39437915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1566</TotalTime>
  <Words>1422</Words>
  <Application>Microsoft Office PowerPoint</Application>
  <PresentationFormat>On-screen Show (4:3)</PresentationFormat>
  <Paragraphs>229</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Georgia</vt:lpstr>
      <vt:lpstr>Wingdings</vt:lpstr>
      <vt:lpstr>Wingdings 2</vt:lpstr>
      <vt:lpstr>Civic</vt:lpstr>
      <vt:lpstr>E/I Monday October 1st</vt:lpstr>
      <vt:lpstr>E/I Monday October 1st</vt:lpstr>
      <vt:lpstr>Bellringer 8/28</vt:lpstr>
      <vt:lpstr>Bell Ringer Wednesday August 30th </vt:lpstr>
      <vt:lpstr>    Native American Conflict Part I Focus Question: How did the pressures of westward expansion impact Native Americans? </vt:lpstr>
      <vt:lpstr>Native American tribes prior to 1492</vt:lpstr>
      <vt:lpstr>Native American Tribes Trail of Tears</vt:lpstr>
      <vt:lpstr>PowerPoint Presentation</vt:lpstr>
      <vt:lpstr>Native American Lands By 1900</vt:lpstr>
      <vt:lpstr>Native Americans</vt:lpstr>
      <vt:lpstr>Settlers Push Westward</vt:lpstr>
      <vt:lpstr>PowerPoint Presentation</vt:lpstr>
      <vt:lpstr>Dispersal of Native American’s</vt:lpstr>
      <vt:lpstr>Dispersal of Native Americans</vt:lpstr>
      <vt:lpstr>PowerPoint Presentation</vt:lpstr>
      <vt:lpstr>Destruction of the Buffalo: Video</vt:lpstr>
      <vt:lpstr>A Century Of Dishonor</vt:lpstr>
      <vt:lpstr>Assimilation</vt:lpstr>
      <vt:lpstr>PowerPoint Presentation</vt:lpstr>
      <vt:lpstr>The Carlisle School</vt:lpstr>
      <vt:lpstr>Dawes Act</vt:lpstr>
      <vt:lpstr>Native Americans</vt:lpstr>
      <vt:lpstr>Do Now: Independently </vt:lpstr>
      <vt:lpstr>What would you have done if you were Chief Joseph? </vt:lpstr>
      <vt:lpstr>On Your Poster: </vt:lpstr>
      <vt:lpstr>Do Now: Researching the Indian Wars</vt:lpstr>
      <vt:lpstr>Do Now</vt:lpstr>
      <vt:lpstr>Native Americans Today: The Redskins Controversy</vt:lpstr>
      <vt:lpstr>Native American Conflict</vt:lpstr>
      <vt:lpstr>Native American Conflict</vt:lpstr>
      <vt:lpstr>Native American Conflict</vt:lpstr>
      <vt:lpstr>Native American Conflict Video Clip</vt:lpstr>
      <vt:lpstr>Cowboys</vt:lpstr>
      <vt:lpstr>End of Open Range</vt:lpstr>
      <vt:lpstr>Railroads Open South</vt:lpstr>
      <vt:lpstr>PowerPoint Presentation</vt:lpstr>
      <vt:lpstr>PowerPoint Presentation</vt:lpstr>
      <vt:lpstr>PowerPoint Presentation</vt:lpstr>
      <vt:lpstr>Government Supports Settlement</vt:lpstr>
      <vt:lpstr>Agricultural Education</vt:lpstr>
      <vt:lpstr>Life on the Frontier</vt:lpstr>
      <vt:lpstr>With your partner:</vt:lpstr>
      <vt:lpstr>Farmers in Debt</vt:lpstr>
    </vt:vector>
  </TitlesOfParts>
  <Company>EDS: TAP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Settling The South</dc:title>
  <dc:creator>Nate</dc:creator>
  <cp:lastModifiedBy>Wilson, Heather M.</cp:lastModifiedBy>
  <cp:revision>71</cp:revision>
  <dcterms:created xsi:type="dcterms:W3CDTF">2009-09-30T03:06:32Z</dcterms:created>
  <dcterms:modified xsi:type="dcterms:W3CDTF">2017-08-30T12:24:36Z</dcterms:modified>
</cp:coreProperties>
</file>