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sldIdLst>
    <p:sldId id="257" r:id="rId3"/>
    <p:sldId id="259" r:id="rId4"/>
    <p:sldId id="273" r:id="rId5"/>
    <p:sldId id="265" r:id="rId6"/>
    <p:sldId id="269" r:id="rId7"/>
    <p:sldId id="271" r:id="rId8"/>
    <p:sldId id="275" r:id="rId9"/>
    <p:sldId id="276" r:id="rId10"/>
    <p:sldId id="283" r:id="rId11"/>
    <p:sldId id="256" r:id="rId12"/>
    <p:sldId id="277" r:id="rId13"/>
    <p:sldId id="278" r:id="rId14"/>
    <p:sldId id="279" r:id="rId15"/>
    <p:sldId id="280" r:id="rId16"/>
    <p:sldId id="284" r:id="rId17"/>
    <p:sldId id="274" r:id="rId18"/>
    <p:sldId id="281" r:id="rId19"/>
    <p:sldId id="261" r:id="rId20"/>
    <p:sldId id="262" r:id="rId21"/>
    <p:sldId id="263" r:id="rId22"/>
    <p:sldId id="264" r:id="rId23"/>
    <p:sldId id="27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8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smtClean="0"/>
              <a:pPr/>
              <a:t>‹#›</a:t>
            </a:fld>
            <a:endParaRPr lang="en-US" dirty="0"/>
          </a:p>
        </p:txBody>
      </p:sp>
    </p:spTree>
    <p:extLst>
      <p:ext uri="{BB962C8B-B14F-4D97-AF65-F5344CB8AC3E}">
        <p14:creationId xmlns:p14="http://schemas.microsoft.com/office/powerpoint/2010/main" val="287212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060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345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36396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7777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9415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228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7D7DE-61AE-4BC6-A87E-9454F8FD646E}" type="datetimeFigureOut">
              <a:rPr lang="en-US" dirty="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AAA0FC-AF95-454C-A4E6-937690C7EEE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603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0326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82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8/31/2017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8/31/2017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8/31/2017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8/31/2017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8/31/2017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2040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YCQUoij_Z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pp.discoveryeducation.com/search?Ntt=sand+creek+massac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app.discoveryeducation.com/search?Ntt=battle+of+little+big+horn#selItemsPerPage=20&amp;intCurrentPage=0&amp;No=0&amp;N=4294939062%2B18343&amp;Ne=18339&amp;Ntt=battle+of+little+big+horn&amp;Ns=&amp;Nr=&amp;browseFilter=&amp;indexVersion=&amp;Ntk=All&amp;Ntx=mode%2Bmatchallpartia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app.discoveryeducation.com/search?Ntt=battle+of+little+big+horn#selItemsPerPage=20&amp;intCurrentPage=0&amp;No=0&amp;N=4294939062%2B18343&amp;Ne=18339&amp;Ntt=battle+of+little+big+horn&amp;Ns=&amp;Nr=&amp;browseFilter=&amp;indexVersion=&amp;Ntk=All&amp;Ntx=mode%2Bmatchallparti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4" y="-725379"/>
            <a:ext cx="10058400" cy="1450757"/>
          </a:xfrm>
        </p:spPr>
        <p:txBody>
          <a:bodyPr/>
          <a:lstStyle/>
          <a:p>
            <a:r>
              <a:rPr lang="en-US" dirty="0" err="1" smtClean="0"/>
              <a:t>Bellringer</a:t>
            </a:r>
            <a:r>
              <a:rPr lang="en-US" dirty="0" smtClean="0"/>
              <a:t> August 29</a:t>
            </a:r>
            <a:r>
              <a:rPr lang="en-US" baseline="30000" dirty="0" smtClean="0"/>
              <a:t>th</a:t>
            </a:r>
            <a:r>
              <a:rPr lang="en-US" dirty="0" smtClean="0"/>
              <a:t> </a:t>
            </a:r>
            <a:endParaRPr lang="en-US" dirty="0"/>
          </a:p>
        </p:txBody>
      </p:sp>
      <p:sp>
        <p:nvSpPr>
          <p:cNvPr id="3" name="Content Placeholder 2"/>
          <p:cNvSpPr>
            <a:spLocks noGrp="1"/>
          </p:cNvSpPr>
          <p:nvPr>
            <p:ph idx="1"/>
          </p:nvPr>
        </p:nvSpPr>
        <p:spPr>
          <a:xfrm>
            <a:off x="319314" y="931334"/>
            <a:ext cx="10720251" cy="5280780"/>
          </a:xfrm>
        </p:spPr>
        <p:txBody>
          <a:bodyPr>
            <a:normAutofit fontScale="92500" lnSpcReduction="10000"/>
          </a:bodyPr>
          <a:lstStyle/>
          <a:p>
            <a:r>
              <a:rPr lang="en-US" sz="2600" b="1" i="1" dirty="0" smtClean="0"/>
              <a:t>Recap Questions: Look back over your notes from the past few days to answer the following questions.  You should write the question and your answer. For any that you don’t know- you should write down the question at least.</a:t>
            </a:r>
          </a:p>
          <a:p>
            <a:r>
              <a:rPr lang="en-US" sz="2800" dirty="0" smtClean="0"/>
              <a:t>1. What did Helen Hunt Jackson advocate in her book, a Century of Dishonor? (In other words, what was her book about)?</a:t>
            </a:r>
          </a:p>
          <a:p>
            <a:r>
              <a:rPr lang="en-US" sz="2800" dirty="0" smtClean="0"/>
              <a:t>2. What contributed to the population growth in the western part of the country?</a:t>
            </a:r>
          </a:p>
          <a:p>
            <a:r>
              <a:rPr lang="en-US" sz="2800" dirty="0" smtClean="0"/>
              <a:t>3. How did frontier life affect attitudes about social class? </a:t>
            </a:r>
            <a:r>
              <a:rPr lang="en-US" sz="2800" dirty="0" err="1" smtClean="0"/>
              <a:t>Womens</a:t>
            </a:r>
            <a:r>
              <a:rPr lang="en-US" sz="2800" dirty="0" smtClean="0"/>
              <a:t> Rights?</a:t>
            </a:r>
            <a:endParaRPr lang="en-US" sz="2800" dirty="0"/>
          </a:p>
          <a:p>
            <a:r>
              <a:rPr lang="en-US" sz="2800" dirty="0" smtClean="0"/>
              <a:t>4. What acts or policies were created by the US government to encourage Western Settlement?</a:t>
            </a:r>
          </a:p>
          <a:p>
            <a:r>
              <a:rPr lang="en-US" sz="2800" dirty="0" smtClean="0"/>
              <a:t>5. Who gave the speech “I will fight no more forever”?</a:t>
            </a:r>
          </a:p>
          <a:p>
            <a:r>
              <a:rPr lang="en-US" sz="2800" dirty="0" smtClean="0"/>
              <a:t>6. How did the invention of the steel plow, mechanical reaper and the windmill change the environment?</a:t>
            </a:r>
          </a:p>
        </p:txBody>
      </p:sp>
    </p:spTree>
    <p:extLst>
      <p:ext uri="{BB962C8B-B14F-4D97-AF65-F5344CB8AC3E}">
        <p14:creationId xmlns:p14="http://schemas.microsoft.com/office/powerpoint/2010/main" val="60088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American Conflict Part II</a:t>
            </a:r>
            <a:endParaRPr lang="en-US" dirty="0"/>
          </a:p>
        </p:txBody>
      </p:sp>
      <p:sp>
        <p:nvSpPr>
          <p:cNvPr id="3" name="Subtitle 2"/>
          <p:cNvSpPr>
            <a:spLocks noGrp="1"/>
          </p:cNvSpPr>
          <p:nvPr>
            <p:ph type="subTitle" idx="1"/>
          </p:nvPr>
        </p:nvSpPr>
        <p:spPr/>
        <p:txBody>
          <a:bodyPr/>
          <a:lstStyle/>
          <a:p>
            <a:r>
              <a:rPr lang="en-US" dirty="0" smtClean="0"/>
              <a:t>Focus Question: How did westward expansion impact Native Americans?</a:t>
            </a:r>
            <a:endParaRPr lang="en-US" dirty="0"/>
          </a:p>
        </p:txBody>
      </p:sp>
    </p:spTree>
    <p:extLst>
      <p:ext uri="{BB962C8B-B14F-4D97-AF65-F5344CB8AC3E}">
        <p14:creationId xmlns:p14="http://schemas.microsoft.com/office/powerpoint/2010/main" val="435763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dian Postcards by vegienytx."/>
          <p:cNvPicPr>
            <a:picLocks noChangeAspect="1" noChangeArrowheads="1"/>
          </p:cNvPicPr>
          <p:nvPr/>
        </p:nvPicPr>
        <p:blipFill>
          <a:blip r:embed="rId2" cstate="print"/>
          <a:srcRect/>
          <a:stretch>
            <a:fillRect/>
          </a:stretch>
        </p:blipFill>
        <p:spPr bwMode="auto">
          <a:xfrm>
            <a:off x="7516709" y="785611"/>
            <a:ext cx="4404897" cy="4134732"/>
          </a:xfrm>
          <a:prstGeom prst="rect">
            <a:avLst/>
          </a:prstGeom>
          <a:noFill/>
        </p:spPr>
      </p:pic>
      <p:sp>
        <p:nvSpPr>
          <p:cNvPr id="2" name="Title 1"/>
          <p:cNvSpPr>
            <a:spLocks noGrp="1"/>
          </p:cNvSpPr>
          <p:nvPr>
            <p:ph type="title"/>
          </p:nvPr>
        </p:nvSpPr>
        <p:spPr>
          <a:xfrm>
            <a:off x="1905000" y="0"/>
            <a:ext cx="8229600" cy="1143000"/>
          </a:xfrm>
        </p:spPr>
        <p:txBody>
          <a:bodyPr>
            <a:normAutofit/>
          </a:bodyPr>
          <a:lstStyle/>
          <a:p>
            <a:r>
              <a:rPr lang="en-US" dirty="0" smtClean="0"/>
              <a:t>Sand Creek Massacre</a:t>
            </a:r>
            <a:endParaRPr lang="en-US" dirty="0"/>
          </a:p>
        </p:txBody>
      </p:sp>
      <p:sp>
        <p:nvSpPr>
          <p:cNvPr id="3" name="Content Placeholder 2"/>
          <p:cNvSpPr>
            <a:spLocks noGrp="1"/>
          </p:cNvSpPr>
          <p:nvPr>
            <p:ph idx="1"/>
          </p:nvPr>
        </p:nvSpPr>
        <p:spPr>
          <a:xfrm>
            <a:off x="978795" y="571500"/>
            <a:ext cx="6323526" cy="6099756"/>
          </a:xfrm>
        </p:spPr>
        <p:txBody>
          <a:bodyPr>
            <a:normAutofit fontScale="92500" lnSpcReduction="10000"/>
          </a:bodyPr>
          <a:lstStyle/>
          <a:p>
            <a:pPr marL="0" indent="0">
              <a:buNone/>
            </a:pPr>
            <a:endParaRPr lang="en-US" sz="3000" dirty="0"/>
          </a:p>
          <a:p>
            <a:pPr>
              <a:buNone/>
            </a:pPr>
            <a:r>
              <a:rPr lang="en-US" sz="3000" b="1" i="1" dirty="0"/>
              <a:t>1864/Colorado</a:t>
            </a:r>
          </a:p>
          <a:p>
            <a:pPr lvl="1"/>
            <a:r>
              <a:rPr lang="en-US" sz="3000" u="sng" dirty="0"/>
              <a:t>Details:</a:t>
            </a:r>
            <a:r>
              <a:rPr lang="en-US" sz="3000" dirty="0"/>
              <a:t> Cheyenne return to Sand Creek Reservation to prepare for winter.</a:t>
            </a:r>
          </a:p>
          <a:p>
            <a:pPr lvl="1"/>
            <a:r>
              <a:rPr lang="en-US" sz="3000" dirty="0"/>
              <a:t>The Natives assume they are under protection of the militia and they return to their reservation for winter</a:t>
            </a:r>
          </a:p>
          <a:p>
            <a:pPr lvl="1"/>
            <a:r>
              <a:rPr lang="en-US" sz="3000" dirty="0"/>
              <a:t>Army commander General S. Curtis sends telegram to militia that read “I want no peace until the Indians suffer more”</a:t>
            </a:r>
          </a:p>
          <a:p>
            <a:pPr lvl="1"/>
            <a:r>
              <a:rPr lang="en-US" sz="3000" dirty="0"/>
              <a:t>Massacred by U.S. militia</a:t>
            </a:r>
          </a:p>
          <a:p>
            <a:pPr lvl="1"/>
            <a:r>
              <a:rPr lang="en-US" sz="3000" u="sng" dirty="0"/>
              <a:t>Outcome</a:t>
            </a:r>
            <a:r>
              <a:rPr lang="en-US" sz="3000" dirty="0"/>
              <a:t>: 150 natives killed– mostly women and children</a:t>
            </a:r>
          </a:p>
          <a:p>
            <a:pPr lvl="1"/>
            <a:r>
              <a:rPr lang="en-US" sz="3000" b="1" dirty="0"/>
              <a:t>Significance: </a:t>
            </a:r>
            <a:r>
              <a:rPr lang="en-US" sz="3000" dirty="0"/>
              <a:t>First of the major wars between U.S. army and Native Americans</a:t>
            </a:r>
          </a:p>
          <a:p>
            <a:pPr lvl="1"/>
            <a:endParaRPr lang="en-US" dirty="0" smtClean="0"/>
          </a:p>
          <a:p>
            <a:pPr lvl="1"/>
            <a:endParaRPr lang="en-US" dirty="0"/>
          </a:p>
        </p:txBody>
      </p:sp>
    </p:spTree>
    <p:extLst>
      <p:ext uri="{BB962C8B-B14F-4D97-AF65-F5344CB8AC3E}">
        <p14:creationId xmlns:p14="http://schemas.microsoft.com/office/powerpoint/2010/main" val="14897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89" y="0"/>
            <a:ext cx="7528560" cy="1450757"/>
          </a:xfrm>
        </p:spPr>
        <p:txBody>
          <a:bodyPr>
            <a:normAutofit/>
          </a:bodyPr>
          <a:lstStyle/>
          <a:p>
            <a:r>
              <a:rPr lang="en-US" dirty="0" err="1" smtClean="0">
                <a:solidFill>
                  <a:schemeClr val="tx1">
                    <a:lumMod val="95000"/>
                    <a:lumOff val="5000"/>
                  </a:schemeClr>
                </a:solidFill>
              </a:rPr>
              <a:t>Fetterman</a:t>
            </a:r>
            <a:r>
              <a:rPr lang="en-US" dirty="0" smtClean="0">
                <a:solidFill>
                  <a:schemeClr val="tx1">
                    <a:lumMod val="95000"/>
                    <a:lumOff val="5000"/>
                  </a:schemeClr>
                </a:solidFill>
              </a:rPr>
              <a:t> Massacre/Treaty of Fort Laramie</a:t>
            </a:r>
            <a:endParaRPr lang="en-US" dirty="0">
              <a:solidFill>
                <a:schemeClr val="tx1">
                  <a:lumMod val="95000"/>
                  <a:lumOff val="5000"/>
                </a:schemeClr>
              </a:solidFill>
            </a:endParaRPr>
          </a:p>
        </p:txBody>
      </p:sp>
      <p:sp>
        <p:nvSpPr>
          <p:cNvPr id="3" name="Content Placeholder 2"/>
          <p:cNvSpPr>
            <a:spLocks noGrp="1"/>
          </p:cNvSpPr>
          <p:nvPr>
            <p:ph idx="1"/>
          </p:nvPr>
        </p:nvSpPr>
        <p:spPr>
          <a:xfrm>
            <a:off x="616121" y="1952492"/>
            <a:ext cx="9455158" cy="4680128"/>
          </a:xfrm>
        </p:spPr>
        <p:txBody>
          <a:bodyPr>
            <a:normAutofit fontScale="92500" lnSpcReduction="10000"/>
          </a:bodyPr>
          <a:lstStyle/>
          <a:p>
            <a:pPr>
              <a:buFont typeface="Wingdings" panose="05000000000000000000" pitchFamily="2" charset="2"/>
              <a:buChar char="§"/>
            </a:pPr>
            <a:r>
              <a:rPr lang="en-US" sz="2400" dirty="0"/>
              <a:t>1866/Wyoming</a:t>
            </a:r>
          </a:p>
          <a:p>
            <a:pPr>
              <a:buFont typeface="Wingdings" panose="05000000000000000000" pitchFamily="2" charset="2"/>
              <a:buChar char="§"/>
            </a:pPr>
            <a:r>
              <a:rPr lang="en-US" sz="2400" b="1" u="sng" dirty="0"/>
              <a:t>Details: </a:t>
            </a:r>
            <a:r>
              <a:rPr lang="en-US" sz="2400" dirty="0"/>
              <a:t>Sioux chief, Red Cloud unsuccessfully appealed to the government to end white settlement on the Bozeman Trail. </a:t>
            </a:r>
          </a:p>
          <a:p>
            <a:pPr>
              <a:buFont typeface="Wingdings" panose="05000000000000000000" pitchFamily="2" charset="2"/>
              <a:buChar char="§"/>
            </a:pPr>
            <a:r>
              <a:rPr lang="en-US" sz="2400" dirty="0"/>
              <a:t>Crazy Horse ambushed William J. </a:t>
            </a:r>
            <a:r>
              <a:rPr lang="en-US" sz="2400" dirty="0" err="1"/>
              <a:t>Fetterman</a:t>
            </a:r>
            <a:r>
              <a:rPr lang="en-US" sz="2400" dirty="0"/>
              <a:t> &amp; his white soldiers at Lodge Trail Ridge</a:t>
            </a:r>
          </a:p>
          <a:p>
            <a:pPr>
              <a:buFont typeface="Wingdings" panose="05000000000000000000" pitchFamily="2" charset="2"/>
              <a:buChar char="§"/>
            </a:pPr>
            <a:r>
              <a:rPr lang="en-US" sz="2400" b="1" i="1" dirty="0"/>
              <a:t>Treaty of Fort Laramie</a:t>
            </a:r>
            <a:r>
              <a:rPr lang="en-US" sz="2400" dirty="0"/>
              <a:t>: Sioux agreed to live on a reservation along the Missouri river (This was forced on them, they had no choice– their leader Sitting Bull never signed it). </a:t>
            </a:r>
          </a:p>
          <a:p>
            <a:pPr>
              <a:buFont typeface="Wingdings" panose="05000000000000000000" pitchFamily="2" charset="2"/>
              <a:buChar char="§"/>
            </a:pPr>
            <a:r>
              <a:rPr lang="en-US" sz="2400" b="1" u="sng" dirty="0"/>
              <a:t>Outcome: </a:t>
            </a:r>
            <a:r>
              <a:rPr lang="en-US" sz="2400" dirty="0"/>
              <a:t>Over 80 white  soldiers were killed.  Treaty of Fort Laramie attempted to stop the fighting, but failed--- many say Treaty of Fort Laramie tricked Native Americans. </a:t>
            </a:r>
          </a:p>
          <a:p>
            <a:pPr>
              <a:buFont typeface="Wingdings" panose="05000000000000000000" pitchFamily="2" charset="2"/>
              <a:buChar char="§"/>
            </a:pPr>
            <a:r>
              <a:rPr lang="en-US" sz="2400" b="1" u="sng" dirty="0"/>
              <a:t>Significance: </a:t>
            </a:r>
            <a:r>
              <a:rPr lang="en-US" sz="2400" dirty="0"/>
              <a:t>Treaty of Fort Laramie is yet another example of the U.S. government not keeping promises </a:t>
            </a:r>
          </a:p>
          <a:p>
            <a:pPr>
              <a:buFont typeface="Wingdings" panose="05000000000000000000" pitchFamily="2" charset="2"/>
              <a:buChar char="§"/>
            </a:pPr>
            <a:endParaRPr lang="en-US" dirty="0"/>
          </a:p>
        </p:txBody>
      </p:sp>
      <p:pic>
        <p:nvPicPr>
          <p:cNvPr id="5" name="Picture 4"/>
          <p:cNvPicPr>
            <a:picLocks noChangeAspect="1"/>
          </p:cNvPicPr>
          <p:nvPr/>
        </p:nvPicPr>
        <p:blipFill>
          <a:blip r:embed="rId2"/>
          <a:stretch>
            <a:fillRect/>
          </a:stretch>
        </p:blipFill>
        <p:spPr>
          <a:xfrm>
            <a:off x="8603085" y="0"/>
            <a:ext cx="3232600" cy="2303515"/>
          </a:xfrm>
          <a:prstGeom prst="rect">
            <a:avLst/>
          </a:prstGeom>
        </p:spPr>
      </p:pic>
    </p:spTree>
    <p:extLst>
      <p:ext uri="{BB962C8B-B14F-4D97-AF65-F5344CB8AC3E}">
        <p14:creationId xmlns:p14="http://schemas.microsoft.com/office/powerpoint/2010/main" val="321574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412" y="-268512"/>
            <a:ext cx="7543800" cy="1450757"/>
          </a:xfrm>
        </p:spPr>
        <p:txBody>
          <a:bodyPr/>
          <a:lstStyle/>
          <a:p>
            <a:r>
              <a:rPr lang="en-US" dirty="0" smtClean="0"/>
              <a:t>Battle of Little Big Horn </a:t>
            </a:r>
            <a:endParaRPr lang="en-US" dirty="0"/>
          </a:p>
        </p:txBody>
      </p:sp>
      <p:sp>
        <p:nvSpPr>
          <p:cNvPr id="3" name="Content Placeholder 2"/>
          <p:cNvSpPr>
            <a:spLocks noGrp="1"/>
          </p:cNvSpPr>
          <p:nvPr>
            <p:ph idx="1"/>
          </p:nvPr>
        </p:nvSpPr>
        <p:spPr>
          <a:xfrm>
            <a:off x="1698173" y="1182245"/>
            <a:ext cx="8843555" cy="5675757"/>
          </a:xfrm>
        </p:spPr>
        <p:txBody>
          <a:bodyPr>
            <a:normAutofit fontScale="92500" lnSpcReduction="20000"/>
          </a:bodyPr>
          <a:lstStyle/>
          <a:p>
            <a:pPr>
              <a:buFont typeface="Arial" panose="020B0604020202020204" pitchFamily="34" charset="0"/>
              <a:buChar char="•"/>
            </a:pPr>
            <a:r>
              <a:rPr lang="en-US" sz="2800" dirty="0"/>
              <a:t>1876</a:t>
            </a:r>
          </a:p>
          <a:p>
            <a:pPr>
              <a:buFont typeface="Arial" panose="020B0604020202020204" pitchFamily="34" charset="0"/>
              <a:buChar char="•"/>
            </a:pPr>
            <a:r>
              <a:rPr lang="en-US" sz="2800" dirty="0"/>
              <a:t>Montana</a:t>
            </a:r>
          </a:p>
          <a:p>
            <a:pPr>
              <a:buFont typeface="Arial" panose="020B0604020202020204" pitchFamily="34" charset="0"/>
              <a:buChar char="•"/>
            </a:pPr>
            <a:r>
              <a:rPr lang="en-US" sz="2800" dirty="0"/>
              <a:t>Sioux and Cheyenne had a sun dance, during which Sitting Bull had a vision of soldiers and some Native Americans falling from their horses.</a:t>
            </a:r>
          </a:p>
          <a:p>
            <a:pPr>
              <a:buFont typeface="Arial" panose="020B0604020202020204" pitchFamily="34" charset="0"/>
              <a:buChar char="•"/>
            </a:pPr>
            <a:r>
              <a:rPr lang="en-US" sz="2800" dirty="0"/>
              <a:t>When Colonel Custer and his troops reached Little Bighorn River, Native Americans were ready for them.</a:t>
            </a:r>
          </a:p>
          <a:p>
            <a:pPr>
              <a:buFont typeface="Arial" panose="020B0604020202020204" pitchFamily="34" charset="0"/>
              <a:buChar char="•"/>
            </a:pPr>
            <a:r>
              <a:rPr lang="en-US" sz="2800" dirty="0"/>
              <a:t>Led by Crazy Horse and Sitting Bull- Natives outflanked and crushed Custer’s troops.  Within an hour, Custer and all of the men of the seventh Calvary were dead.  </a:t>
            </a:r>
          </a:p>
          <a:p>
            <a:pPr>
              <a:buFont typeface="Arial" panose="020B0604020202020204" pitchFamily="34" charset="0"/>
              <a:buChar char="•"/>
            </a:pPr>
            <a:r>
              <a:rPr lang="en-US" sz="2800" b="1" u="sng" dirty="0"/>
              <a:t>Outcome: </a:t>
            </a:r>
            <a:r>
              <a:rPr lang="en-US" sz="2800" dirty="0"/>
              <a:t>Despite early wins, by 1876, Sioux were beaten.  Sitting Bull forced to surrender. </a:t>
            </a:r>
          </a:p>
          <a:p>
            <a:pPr>
              <a:buFont typeface="Arial" panose="020B0604020202020204" pitchFamily="34" charset="0"/>
              <a:buChar char="•"/>
            </a:pPr>
            <a:r>
              <a:rPr lang="en-US" sz="2800" b="1" u="sng" dirty="0"/>
              <a:t>Significance: </a:t>
            </a:r>
            <a:r>
              <a:rPr lang="en-US" sz="2800" dirty="0"/>
              <a:t>Shows that even though the Native Americans were able to defeat key military Colonel (Custer), the American army still prevailed in the end. </a:t>
            </a:r>
            <a:r>
              <a:rPr lang="en-US" sz="2800" dirty="0" smtClean="0"/>
              <a:t>*One of the only times the Native Americans were on “offense” </a:t>
            </a:r>
            <a:endParaRPr lang="en-US" sz="2800" dirty="0"/>
          </a:p>
          <a:p>
            <a:pPr marL="0" indent="0" algn="r">
              <a:buNone/>
            </a:pPr>
            <a:endParaRPr lang="en-US" dirty="0"/>
          </a:p>
        </p:txBody>
      </p:sp>
      <p:pic>
        <p:nvPicPr>
          <p:cNvPr id="2050" name="Picture 2" descr="http://www.history.nd.gov/textbook/images/unit9_milgars/set3_agdebate/0075-245-George-A-Cu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1728" y="129959"/>
            <a:ext cx="1478170" cy="260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495" y="-403160"/>
            <a:ext cx="5882640" cy="1520425"/>
          </a:xfrm>
        </p:spPr>
        <p:txBody>
          <a:bodyPr>
            <a:normAutofit/>
          </a:bodyPr>
          <a:lstStyle/>
          <a:p>
            <a:r>
              <a:rPr lang="en-US" sz="4400" dirty="0"/>
              <a:t>Wounded Knee Massacre</a:t>
            </a:r>
          </a:p>
        </p:txBody>
      </p:sp>
      <p:sp>
        <p:nvSpPr>
          <p:cNvPr id="3" name="Content Placeholder 2"/>
          <p:cNvSpPr>
            <a:spLocks noGrp="1"/>
          </p:cNvSpPr>
          <p:nvPr>
            <p:ph idx="1"/>
          </p:nvPr>
        </p:nvSpPr>
        <p:spPr>
          <a:xfrm>
            <a:off x="1730829" y="798287"/>
            <a:ext cx="8837686" cy="6183085"/>
          </a:xfrm>
        </p:spPr>
        <p:txBody>
          <a:bodyPr>
            <a:noAutofit/>
          </a:bodyPr>
          <a:lstStyle/>
          <a:p>
            <a:pPr>
              <a:buFont typeface="Arial" panose="020B0604020202020204" pitchFamily="34" charset="0"/>
              <a:buChar char="•"/>
            </a:pPr>
            <a:r>
              <a:rPr lang="en-US" sz="2400" dirty="0"/>
              <a:t>1890</a:t>
            </a:r>
          </a:p>
          <a:p>
            <a:pPr>
              <a:buFont typeface="Arial" panose="020B0604020202020204" pitchFamily="34" charset="0"/>
              <a:buChar char="•"/>
            </a:pPr>
            <a:r>
              <a:rPr lang="en-US" sz="2400" dirty="0"/>
              <a:t>South Dakota</a:t>
            </a:r>
          </a:p>
          <a:p>
            <a:pPr>
              <a:buFont typeface="Arial" panose="020B0604020202020204" pitchFamily="34" charset="0"/>
              <a:buChar char="•"/>
            </a:pPr>
            <a:r>
              <a:rPr lang="en-US" sz="2400" dirty="0"/>
              <a:t>Natives doing </a:t>
            </a:r>
            <a:r>
              <a:rPr lang="en-US" sz="2400" b="1" i="1" dirty="0"/>
              <a:t>Ghost Dance- </a:t>
            </a:r>
            <a:r>
              <a:rPr lang="en-US" sz="2400" dirty="0"/>
              <a:t>ritual to return Native America lands/connect with their dead– made U.S. government nervous. </a:t>
            </a:r>
          </a:p>
          <a:p>
            <a:pPr>
              <a:buFont typeface="Arial" panose="020B0604020202020204" pitchFamily="34" charset="0"/>
              <a:buChar char="•"/>
            </a:pPr>
            <a:r>
              <a:rPr lang="en-US" sz="2400" dirty="0"/>
              <a:t>U.S. 7</a:t>
            </a:r>
            <a:r>
              <a:rPr lang="en-US" sz="2400" baseline="30000" dirty="0"/>
              <a:t>th</a:t>
            </a:r>
            <a:r>
              <a:rPr lang="en-US" sz="2400" dirty="0"/>
              <a:t> Calvary rounded up 350 starving and freezing Sioux and took them to a camp at Wounded Knee Creek in South Dakota.  </a:t>
            </a:r>
          </a:p>
          <a:p>
            <a:pPr>
              <a:buFont typeface="Arial" panose="020B0604020202020204" pitchFamily="34" charset="0"/>
              <a:buChar char="•"/>
            </a:pPr>
            <a:r>
              <a:rPr lang="en-US" sz="2400" dirty="0"/>
              <a:t>Next day, soldiers demanded the Natives give up all of their weapons.</a:t>
            </a:r>
          </a:p>
          <a:p>
            <a:pPr>
              <a:buFont typeface="Arial" panose="020B0604020202020204" pitchFamily="34" charset="0"/>
              <a:buChar char="•"/>
            </a:pPr>
            <a:r>
              <a:rPr lang="en-US" sz="2400" dirty="0"/>
              <a:t>A shot was fired (unsure which side), and then white soldiers opened fire with a deadly cannon.</a:t>
            </a:r>
          </a:p>
          <a:p>
            <a:pPr>
              <a:buFont typeface="Arial" panose="020B0604020202020204" pitchFamily="34" charset="0"/>
              <a:buChar char="•"/>
            </a:pPr>
            <a:r>
              <a:rPr lang="en-US" sz="2400" b="1" u="sng" dirty="0"/>
              <a:t>Outcome</a:t>
            </a:r>
            <a:r>
              <a:rPr lang="en-US" sz="2400" dirty="0"/>
              <a:t>: Within minutes, Seventh Calvary killed 300 mostly unarmed Native Americans including several children.  Soldiers left corpses to free in the ground.</a:t>
            </a:r>
          </a:p>
          <a:p>
            <a:pPr>
              <a:buFont typeface="Arial" panose="020B0604020202020204" pitchFamily="34" charset="0"/>
              <a:buChar char="•"/>
            </a:pPr>
            <a:r>
              <a:rPr lang="en-US" sz="2400" b="1" u="sng" dirty="0"/>
              <a:t>Significance: </a:t>
            </a:r>
            <a:r>
              <a:rPr lang="en-US" sz="2400" dirty="0"/>
              <a:t>Brought the Indian Wars to an end, this is the last of the Indian Wars. </a:t>
            </a:r>
          </a:p>
        </p:txBody>
      </p:sp>
      <p:pic>
        <p:nvPicPr>
          <p:cNvPr id="1030" name="Picture 6" descr="http://prints.encore-editions.com/500/0/harold-von-schmidt-western-americana-painting-fetterman-massacre-1947.jpg?side_color=FFF&amp;pretty_url=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9444" y="109001"/>
            <a:ext cx="2698142" cy="178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69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Into the West</a:t>
            </a:r>
          </a:p>
          <a:p>
            <a:pPr>
              <a:buFont typeface="Wingdings" panose="05000000000000000000" pitchFamily="2" charset="2"/>
              <a:buChar char="Ø"/>
            </a:pPr>
            <a:r>
              <a:rPr lang="en-US" dirty="0" smtClean="0"/>
              <a:t>Crash Course: Western Expansion</a:t>
            </a:r>
            <a:endParaRPr lang="en-US" dirty="0"/>
          </a:p>
        </p:txBody>
      </p:sp>
    </p:spTree>
    <p:extLst>
      <p:ext uri="{BB962C8B-B14F-4D97-AF65-F5344CB8AC3E}">
        <p14:creationId xmlns:p14="http://schemas.microsoft.com/office/powerpoint/2010/main" val="363150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260" y="0"/>
            <a:ext cx="10058400" cy="1450757"/>
          </a:xfrm>
        </p:spPr>
        <p:txBody>
          <a:bodyPr/>
          <a:lstStyle/>
          <a:p>
            <a:r>
              <a:rPr lang="en-US" dirty="0" smtClean="0"/>
              <a:t>Memorial “Quilt” </a:t>
            </a:r>
            <a:endParaRPr lang="en-US" dirty="0"/>
          </a:p>
        </p:txBody>
      </p:sp>
      <p:sp>
        <p:nvSpPr>
          <p:cNvPr id="3" name="Content Placeholder 2"/>
          <p:cNvSpPr>
            <a:spLocks noGrp="1"/>
          </p:cNvSpPr>
          <p:nvPr>
            <p:ph idx="1"/>
          </p:nvPr>
        </p:nvSpPr>
        <p:spPr>
          <a:xfrm>
            <a:off x="817203" y="1255230"/>
            <a:ext cx="10058400" cy="4023360"/>
          </a:xfrm>
        </p:spPr>
        <p:txBody>
          <a:bodyPr>
            <a:noAutofit/>
          </a:bodyPr>
          <a:lstStyle/>
          <a:p>
            <a:r>
              <a:rPr lang="en-US" sz="2800" dirty="0" smtClean="0"/>
              <a:t>Each table is responsible for creating a memorial quilt for your assigned Indian Battle.  Imagine the quilt will hang in a Native American History Museum.  Each person at your table should create one “square” of the quilt. No two squares should be the same- so you must communicate with each other regarding what to draw.  One square of the quilt must be devoted to a memorial poem.  Each of the other squares must have an illustration AND a caption or a quote. </a:t>
            </a:r>
          </a:p>
          <a:p>
            <a:endParaRPr lang="en-US" sz="2800" dirty="0" smtClean="0"/>
          </a:p>
          <a:p>
            <a:r>
              <a:rPr lang="en-US" sz="2800" dirty="0" smtClean="0"/>
              <a:t>Quilts should showcase what makes YOUR battle unique or significant.  Quilts should reflect what you learned today about your battle and should also honor those who lost their lives.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With your partner:</a:t>
            </a:r>
            <a:endParaRPr lang="en-US" dirty="0"/>
          </a:p>
        </p:txBody>
      </p:sp>
      <p:sp>
        <p:nvSpPr>
          <p:cNvPr id="3" name="Content Placeholder 2"/>
          <p:cNvSpPr>
            <a:spLocks noGrp="1"/>
          </p:cNvSpPr>
          <p:nvPr>
            <p:ph sz="quarter" idx="1"/>
          </p:nvPr>
        </p:nvSpPr>
        <p:spPr>
          <a:xfrm>
            <a:off x="1024128" y="2084832"/>
            <a:ext cx="3508248" cy="4572000"/>
          </a:xfrm>
        </p:spPr>
        <p:txBody>
          <a:bodyPr>
            <a:normAutofit/>
          </a:bodyPr>
          <a:lstStyle/>
          <a:p>
            <a:r>
              <a:rPr lang="en-US" sz="2800" dirty="0" smtClean="0"/>
              <a:t>Each group will be assigned the role of either a Cowboy or an Indian.  With your group, construct a creative letter. </a:t>
            </a:r>
            <a:endParaRPr lang="en-US" sz="2800" dirty="0"/>
          </a:p>
        </p:txBody>
      </p:sp>
      <p:sp>
        <p:nvSpPr>
          <p:cNvPr id="4" name="Rounded Rectangle 3"/>
          <p:cNvSpPr/>
          <p:nvPr/>
        </p:nvSpPr>
        <p:spPr>
          <a:xfrm>
            <a:off x="6053070" y="0"/>
            <a:ext cx="5937161" cy="32851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Cowboys: </a:t>
            </a:r>
            <a:r>
              <a:rPr lang="en-US" sz="2400" dirty="0"/>
              <a:t>Write a letter to a family member back home.  </a:t>
            </a:r>
          </a:p>
          <a:p>
            <a:pPr algn="ctr"/>
            <a:r>
              <a:rPr lang="en-US" sz="2400" dirty="0"/>
              <a:t>-Tell about your experiences (good/bad)</a:t>
            </a:r>
          </a:p>
          <a:p>
            <a:pPr algn="ctr"/>
            <a:r>
              <a:rPr lang="en-US" sz="2400" dirty="0"/>
              <a:t>-Describe why you made the move west</a:t>
            </a:r>
          </a:p>
          <a:p>
            <a:pPr algn="ctr"/>
            <a:r>
              <a:rPr lang="en-US" sz="2400" dirty="0"/>
              <a:t>-Provide FIVE specific events/vocab words which help describe your experience</a:t>
            </a:r>
          </a:p>
          <a:p>
            <a:pPr algn="ctr"/>
            <a:r>
              <a:rPr lang="en-US" sz="2400" dirty="0"/>
              <a:t>-Make up a unique name for your character</a:t>
            </a:r>
          </a:p>
        </p:txBody>
      </p:sp>
      <p:sp>
        <p:nvSpPr>
          <p:cNvPr id="5" name="Rounded Rectangle 4"/>
          <p:cNvSpPr/>
          <p:nvPr/>
        </p:nvSpPr>
        <p:spPr>
          <a:xfrm>
            <a:off x="5778782" y="3453212"/>
            <a:ext cx="6211449" cy="3203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t>Indians: </a:t>
            </a:r>
            <a:r>
              <a:rPr lang="en-US" sz="2400" dirty="0"/>
              <a:t>Write a letter to a U.S. </a:t>
            </a:r>
            <a:r>
              <a:rPr lang="en-US" sz="2400" dirty="0" err="1"/>
              <a:t>Govt</a:t>
            </a:r>
            <a:r>
              <a:rPr lang="en-US" sz="2400" dirty="0"/>
              <a:t>’ Official</a:t>
            </a:r>
          </a:p>
          <a:p>
            <a:pPr algn="ctr"/>
            <a:r>
              <a:rPr lang="en-US" sz="2400" dirty="0"/>
              <a:t>-Tell about how your people are being treated</a:t>
            </a:r>
          </a:p>
          <a:p>
            <a:pPr algn="ctr"/>
            <a:r>
              <a:rPr lang="en-US" sz="2400" dirty="0"/>
              <a:t>-Describe at least one of the Native American confrontations mentioned in your notes</a:t>
            </a:r>
          </a:p>
          <a:p>
            <a:pPr algn="ctr"/>
            <a:r>
              <a:rPr lang="en-US" sz="2400" dirty="0"/>
              <a:t>-Provide FIVE specific events/vocab words which help describe your situation</a:t>
            </a:r>
          </a:p>
          <a:p>
            <a:pPr algn="ctr"/>
            <a:r>
              <a:rPr lang="en-US" sz="2400" dirty="0"/>
              <a:t>-Make up a unique name for your character</a:t>
            </a:r>
          </a:p>
        </p:txBody>
      </p:sp>
    </p:spTree>
    <p:extLst>
      <p:ext uri="{BB962C8B-B14F-4D97-AF65-F5344CB8AC3E}">
        <p14:creationId xmlns:p14="http://schemas.microsoft.com/office/powerpoint/2010/main" val="1637789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ndian Postcards by vegienytx."/>
          <p:cNvPicPr>
            <a:picLocks noChangeAspect="1" noChangeArrowheads="1"/>
          </p:cNvPicPr>
          <p:nvPr/>
        </p:nvPicPr>
        <p:blipFill>
          <a:blip r:embed="rId2"/>
          <a:srcRect/>
          <a:stretch>
            <a:fillRect/>
          </a:stretch>
        </p:blipFill>
        <p:spPr bwMode="auto">
          <a:xfrm>
            <a:off x="7990280" y="1962331"/>
            <a:ext cx="4201720" cy="2958012"/>
          </a:xfrm>
          <a:prstGeom prst="rect">
            <a:avLst/>
          </a:prstGeom>
          <a:noFill/>
        </p:spPr>
      </p:pic>
      <p:sp>
        <p:nvSpPr>
          <p:cNvPr id="2" name="Title 1"/>
          <p:cNvSpPr>
            <a:spLocks noGrp="1"/>
          </p:cNvSpPr>
          <p:nvPr>
            <p:ph type="title"/>
          </p:nvPr>
        </p:nvSpPr>
        <p:spPr/>
        <p:txBody>
          <a:bodyPr>
            <a:normAutofit/>
          </a:bodyPr>
          <a:lstStyle/>
          <a:p>
            <a:r>
              <a:rPr lang="en-US" dirty="0" smtClean="0"/>
              <a:t>Sand Creek Massacre</a:t>
            </a:r>
            <a:endParaRPr lang="en-US" dirty="0"/>
          </a:p>
        </p:txBody>
      </p:sp>
      <p:sp>
        <p:nvSpPr>
          <p:cNvPr id="3" name="Content Placeholder 2"/>
          <p:cNvSpPr>
            <a:spLocks noGrp="1"/>
          </p:cNvSpPr>
          <p:nvPr>
            <p:ph sz="quarter" idx="1"/>
          </p:nvPr>
        </p:nvSpPr>
        <p:spPr>
          <a:xfrm>
            <a:off x="435430" y="876246"/>
            <a:ext cx="7344228" cy="5526315"/>
          </a:xfrm>
        </p:spPr>
        <p:txBody>
          <a:bodyPr>
            <a:normAutofit fontScale="92500" lnSpcReduction="20000"/>
          </a:bodyPr>
          <a:lstStyle/>
          <a:p>
            <a:pPr marL="0" indent="0">
              <a:buNone/>
            </a:pPr>
            <a:endParaRPr lang="en-US" sz="2800" dirty="0" smtClean="0"/>
          </a:p>
          <a:p>
            <a:pPr marL="0" indent="0">
              <a:buNone/>
            </a:pPr>
            <a:endParaRPr lang="en-US" sz="2800" dirty="0"/>
          </a:p>
          <a:p>
            <a:r>
              <a:rPr lang="en-US" sz="2800" b="1" i="1" dirty="0" smtClean="0"/>
              <a:t>1864/Colorado</a:t>
            </a:r>
            <a:endParaRPr lang="en-US" sz="2800" b="1" i="1" dirty="0"/>
          </a:p>
          <a:p>
            <a:pPr lvl="1"/>
            <a:r>
              <a:rPr lang="en-US" sz="2800" u="sng" dirty="0" smtClean="0"/>
              <a:t>Details:</a:t>
            </a:r>
            <a:r>
              <a:rPr lang="en-US" sz="2800" dirty="0" smtClean="0"/>
              <a:t> Cheyenne </a:t>
            </a:r>
            <a:r>
              <a:rPr lang="en-US" sz="2800" dirty="0"/>
              <a:t>return to Sand Creek Reservation to prepare for </a:t>
            </a:r>
            <a:r>
              <a:rPr lang="en-US" sz="2800" dirty="0" smtClean="0"/>
              <a:t>winter.</a:t>
            </a:r>
          </a:p>
          <a:p>
            <a:pPr lvl="1"/>
            <a:r>
              <a:rPr lang="en-US" sz="2800" dirty="0" smtClean="0"/>
              <a:t>The Natives assume they are under protection of the militia and they return to their reservation for winter</a:t>
            </a:r>
          </a:p>
          <a:p>
            <a:pPr lvl="1"/>
            <a:r>
              <a:rPr lang="en-US" sz="2800" dirty="0" smtClean="0"/>
              <a:t>Army commander General S. Curtis sends telegram to militia that read “I want no peace until the Indians suffer more”</a:t>
            </a:r>
            <a:endParaRPr lang="en-US" sz="2800" dirty="0"/>
          </a:p>
          <a:p>
            <a:pPr lvl="1"/>
            <a:r>
              <a:rPr lang="en-US" sz="2800" dirty="0"/>
              <a:t>Massacred by </a:t>
            </a:r>
            <a:r>
              <a:rPr lang="en-US" sz="2800" dirty="0" smtClean="0"/>
              <a:t>U.S. militia</a:t>
            </a:r>
          </a:p>
          <a:p>
            <a:pPr lvl="1"/>
            <a:r>
              <a:rPr lang="en-US" sz="2800" u="sng" dirty="0" smtClean="0"/>
              <a:t>Outcome</a:t>
            </a:r>
            <a:r>
              <a:rPr lang="en-US" sz="2800" dirty="0" smtClean="0"/>
              <a:t>: 150 </a:t>
            </a:r>
            <a:r>
              <a:rPr lang="en-US" sz="2800" dirty="0"/>
              <a:t>natives </a:t>
            </a:r>
            <a:r>
              <a:rPr lang="en-US" sz="2800" dirty="0" smtClean="0"/>
              <a:t>killed– mostly women and children</a:t>
            </a:r>
          </a:p>
          <a:p>
            <a:pPr lvl="1"/>
            <a:r>
              <a:rPr lang="en-US" sz="2800" dirty="0" smtClean="0"/>
              <a:t>Significance: First of the major wars between U.S. army and Native Americans</a:t>
            </a:r>
            <a:endParaRPr lang="en-US" sz="2800" dirty="0"/>
          </a:p>
          <a:p>
            <a:pPr lvl="1"/>
            <a:endParaRPr lang="en-US" dirty="0" smtClean="0"/>
          </a:p>
          <a:p>
            <a:pPr lvl="1"/>
            <a:endParaRPr lang="en-US" dirty="0"/>
          </a:p>
        </p:txBody>
      </p:sp>
      <p:sp>
        <p:nvSpPr>
          <p:cNvPr id="4" name="TextBox 3"/>
          <p:cNvSpPr txBox="1"/>
          <p:nvPr/>
        </p:nvSpPr>
        <p:spPr>
          <a:xfrm>
            <a:off x="9231086" y="5892800"/>
            <a:ext cx="1723245" cy="369332"/>
          </a:xfrm>
          <a:prstGeom prst="rect">
            <a:avLst/>
          </a:prstGeom>
          <a:noFill/>
        </p:spPr>
        <p:txBody>
          <a:bodyPr wrap="square" rtlCol="0">
            <a:spAutoFit/>
          </a:bodyPr>
          <a:lstStyle/>
          <a:p>
            <a:r>
              <a:rPr lang="en-US" dirty="0" smtClean="0">
                <a:hlinkClick r:id="rId3"/>
              </a:rPr>
              <a:t>Video</a:t>
            </a:r>
            <a:endParaRPr lang="en-US" dirty="0"/>
          </a:p>
        </p:txBody>
      </p:sp>
    </p:spTree>
    <p:extLst>
      <p:ext uri="{BB962C8B-B14F-4D97-AF65-F5344CB8AC3E}">
        <p14:creationId xmlns:p14="http://schemas.microsoft.com/office/powerpoint/2010/main" val="213166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77" y="126946"/>
            <a:ext cx="10038080" cy="1450757"/>
          </a:xfrm>
        </p:spPr>
        <p:txBody>
          <a:bodyPr/>
          <a:lstStyle/>
          <a:p>
            <a:r>
              <a:rPr lang="en-US" dirty="0" err="1" smtClean="0">
                <a:hlinkClick r:id="rId2"/>
              </a:rPr>
              <a:t>Fetterman</a:t>
            </a:r>
            <a:r>
              <a:rPr lang="en-US" dirty="0" smtClean="0">
                <a:hlinkClick r:id="rId2"/>
              </a:rPr>
              <a:t> Massacre/Treaty of Fort Laramie</a:t>
            </a:r>
            <a:endParaRPr lang="en-US" dirty="0"/>
          </a:p>
        </p:txBody>
      </p:sp>
      <p:sp>
        <p:nvSpPr>
          <p:cNvPr id="3" name="Content Placeholder 2"/>
          <p:cNvSpPr>
            <a:spLocks noGrp="1"/>
          </p:cNvSpPr>
          <p:nvPr>
            <p:ph idx="1"/>
          </p:nvPr>
        </p:nvSpPr>
        <p:spPr>
          <a:xfrm>
            <a:off x="352129" y="2104571"/>
            <a:ext cx="11707223" cy="4642152"/>
          </a:xfrm>
        </p:spPr>
        <p:txBody>
          <a:bodyPr/>
          <a:lstStyle/>
          <a:p>
            <a:pPr>
              <a:buFont typeface="Wingdings" panose="05000000000000000000" pitchFamily="2" charset="2"/>
              <a:buChar char="§"/>
            </a:pPr>
            <a:r>
              <a:rPr lang="en-US" sz="2400" dirty="0" smtClean="0"/>
              <a:t>1866/Wyoming</a:t>
            </a:r>
          </a:p>
          <a:p>
            <a:pPr>
              <a:buFont typeface="Wingdings" panose="05000000000000000000" pitchFamily="2" charset="2"/>
              <a:buChar char="§"/>
            </a:pPr>
            <a:r>
              <a:rPr lang="en-US" sz="2400" b="1" u="sng" dirty="0" smtClean="0"/>
              <a:t>Details: </a:t>
            </a:r>
            <a:r>
              <a:rPr lang="en-US" sz="2400" dirty="0" smtClean="0"/>
              <a:t>Sioux chief, Red Cloud unsuccessfully appealed to the government to end white settlement on the Bozeman Trail. </a:t>
            </a:r>
          </a:p>
          <a:p>
            <a:pPr>
              <a:buFont typeface="Wingdings" panose="05000000000000000000" pitchFamily="2" charset="2"/>
              <a:buChar char="§"/>
            </a:pPr>
            <a:r>
              <a:rPr lang="en-US" sz="2400" dirty="0" smtClean="0"/>
              <a:t>Crazy Horse ambushed William J. </a:t>
            </a:r>
            <a:r>
              <a:rPr lang="en-US" sz="2400" dirty="0" err="1" smtClean="0"/>
              <a:t>Fetterman</a:t>
            </a:r>
            <a:r>
              <a:rPr lang="en-US" sz="2400" dirty="0" smtClean="0"/>
              <a:t> &amp; his white soldiers at Lodge Trail Ridge</a:t>
            </a:r>
          </a:p>
          <a:p>
            <a:pPr>
              <a:buFont typeface="Wingdings" panose="05000000000000000000" pitchFamily="2" charset="2"/>
              <a:buChar char="§"/>
            </a:pPr>
            <a:r>
              <a:rPr lang="en-US" sz="2400" dirty="0" smtClean="0"/>
              <a:t>Treaty of Fort Laramie: Sioux agreed to live on a reservation along the Missouri river (This was forced on them, they had no choice– their leader Sitting Bull never signed it). </a:t>
            </a:r>
          </a:p>
          <a:p>
            <a:pPr>
              <a:buFont typeface="Wingdings" panose="05000000000000000000" pitchFamily="2" charset="2"/>
              <a:buChar char="§"/>
            </a:pPr>
            <a:r>
              <a:rPr lang="en-US" sz="2400" b="1" u="sng" dirty="0" smtClean="0"/>
              <a:t>Outcome: </a:t>
            </a:r>
            <a:r>
              <a:rPr lang="en-US" sz="2400" dirty="0" smtClean="0"/>
              <a:t>Over 80 white  soldiers were killed.  Treaty of Fort Laramie attempted to stop the fighting, but failed--- many say Treaty of Fort Laramie tricked Native Americans. </a:t>
            </a:r>
          </a:p>
          <a:p>
            <a:pPr>
              <a:buFont typeface="Wingdings" panose="05000000000000000000" pitchFamily="2" charset="2"/>
              <a:buChar char="§"/>
            </a:pPr>
            <a:r>
              <a:rPr lang="en-US" sz="2400" b="1" u="sng" dirty="0" smtClean="0"/>
              <a:t>Significance: </a:t>
            </a:r>
            <a:r>
              <a:rPr lang="en-US" sz="2400" dirty="0" smtClean="0"/>
              <a:t>Treaty of Fort Laramie is yet another example of the U.S. government not keeping promises </a:t>
            </a:r>
          </a:p>
          <a:p>
            <a:pPr>
              <a:buFont typeface="Wingdings" panose="05000000000000000000" pitchFamily="2" charset="2"/>
              <a:buChar char="§"/>
            </a:pPr>
            <a:endParaRPr lang="en-US" dirty="0"/>
          </a:p>
        </p:txBody>
      </p:sp>
      <p:pic>
        <p:nvPicPr>
          <p:cNvPr id="4" name="Picture 6" descr="http://prints.encore-editions.com/500/0/harold-von-schmidt-western-americana-painting-fetterman-massacre-1947.jpg?side_color=FFF&amp;pretty_url=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1201" y="1144452"/>
            <a:ext cx="3597523" cy="139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8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5998245"/>
              </p:ext>
            </p:extLst>
          </p:nvPr>
        </p:nvGraphicFramePr>
        <p:xfrm>
          <a:off x="435431" y="798285"/>
          <a:ext cx="11625939" cy="5007428"/>
        </p:xfrm>
        <a:graphic>
          <a:graphicData uri="http://schemas.openxmlformats.org/drawingml/2006/table">
            <a:tbl>
              <a:tblPr firstRow="1" bandRow="1">
                <a:tableStyleId>{5C22544A-7EE6-4342-B048-85BDC9FD1C3A}</a:tableStyleId>
              </a:tblPr>
              <a:tblGrid>
                <a:gridCol w="3875313"/>
                <a:gridCol w="3875313"/>
                <a:gridCol w="3875313"/>
              </a:tblGrid>
              <a:tr h="2464403">
                <a:tc>
                  <a:txBody>
                    <a:bodyPr/>
                    <a:lstStyle/>
                    <a:p>
                      <a:r>
                        <a:rPr lang="en-US" sz="6000" dirty="0" smtClean="0"/>
                        <a:t>Date</a:t>
                      </a:r>
                      <a:endParaRPr lang="en-US" sz="6000" dirty="0"/>
                    </a:p>
                  </a:txBody>
                  <a:tcPr/>
                </a:tc>
                <a:tc>
                  <a:txBody>
                    <a:bodyPr/>
                    <a:lstStyle/>
                    <a:p>
                      <a:r>
                        <a:rPr lang="en-US" sz="6000" dirty="0" smtClean="0"/>
                        <a:t>Topic</a:t>
                      </a:r>
                      <a:endParaRPr lang="en-US" sz="6000" dirty="0"/>
                    </a:p>
                  </a:txBody>
                  <a:tcPr/>
                </a:tc>
                <a:tc>
                  <a:txBody>
                    <a:bodyPr/>
                    <a:lstStyle/>
                    <a:p>
                      <a:r>
                        <a:rPr lang="en-US" sz="6000" dirty="0" smtClean="0"/>
                        <a:t>Page</a:t>
                      </a:r>
                      <a:endParaRPr lang="en-US" sz="6000" dirty="0"/>
                    </a:p>
                  </a:txBody>
                  <a:tcPr/>
                </a:tc>
              </a:tr>
              <a:tr h="2543025">
                <a:tc>
                  <a:txBody>
                    <a:bodyPr/>
                    <a:lstStyle/>
                    <a:p>
                      <a:r>
                        <a:rPr lang="en-US" sz="6000" dirty="0" smtClean="0"/>
                        <a:t>8/29</a:t>
                      </a:r>
                      <a:endParaRPr lang="en-US" sz="6000" dirty="0"/>
                    </a:p>
                  </a:txBody>
                  <a:tcPr/>
                </a:tc>
                <a:tc>
                  <a:txBody>
                    <a:bodyPr/>
                    <a:lstStyle/>
                    <a:p>
                      <a:r>
                        <a:rPr lang="en-US" sz="6000" dirty="0" smtClean="0"/>
                        <a:t>Indian</a:t>
                      </a:r>
                      <a:r>
                        <a:rPr lang="en-US" sz="6000" baseline="0" dirty="0" smtClean="0"/>
                        <a:t> Wars Chart</a:t>
                      </a:r>
                      <a:endParaRPr lang="en-US" sz="6000" dirty="0"/>
                    </a:p>
                  </a:txBody>
                  <a:tcPr/>
                </a:tc>
                <a:tc>
                  <a:txBody>
                    <a:bodyPr/>
                    <a:lstStyle/>
                    <a:p>
                      <a:r>
                        <a:rPr lang="en-US" sz="6000" dirty="0" smtClean="0"/>
                        <a:t>7</a:t>
                      </a:r>
                      <a:endParaRPr lang="en-US" sz="6000" dirty="0"/>
                    </a:p>
                  </a:txBody>
                  <a:tcPr/>
                </a:tc>
              </a:tr>
            </a:tbl>
          </a:graphicData>
        </a:graphic>
      </p:graphicFrame>
    </p:spTree>
    <p:extLst>
      <p:ext uri="{BB962C8B-B14F-4D97-AF65-F5344CB8AC3E}">
        <p14:creationId xmlns:p14="http://schemas.microsoft.com/office/powerpoint/2010/main" val="1142678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566057"/>
            <a:ext cx="10058400" cy="1450757"/>
          </a:xfrm>
        </p:spPr>
        <p:txBody>
          <a:bodyPr/>
          <a:lstStyle/>
          <a:p>
            <a:r>
              <a:rPr lang="en-US" dirty="0" smtClean="0">
                <a:hlinkClick r:id="rId2"/>
              </a:rPr>
              <a:t>Battle of Little Big Horn </a:t>
            </a:r>
            <a:endParaRPr lang="en-US" dirty="0"/>
          </a:p>
        </p:txBody>
      </p:sp>
      <p:sp>
        <p:nvSpPr>
          <p:cNvPr id="3" name="Content Placeholder 2"/>
          <p:cNvSpPr>
            <a:spLocks noGrp="1"/>
          </p:cNvSpPr>
          <p:nvPr>
            <p:ph idx="1"/>
          </p:nvPr>
        </p:nvSpPr>
        <p:spPr>
          <a:xfrm>
            <a:off x="232229" y="1182243"/>
            <a:ext cx="11791407" cy="5675757"/>
          </a:xfrm>
        </p:spPr>
        <p:txBody>
          <a:bodyPr>
            <a:normAutofit lnSpcReduction="10000"/>
          </a:bodyPr>
          <a:lstStyle/>
          <a:p>
            <a:pPr>
              <a:buFont typeface="Arial" panose="020B0604020202020204" pitchFamily="34" charset="0"/>
              <a:buChar char="•"/>
            </a:pPr>
            <a:r>
              <a:rPr lang="en-US" sz="2800" dirty="0" smtClean="0"/>
              <a:t>1876</a:t>
            </a:r>
          </a:p>
          <a:p>
            <a:pPr>
              <a:buFont typeface="Arial" panose="020B0604020202020204" pitchFamily="34" charset="0"/>
              <a:buChar char="•"/>
            </a:pPr>
            <a:r>
              <a:rPr lang="en-US" sz="2800" dirty="0" smtClean="0"/>
              <a:t>Montana</a:t>
            </a:r>
          </a:p>
          <a:p>
            <a:pPr>
              <a:buFont typeface="Arial" panose="020B0604020202020204" pitchFamily="34" charset="0"/>
              <a:buChar char="•"/>
            </a:pPr>
            <a:r>
              <a:rPr lang="en-US" sz="2800" dirty="0" smtClean="0"/>
              <a:t>Sioux and Cheyenne had a sun dance, during which Sitting Bull had a vision of soldiers and some Native Americans falling from their horses.</a:t>
            </a:r>
          </a:p>
          <a:p>
            <a:pPr>
              <a:buFont typeface="Arial" panose="020B0604020202020204" pitchFamily="34" charset="0"/>
              <a:buChar char="•"/>
            </a:pPr>
            <a:r>
              <a:rPr lang="en-US" sz="2800" dirty="0" smtClean="0"/>
              <a:t>When Colonel Custer and his troops reached Little Bighorn River, Native Americans were ready for them.</a:t>
            </a:r>
          </a:p>
          <a:p>
            <a:pPr>
              <a:buFont typeface="Arial" panose="020B0604020202020204" pitchFamily="34" charset="0"/>
              <a:buChar char="•"/>
            </a:pPr>
            <a:r>
              <a:rPr lang="en-US" sz="2800" dirty="0" smtClean="0"/>
              <a:t>Led by Crazy Horse and Sitting Bull- Natives outflanked and crushed Custer’s troops.  Within an hour, Custer and all of the men of the seventh Calvary were dead.  </a:t>
            </a:r>
          </a:p>
          <a:p>
            <a:pPr>
              <a:buFont typeface="Arial" panose="020B0604020202020204" pitchFamily="34" charset="0"/>
              <a:buChar char="•"/>
            </a:pPr>
            <a:r>
              <a:rPr lang="en-US" sz="2800" b="1" u="sng" dirty="0" smtClean="0"/>
              <a:t>Outcome: </a:t>
            </a:r>
            <a:r>
              <a:rPr lang="en-US" sz="2800" dirty="0" smtClean="0"/>
              <a:t>Despite early wins, by 1876, Sioux were beaten.  Sitting Bull forced to surrender. </a:t>
            </a:r>
          </a:p>
          <a:p>
            <a:pPr>
              <a:buFont typeface="Arial" panose="020B0604020202020204" pitchFamily="34" charset="0"/>
              <a:buChar char="•"/>
            </a:pPr>
            <a:r>
              <a:rPr lang="en-US" sz="2800" b="1" u="sng" dirty="0" smtClean="0"/>
              <a:t>Significance: </a:t>
            </a:r>
            <a:r>
              <a:rPr lang="en-US" sz="2800" dirty="0" smtClean="0"/>
              <a:t>Shows that even though the Native Americans were able to defeat key military Colonel (Custer), the American army still prevailed in the end. </a:t>
            </a:r>
          </a:p>
          <a:p>
            <a:pPr marL="0" indent="0" algn="r">
              <a:buNone/>
            </a:pPr>
            <a:endParaRPr lang="en-US" dirty="0"/>
          </a:p>
        </p:txBody>
      </p:sp>
      <p:pic>
        <p:nvPicPr>
          <p:cNvPr id="2050" name="Picture 2" descr="http://www.history.nd.gov/textbook/images/unit9_milgars/set3_agdebate/0075-245-George-A-Cu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3057" y="0"/>
            <a:ext cx="1591056" cy="2104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12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280" y="-453625"/>
            <a:ext cx="10058400" cy="1450757"/>
          </a:xfrm>
        </p:spPr>
        <p:txBody>
          <a:bodyPr/>
          <a:lstStyle/>
          <a:p>
            <a:r>
              <a:rPr lang="en-US" dirty="0" smtClean="0">
                <a:hlinkClick r:id="rId2"/>
              </a:rPr>
              <a:t>Wounded Knee Massacre</a:t>
            </a:r>
            <a:endParaRPr lang="en-US" dirty="0"/>
          </a:p>
        </p:txBody>
      </p:sp>
      <p:sp>
        <p:nvSpPr>
          <p:cNvPr id="3" name="Content Placeholder 2"/>
          <p:cNvSpPr>
            <a:spLocks noGrp="1"/>
          </p:cNvSpPr>
          <p:nvPr>
            <p:ph idx="1"/>
          </p:nvPr>
        </p:nvSpPr>
        <p:spPr>
          <a:xfrm>
            <a:off x="275771" y="798285"/>
            <a:ext cx="11783581" cy="6183085"/>
          </a:xfrm>
        </p:spPr>
        <p:txBody>
          <a:bodyPr>
            <a:noAutofit/>
          </a:bodyPr>
          <a:lstStyle/>
          <a:p>
            <a:pPr>
              <a:buFont typeface="Arial" panose="020B0604020202020204" pitchFamily="34" charset="0"/>
              <a:buChar char="•"/>
            </a:pPr>
            <a:r>
              <a:rPr lang="en-US" sz="2400" dirty="0" smtClean="0"/>
              <a:t>1890</a:t>
            </a:r>
          </a:p>
          <a:p>
            <a:pPr>
              <a:buFont typeface="Arial" panose="020B0604020202020204" pitchFamily="34" charset="0"/>
              <a:buChar char="•"/>
            </a:pPr>
            <a:r>
              <a:rPr lang="en-US" sz="2400" dirty="0" smtClean="0"/>
              <a:t>South Dakota</a:t>
            </a:r>
          </a:p>
          <a:p>
            <a:pPr>
              <a:buFont typeface="Arial" panose="020B0604020202020204" pitchFamily="34" charset="0"/>
              <a:buChar char="•"/>
            </a:pPr>
            <a:r>
              <a:rPr lang="en-US" sz="2400" dirty="0" smtClean="0"/>
              <a:t>Natives doing Ghost Dance- ritual to return Native America lands/connect with their dead– made U.S. government nervous. </a:t>
            </a:r>
          </a:p>
          <a:p>
            <a:pPr>
              <a:buFont typeface="Arial" panose="020B0604020202020204" pitchFamily="34" charset="0"/>
              <a:buChar char="•"/>
            </a:pPr>
            <a:r>
              <a:rPr lang="en-US" sz="2400" dirty="0" smtClean="0"/>
              <a:t>U.S. 7</a:t>
            </a:r>
            <a:r>
              <a:rPr lang="en-US" sz="2400" baseline="30000" dirty="0" smtClean="0"/>
              <a:t>th</a:t>
            </a:r>
            <a:r>
              <a:rPr lang="en-US" sz="2400" dirty="0" smtClean="0"/>
              <a:t> Calvary rounded up 350 starving and freezing Sioux and took them to a camp at Wounded Knee Creek in South Dakota.  </a:t>
            </a:r>
          </a:p>
          <a:p>
            <a:pPr>
              <a:buFont typeface="Arial" panose="020B0604020202020204" pitchFamily="34" charset="0"/>
              <a:buChar char="•"/>
            </a:pPr>
            <a:r>
              <a:rPr lang="en-US" sz="2400" dirty="0" smtClean="0"/>
              <a:t>Next day, soldiers demanded the Natives give up all of their weapons.</a:t>
            </a:r>
          </a:p>
          <a:p>
            <a:pPr>
              <a:buFont typeface="Arial" panose="020B0604020202020204" pitchFamily="34" charset="0"/>
              <a:buChar char="•"/>
            </a:pPr>
            <a:r>
              <a:rPr lang="en-US" sz="2400" dirty="0" smtClean="0"/>
              <a:t>A shot was fired (unsure which side), and then white soldiers opened fire with a deadly cannon.</a:t>
            </a:r>
          </a:p>
          <a:p>
            <a:pPr>
              <a:buFont typeface="Arial" panose="020B0604020202020204" pitchFamily="34" charset="0"/>
              <a:buChar char="•"/>
            </a:pPr>
            <a:r>
              <a:rPr lang="en-US" sz="2400" b="1" u="sng" dirty="0" smtClean="0"/>
              <a:t>Outcome</a:t>
            </a:r>
            <a:r>
              <a:rPr lang="en-US" sz="2400" dirty="0" smtClean="0"/>
              <a:t>: Within minutes, Seventh Calvary killed 300 mostly unarmed Native Americans including several children.  Soldiers left corpses to free in the ground.</a:t>
            </a:r>
          </a:p>
          <a:p>
            <a:pPr>
              <a:buFont typeface="Arial" panose="020B0604020202020204" pitchFamily="34" charset="0"/>
              <a:buChar char="•"/>
            </a:pPr>
            <a:r>
              <a:rPr lang="en-US" sz="2400" b="1" u="sng" dirty="0" smtClean="0"/>
              <a:t>Significance: </a:t>
            </a:r>
            <a:r>
              <a:rPr lang="en-US" sz="2400" dirty="0" smtClean="0"/>
              <a:t>Brought the Indian Wars to an end, this is the last of the Indian Wars. </a:t>
            </a:r>
            <a:endParaRPr lang="en-US" sz="2400" dirty="0"/>
          </a:p>
        </p:txBody>
      </p:sp>
      <p:pic>
        <p:nvPicPr>
          <p:cNvPr id="1030" name="Picture 6" descr="http://prints.encore-editions.com/500/0/harold-von-schmidt-western-americana-painting-fetterman-massacre-1947.jpg?side_color=FFF&amp;pretty_url=tr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829" y="-84183"/>
            <a:ext cx="3597523" cy="178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0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Wars Menu Activity</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200" dirty="0" smtClean="0"/>
              <a:t>Detailed instructions are on the back of today’s notes</a:t>
            </a:r>
          </a:p>
          <a:p>
            <a:pPr>
              <a:buFont typeface="Wingdings" panose="05000000000000000000" pitchFamily="2" charset="2"/>
              <a:buChar char="q"/>
            </a:pPr>
            <a:r>
              <a:rPr lang="en-US" sz="3200" dirty="0" smtClean="0"/>
              <a:t>Everyone must do same “appetizer” (creating 5 test questions about Indian Wars)</a:t>
            </a:r>
          </a:p>
          <a:p>
            <a:pPr>
              <a:buFont typeface="Wingdings" panose="05000000000000000000" pitchFamily="2" charset="2"/>
              <a:buChar char="q"/>
            </a:pPr>
            <a:r>
              <a:rPr lang="en-US" sz="3200" dirty="0" smtClean="0"/>
              <a:t>Then, you have a choice for which “main course” you would like to do (Either Illustrated Timeline or Song/Poem)</a:t>
            </a:r>
          </a:p>
          <a:p>
            <a:pPr>
              <a:buFont typeface="Wingdings" panose="05000000000000000000" pitchFamily="2" charset="2"/>
              <a:buChar char="q"/>
            </a:pPr>
            <a:r>
              <a:rPr lang="en-US" sz="3200" dirty="0" smtClean="0"/>
              <a:t>Make sure you are following the directions carefully and including detail. </a:t>
            </a:r>
          </a:p>
          <a:p>
            <a:pPr>
              <a:buFont typeface="Wingdings" panose="05000000000000000000" pitchFamily="2" charset="2"/>
              <a:buChar char="q"/>
            </a:pPr>
            <a:r>
              <a:rPr lang="en-US" sz="3200" dirty="0" smtClean="0"/>
              <a:t>Take your time and make it nice!</a:t>
            </a:r>
          </a:p>
          <a:p>
            <a:pPr>
              <a:buFont typeface="Wingdings" panose="05000000000000000000" pitchFamily="2" charset="2"/>
              <a:buChar char="q"/>
            </a:pPr>
            <a:r>
              <a:rPr lang="en-US" sz="3200" dirty="0" smtClean="0"/>
              <a:t>If you finish early- work on your Unit 1 Study Guide!</a:t>
            </a:r>
            <a:endParaRPr lang="en-US" sz="3200" dirty="0"/>
          </a:p>
        </p:txBody>
      </p:sp>
    </p:spTree>
    <p:extLst>
      <p:ext uri="{BB962C8B-B14F-4D97-AF65-F5344CB8AC3E}">
        <p14:creationId xmlns:p14="http://schemas.microsoft.com/office/powerpoint/2010/main" val="192117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Wars Activity: Pairs or Individual </a:t>
            </a: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Ø"/>
            </a:pPr>
            <a:r>
              <a:rPr lang="en-US" sz="3200" dirty="0"/>
              <a:t>Create an Illustrated Timeline with details about each of the four wars we studied today.  Timeline should be in chronological order, should include a description of what happened, the date and a picture that helps show why that war is unique from all other </a:t>
            </a:r>
            <a:r>
              <a:rPr lang="en-US" sz="3200" dirty="0" smtClean="0"/>
              <a:t>wars</a:t>
            </a:r>
            <a:endParaRPr lang="en-US" sz="3200" dirty="0"/>
          </a:p>
          <a:p>
            <a:r>
              <a:rPr lang="en-US" sz="3200" dirty="0" smtClean="0"/>
              <a:t>Then:</a:t>
            </a:r>
            <a:endParaRPr lang="en-US" sz="3200" dirty="0"/>
          </a:p>
          <a:p>
            <a:pPr lvl="0">
              <a:buFont typeface="Wingdings" panose="05000000000000000000" pitchFamily="2" charset="2"/>
              <a:buChar char="Ø"/>
            </a:pPr>
            <a:r>
              <a:rPr lang="en-US" sz="3200" dirty="0"/>
              <a:t>Write 5 Test Questions (must be either Short Answer or Multiple Choice about the Indian Wars that I could use on your Unit 1 Test)</a:t>
            </a:r>
          </a:p>
          <a:p>
            <a:r>
              <a:rPr lang="en-US" sz="3200" dirty="0"/>
              <a:t> </a:t>
            </a:r>
          </a:p>
          <a:p>
            <a:endParaRPr lang="en-US" sz="3200" dirty="0"/>
          </a:p>
        </p:txBody>
      </p:sp>
    </p:spTree>
    <p:extLst>
      <p:ext uri="{BB962C8B-B14F-4D97-AF65-F5344CB8AC3E}">
        <p14:creationId xmlns:p14="http://schemas.microsoft.com/office/powerpoint/2010/main" val="2025241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028" y="313254"/>
            <a:ext cx="10087429" cy="3166316"/>
          </a:xfrm>
          <a:prstGeom prst="rect">
            <a:avLst/>
          </a:prstGeom>
        </p:spPr>
        <p:txBody>
          <a:bodyPr wrap="square">
            <a:spAutoFit/>
          </a:bodyPr>
          <a:lstStyle/>
          <a:p>
            <a:pPr algn="ctr">
              <a:lnSpc>
                <a:spcPct val="107000"/>
              </a:lnSpc>
              <a:spcAft>
                <a:spcPts val="800"/>
              </a:spcAft>
            </a:pPr>
            <a:r>
              <a:rPr lang="en-US" sz="2400" b="1" i="1" u="wavy" dirty="0">
                <a:latin typeface="Calibri" panose="020F0502020204030204" pitchFamily="34" charset="0"/>
                <a:ea typeface="Calibri" panose="020F0502020204030204" pitchFamily="34" charset="0"/>
                <a:cs typeface="Times New Roman" panose="02020603050405020304" pitchFamily="18" charset="0"/>
              </a:rPr>
              <a:t> American History II Friday August 29</a:t>
            </a:r>
            <a:r>
              <a:rPr lang="en-US" sz="2400" b="1" i="1" u="wavy"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b="1" i="1" u="wavy" dirty="0">
                <a:latin typeface="Calibri" panose="020F0502020204030204" pitchFamily="34" charset="0"/>
                <a:ea typeface="Calibri" panose="020F0502020204030204" pitchFamily="34" charset="0"/>
                <a:cs typeface="Times New Roman" panose="02020603050405020304" pitchFamily="18" charset="0"/>
              </a:rPr>
              <a:t> 2014</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i="1" dirty="0">
                <a:latin typeface="Calibri" panose="020F0502020204030204" pitchFamily="34" charset="0"/>
                <a:ea typeface="Calibri" panose="020F0502020204030204" pitchFamily="34" charset="0"/>
                <a:cs typeface="Times New Roman" panose="02020603050405020304" pitchFamily="18" charset="0"/>
              </a:rPr>
              <a:t>Essential Question</a:t>
            </a:r>
            <a:r>
              <a:rPr lang="en-US" sz="2400" dirty="0">
                <a:latin typeface="Calibri" panose="020F0502020204030204" pitchFamily="34" charset="0"/>
                <a:ea typeface="Calibri" panose="020F0502020204030204" pitchFamily="34" charset="0"/>
                <a:cs typeface="Times New Roman" panose="02020603050405020304" pitchFamily="18" charset="0"/>
              </a:rPr>
              <a:t>: Why do Native Americans and white settlers (as well as the U.S. government) clash in the late 1800s? How do these clashes end?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u="wavy" dirty="0">
                <a:latin typeface="Calibri" panose="020F0502020204030204" pitchFamily="34" charset="0"/>
                <a:ea typeface="Calibri" panose="020F0502020204030204" pitchFamily="34" charset="0"/>
                <a:cs typeface="Times New Roman" panose="02020603050405020304" pitchFamily="18" charset="0"/>
              </a:rPr>
              <a:t>Objectives: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2400" dirty="0">
                <a:latin typeface="Calibri" panose="020F0502020204030204" pitchFamily="34" charset="0"/>
                <a:ea typeface="Calibri" panose="020F0502020204030204" pitchFamily="34" charset="0"/>
                <a:cs typeface="Times New Roman" panose="02020603050405020304" pitchFamily="18" charset="0"/>
              </a:rPr>
              <a:t>Identify key distinguishing features of four Indian Wars and explain the significance of each.</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2400" dirty="0">
                <a:latin typeface="Calibri" panose="020F0502020204030204" pitchFamily="34" charset="0"/>
                <a:ea typeface="Calibri" panose="020F0502020204030204" pitchFamily="34" charset="0"/>
                <a:cs typeface="Times New Roman" panose="02020603050405020304" pitchFamily="18" charset="0"/>
              </a:rPr>
              <a:t>Create a song/poem or Illustrated Timeline with information on Indian Wars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1233714" y="26125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77371" y="3352919"/>
            <a:ext cx="991745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Agenda</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Bellringer</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-PowerPoint Notes: Indian Wars</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 Clips: Indian Wars</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 Choice: Song/Poem or Illustrated Timeline about Indian Wars</a:t>
            </a:r>
            <a:endParaRPr kumimoji="0" lang="en-US" altLang="en-US"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-Wrap Up</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0311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Period Groups</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sz="3000" dirty="0" err="1" smtClean="0"/>
              <a:t>Afomya</a:t>
            </a:r>
            <a:r>
              <a:rPr lang="en-US" sz="3000" dirty="0" smtClean="0"/>
              <a:t>, Rachel, Chris, KT</a:t>
            </a:r>
          </a:p>
          <a:p>
            <a:pPr>
              <a:buFont typeface="Wingdings" panose="05000000000000000000" pitchFamily="2" charset="2"/>
              <a:buChar char="q"/>
            </a:pPr>
            <a:r>
              <a:rPr lang="en-US" sz="3000" dirty="0" smtClean="0"/>
              <a:t>Emma B, Zoe, Amy, Addy</a:t>
            </a:r>
          </a:p>
          <a:p>
            <a:pPr>
              <a:buFont typeface="Wingdings" panose="05000000000000000000" pitchFamily="2" charset="2"/>
              <a:buChar char="q"/>
            </a:pPr>
            <a:r>
              <a:rPr lang="en-US" sz="3000" dirty="0" smtClean="0"/>
              <a:t>Mohamed, Maddison C Nick T, Julian</a:t>
            </a:r>
          </a:p>
          <a:p>
            <a:pPr>
              <a:buFont typeface="Wingdings" panose="05000000000000000000" pitchFamily="2" charset="2"/>
              <a:buChar char="q"/>
            </a:pPr>
            <a:r>
              <a:rPr lang="en-US" sz="3000" dirty="0" smtClean="0"/>
              <a:t>Esther, Gabriel, Thomas, Angel, Anna </a:t>
            </a:r>
          </a:p>
          <a:p>
            <a:pPr>
              <a:buFont typeface="Wingdings" panose="05000000000000000000" pitchFamily="2" charset="2"/>
              <a:buChar char="q"/>
            </a:pPr>
            <a:r>
              <a:rPr lang="en-US" sz="3000" dirty="0" smtClean="0"/>
              <a:t>Nicole, Sam D, Stevie, Anton</a:t>
            </a:r>
          </a:p>
          <a:p>
            <a:pPr>
              <a:buFont typeface="Wingdings" panose="05000000000000000000" pitchFamily="2" charset="2"/>
              <a:buChar char="q"/>
            </a:pPr>
            <a:r>
              <a:rPr lang="en-US" sz="3000" dirty="0" smtClean="0"/>
              <a:t>Claire, </a:t>
            </a:r>
            <a:r>
              <a:rPr lang="en-US" sz="3000" dirty="0" err="1" smtClean="0"/>
              <a:t>Mariya</a:t>
            </a:r>
            <a:r>
              <a:rPr lang="en-US" sz="3000" dirty="0" smtClean="0"/>
              <a:t> G, Catherine, Madeline</a:t>
            </a:r>
          </a:p>
          <a:p>
            <a:pPr>
              <a:buFont typeface="Wingdings" panose="05000000000000000000" pitchFamily="2" charset="2"/>
              <a:buChar char="q"/>
            </a:pPr>
            <a:r>
              <a:rPr lang="en-US" sz="3000" dirty="0" smtClean="0"/>
              <a:t>Maria H, Sara, Mary, Katie</a:t>
            </a:r>
          </a:p>
          <a:p>
            <a:pPr>
              <a:buFont typeface="Wingdings" panose="05000000000000000000" pitchFamily="2" charset="2"/>
              <a:buChar char="q"/>
            </a:pPr>
            <a:r>
              <a:rPr lang="en-US" sz="3000" dirty="0" smtClean="0"/>
              <a:t>Imani, Eloise, Emma Grace, Cole</a:t>
            </a:r>
          </a:p>
          <a:p>
            <a:pPr>
              <a:buFont typeface="Wingdings" panose="05000000000000000000" pitchFamily="2" charset="2"/>
              <a:buChar char="q"/>
            </a:pPr>
            <a:r>
              <a:rPr lang="en-US" sz="3000" dirty="0" smtClean="0"/>
              <a:t>Heather, Karsyn, Sam L, Jack</a:t>
            </a:r>
          </a:p>
        </p:txBody>
      </p:sp>
    </p:spTree>
    <p:extLst>
      <p:ext uri="{BB962C8B-B14F-4D97-AF65-F5344CB8AC3E}">
        <p14:creationId xmlns:p14="http://schemas.microsoft.com/office/powerpoint/2010/main" val="49810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r>
              <a:rPr lang="en-US" dirty="0" smtClean="0"/>
              <a:t> Tuesday September 2</a:t>
            </a:r>
            <a:r>
              <a:rPr lang="en-US" baseline="30000" dirty="0" smtClean="0"/>
              <a:t>nd</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sz="4400" dirty="0" smtClean="0"/>
              <a:t>No </a:t>
            </a:r>
            <a:r>
              <a:rPr lang="en-US" sz="4400" dirty="0" err="1" smtClean="0"/>
              <a:t>bellringer</a:t>
            </a:r>
            <a:r>
              <a:rPr lang="en-US" sz="4400" dirty="0" smtClean="0"/>
              <a:t> today.  Please get back with the group you were working with on Friday.  Takeout your Indian Wars Chart.  Send one person from your group up to get a textbook and </a:t>
            </a:r>
            <a:r>
              <a:rPr lang="en-US" sz="4800" dirty="0" smtClean="0"/>
              <a:t>the folder for whichever war your group did not finish. </a:t>
            </a:r>
          </a:p>
          <a:p>
            <a:r>
              <a:rPr lang="en-US" sz="4800" dirty="0" smtClean="0"/>
              <a:t>Take 10 minutes to add the details for your final war to the chart!</a:t>
            </a:r>
            <a:endParaRPr lang="en-US" sz="4400" dirty="0"/>
          </a:p>
        </p:txBody>
      </p:sp>
    </p:spTree>
    <p:extLst>
      <p:ext uri="{BB962C8B-B14F-4D97-AF65-F5344CB8AC3E}">
        <p14:creationId xmlns:p14="http://schemas.microsoft.com/office/powerpoint/2010/main" val="79617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41" y="-210562"/>
            <a:ext cx="10058400" cy="1450757"/>
          </a:xfrm>
        </p:spPr>
        <p:txBody>
          <a:bodyPr>
            <a:normAutofit/>
          </a:bodyPr>
          <a:lstStyle/>
          <a:p>
            <a:r>
              <a:rPr lang="en-US" sz="4000" b="1" u="sng" dirty="0" smtClean="0"/>
              <a:t>Bell ringer Thursday August 31</a:t>
            </a:r>
            <a:r>
              <a:rPr lang="en-US" sz="4000" b="1" u="sng" baseline="30000" dirty="0" smtClean="0"/>
              <a:t>st</a:t>
            </a:r>
            <a:r>
              <a:rPr lang="en-US" sz="4000" b="1" u="sng" dirty="0" smtClean="0"/>
              <a:t> (Turn in your HW to your period’s tray, then: </a:t>
            </a:r>
            <a:endParaRPr lang="en-US" sz="4000" b="1" u="sng" dirty="0"/>
          </a:p>
        </p:txBody>
      </p:sp>
      <p:sp>
        <p:nvSpPr>
          <p:cNvPr id="3" name="Content Placeholder 2"/>
          <p:cNvSpPr>
            <a:spLocks noGrp="1"/>
          </p:cNvSpPr>
          <p:nvPr>
            <p:ph idx="1"/>
          </p:nvPr>
        </p:nvSpPr>
        <p:spPr>
          <a:xfrm>
            <a:off x="865051" y="1240195"/>
            <a:ext cx="10847977" cy="5287554"/>
          </a:xfrm>
        </p:spPr>
        <p:txBody>
          <a:bodyPr>
            <a:normAutofit/>
          </a:bodyPr>
          <a:lstStyle/>
          <a:p>
            <a:r>
              <a:rPr lang="en-US" sz="3200" i="1" dirty="0" smtClean="0"/>
              <a:t>Test Question Practice! Write the letter of your answer in the bell ringer section of your notebook. You do not need to write the question</a:t>
            </a:r>
            <a:endParaRPr lang="en-US" sz="3200" i="1" dirty="0"/>
          </a:p>
          <a:p>
            <a:pPr lvl="0"/>
            <a:r>
              <a:rPr lang="en-US" sz="2800" dirty="0"/>
              <a:t>“We were like deer.  They were like grizzly bears.  We had a small country.  Their country was larger.  We were contented to let things remain as the Great Spirit Chief made them.  They were not, and would change rivers and mountains if they did not suit them.” Which BEST explains Chief Joseph’s meaning?</a:t>
            </a:r>
          </a:p>
          <a:p>
            <a:pPr lvl="1"/>
            <a:r>
              <a:rPr lang="en-US" sz="2400" dirty="0" smtClean="0"/>
              <a:t>A. The </a:t>
            </a:r>
            <a:r>
              <a:rPr lang="en-US" sz="2400" dirty="0"/>
              <a:t>US troops had overpowered and defeated his people</a:t>
            </a:r>
          </a:p>
          <a:p>
            <a:pPr lvl="1"/>
            <a:r>
              <a:rPr lang="en-US" sz="2400" dirty="0" smtClean="0"/>
              <a:t>B. His </a:t>
            </a:r>
            <a:r>
              <a:rPr lang="en-US" sz="2400" dirty="0"/>
              <a:t>people would never willingly become part of the US</a:t>
            </a:r>
          </a:p>
          <a:p>
            <a:pPr lvl="1"/>
            <a:r>
              <a:rPr lang="en-US" sz="2400" dirty="0" smtClean="0"/>
              <a:t>C. He’s </a:t>
            </a:r>
            <a:r>
              <a:rPr lang="en-US" sz="2400" dirty="0"/>
              <a:t>asking US troops to permit the Nez Perce to emigrate to Canada</a:t>
            </a:r>
          </a:p>
          <a:p>
            <a:pPr lvl="1"/>
            <a:r>
              <a:rPr lang="en-US" sz="2400" dirty="0" smtClean="0"/>
              <a:t>D. He </a:t>
            </a:r>
            <a:r>
              <a:rPr lang="en-US" sz="2400" dirty="0"/>
              <a:t>was explaining the reason for his alliance with Geronimo and the Apache</a:t>
            </a:r>
          </a:p>
        </p:txBody>
      </p:sp>
    </p:spTree>
    <p:extLst>
      <p:ext uri="{BB962C8B-B14F-4D97-AF65-F5344CB8AC3E}">
        <p14:creationId xmlns:p14="http://schemas.microsoft.com/office/powerpoint/2010/main" val="2625861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a:t>. </a:t>
            </a:r>
            <a:r>
              <a:rPr lang="en-US" sz="3200" dirty="0"/>
              <a:t>The experiences of Chief Joseph and the Nez Perce illustrate how____</a:t>
            </a:r>
            <a:endParaRPr lang="en-US" sz="3600" dirty="0"/>
          </a:p>
          <a:p>
            <a:pPr lvl="1"/>
            <a:r>
              <a:rPr lang="en-US" sz="2800" dirty="0" smtClean="0"/>
              <a:t>A. The </a:t>
            </a:r>
            <a:r>
              <a:rPr lang="en-US" sz="2800" dirty="0"/>
              <a:t>US government allowed some Native Americans to keep their homelands</a:t>
            </a:r>
          </a:p>
          <a:p>
            <a:pPr lvl="1"/>
            <a:r>
              <a:rPr lang="en-US" sz="2800" dirty="0" smtClean="0"/>
              <a:t>B. Christian </a:t>
            </a:r>
            <a:r>
              <a:rPr lang="en-US" sz="2800" dirty="0"/>
              <a:t>missionaries converted Native Americans</a:t>
            </a:r>
          </a:p>
          <a:p>
            <a:pPr lvl="1"/>
            <a:r>
              <a:rPr lang="en-US" sz="2800" dirty="0" smtClean="0"/>
              <a:t>C. Violent </a:t>
            </a:r>
            <a:r>
              <a:rPr lang="en-US" sz="2800" dirty="0"/>
              <a:t>conflicts arose among settlers, the federal government, and the Native Americans</a:t>
            </a:r>
          </a:p>
          <a:p>
            <a:pPr lvl="1"/>
            <a:r>
              <a:rPr lang="en-US" sz="2800" dirty="0" smtClean="0"/>
              <a:t>D. Most </a:t>
            </a:r>
            <a:r>
              <a:rPr lang="en-US" sz="2800" dirty="0"/>
              <a:t>Native Americans moved peacefully onto reservations</a:t>
            </a:r>
          </a:p>
          <a:p>
            <a:endParaRPr lang="en-US" sz="3200" dirty="0"/>
          </a:p>
        </p:txBody>
      </p:sp>
    </p:spTree>
    <p:extLst>
      <p:ext uri="{BB962C8B-B14F-4D97-AF65-F5344CB8AC3E}">
        <p14:creationId xmlns:p14="http://schemas.microsoft.com/office/powerpoint/2010/main" val="2468427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600" b="1" dirty="0" smtClean="0"/>
              <a:t>Surrender</a:t>
            </a:r>
            <a:endParaRPr lang="en-US" sz="3600" b="1" dirty="0"/>
          </a:p>
        </p:txBody>
      </p:sp>
      <p:sp>
        <p:nvSpPr>
          <p:cNvPr id="3" name="Text Placeholder 2"/>
          <p:cNvSpPr>
            <a:spLocks noGrp="1"/>
          </p:cNvSpPr>
          <p:nvPr>
            <p:ph type="body" sz="half" idx="3"/>
          </p:nvPr>
        </p:nvSpPr>
        <p:spPr/>
        <p:txBody>
          <a:bodyPr>
            <a:normAutofit/>
          </a:bodyPr>
          <a:lstStyle/>
          <a:p>
            <a:r>
              <a:rPr lang="en-US" sz="3600" b="1" dirty="0" smtClean="0"/>
              <a:t>Keep Fighting</a:t>
            </a:r>
            <a:endParaRPr lang="en-US" sz="3600" b="1" dirty="0"/>
          </a:p>
        </p:txBody>
      </p:sp>
      <p:sp>
        <p:nvSpPr>
          <p:cNvPr id="4" name="Content Placeholder 3"/>
          <p:cNvSpPr>
            <a:spLocks noGrp="1"/>
          </p:cNvSpPr>
          <p:nvPr>
            <p:ph sz="quarter" idx="2"/>
          </p:nvPr>
        </p:nvSpPr>
        <p:spPr/>
        <p:txBody>
          <a:bodyPr/>
          <a:lstStyle/>
          <a:p>
            <a:endParaRPr lang="en-US" dirty="0"/>
          </a:p>
        </p:txBody>
      </p:sp>
      <p:sp>
        <p:nvSpPr>
          <p:cNvPr id="5" name="Content Placeholder 4"/>
          <p:cNvSpPr>
            <a:spLocks noGrp="1"/>
          </p:cNvSpPr>
          <p:nvPr>
            <p:ph sz="quarter" idx="4"/>
          </p:nvPr>
        </p:nvSpPr>
        <p:spPr/>
        <p:txBody>
          <a:bodyPr/>
          <a:lstStyle/>
          <a:p>
            <a:endParaRPr lang="en-US"/>
          </a:p>
        </p:txBody>
      </p:sp>
      <p:sp>
        <p:nvSpPr>
          <p:cNvPr id="6" name="Title 5"/>
          <p:cNvSpPr>
            <a:spLocks noGrp="1"/>
          </p:cNvSpPr>
          <p:nvPr>
            <p:ph type="title"/>
          </p:nvPr>
        </p:nvSpPr>
        <p:spPr>
          <a:xfrm>
            <a:off x="1793135" y="381000"/>
            <a:ext cx="8534400" cy="758952"/>
          </a:xfrm>
        </p:spPr>
        <p:txBody>
          <a:bodyPr>
            <a:noAutofit/>
          </a:bodyPr>
          <a:lstStyle/>
          <a:p>
            <a:r>
              <a:rPr lang="en-US" sz="3200" b="1" dirty="0"/>
              <a:t>What would you have done if you were Chief Joseph? </a:t>
            </a:r>
          </a:p>
        </p:txBody>
      </p:sp>
      <p:sp>
        <p:nvSpPr>
          <p:cNvPr id="7" name="Cloud Callout 6"/>
          <p:cNvSpPr/>
          <p:nvPr/>
        </p:nvSpPr>
        <p:spPr>
          <a:xfrm>
            <a:off x="8153400" y="5214038"/>
            <a:ext cx="23622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t>Any modern day comparisons? </a:t>
            </a:r>
          </a:p>
        </p:txBody>
      </p:sp>
      <p:pic>
        <p:nvPicPr>
          <p:cNvPr id="8" name="Picture 7"/>
          <p:cNvPicPr>
            <a:picLocks noChangeAspect="1"/>
          </p:cNvPicPr>
          <p:nvPr/>
        </p:nvPicPr>
        <p:blipFill>
          <a:blip r:embed="rId2"/>
          <a:stretch>
            <a:fillRect/>
          </a:stretch>
        </p:blipFill>
        <p:spPr>
          <a:xfrm>
            <a:off x="0" y="39357"/>
            <a:ext cx="1347560" cy="1806695"/>
          </a:xfrm>
          <a:prstGeom prst="rect">
            <a:avLst/>
          </a:prstGeom>
        </p:spPr>
      </p:pic>
    </p:spTree>
    <p:extLst>
      <p:ext uri="{BB962C8B-B14F-4D97-AF65-F5344CB8AC3E}">
        <p14:creationId xmlns:p14="http://schemas.microsoft.com/office/powerpoint/2010/main" val="165323804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Retrospect</Template>
  <TotalTime>413</TotalTime>
  <Words>2052</Words>
  <Application>Microsoft Office PowerPoint</Application>
  <PresentationFormat>Widescreen</PresentationFormat>
  <Paragraphs>156</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Times New Roman</vt:lpstr>
      <vt:lpstr>Tw Cen MT</vt:lpstr>
      <vt:lpstr>Tw Cen MT Condensed</vt:lpstr>
      <vt:lpstr>Wingdings</vt:lpstr>
      <vt:lpstr>Wingdings 3</vt:lpstr>
      <vt:lpstr>Retrospect</vt:lpstr>
      <vt:lpstr>Integral</vt:lpstr>
      <vt:lpstr>Bellringer August 29th </vt:lpstr>
      <vt:lpstr>PowerPoint Presentation</vt:lpstr>
      <vt:lpstr>Indian Wars Activity: Pairs or Individual </vt:lpstr>
      <vt:lpstr>PowerPoint Presentation</vt:lpstr>
      <vt:lpstr>First Period Groups</vt:lpstr>
      <vt:lpstr>Bellringer Tuesday September 2nd </vt:lpstr>
      <vt:lpstr>Bell ringer Thursday August 31st (Turn in your HW to your period’s tray, then: </vt:lpstr>
      <vt:lpstr>Question 2</vt:lpstr>
      <vt:lpstr>What would you have done if you were Chief Joseph? </vt:lpstr>
      <vt:lpstr>Native American Conflict Part II</vt:lpstr>
      <vt:lpstr>Sand Creek Massacre</vt:lpstr>
      <vt:lpstr>Fetterman Massacre/Treaty of Fort Laramie</vt:lpstr>
      <vt:lpstr>Battle of Little Big Horn </vt:lpstr>
      <vt:lpstr>Wounded Knee Massacre</vt:lpstr>
      <vt:lpstr>Video Clips</vt:lpstr>
      <vt:lpstr>Memorial “Quilt” </vt:lpstr>
      <vt:lpstr>With your partner:</vt:lpstr>
      <vt:lpstr>Sand Creek Massacre</vt:lpstr>
      <vt:lpstr>Fetterman Massacre/Treaty of Fort Laramie</vt:lpstr>
      <vt:lpstr>Battle of Little Big Horn </vt:lpstr>
      <vt:lpstr>Wounded Knee Massacre</vt:lpstr>
      <vt:lpstr>Indian Wars Menu Activity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Conflict Part II</dc:title>
  <dc:creator>Wilson, Heather M.</dc:creator>
  <cp:lastModifiedBy>Wilson, Heather M.</cp:lastModifiedBy>
  <cp:revision>40</cp:revision>
  <dcterms:created xsi:type="dcterms:W3CDTF">2014-09-01T18:09:06Z</dcterms:created>
  <dcterms:modified xsi:type="dcterms:W3CDTF">2017-08-31T12:06:23Z</dcterms:modified>
</cp:coreProperties>
</file>