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0" r:id="rId3"/>
    <p:sldId id="292" r:id="rId4"/>
    <p:sldId id="259" r:id="rId5"/>
    <p:sldId id="260" r:id="rId6"/>
    <p:sldId id="261" r:id="rId7"/>
    <p:sldId id="265" r:id="rId8"/>
    <p:sldId id="268" r:id="rId9"/>
    <p:sldId id="267" r:id="rId10"/>
    <p:sldId id="269" r:id="rId11"/>
    <p:sldId id="270" r:id="rId12"/>
    <p:sldId id="271" r:id="rId13"/>
    <p:sldId id="272" r:id="rId14"/>
    <p:sldId id="273" r:id="rId15"/>
    <p:sldId id="291" r:id="rId16"/>
    <p:sldId id="279" r:id="rId17"/>
    <p:sldId id="2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06A9DD-A4A2-4E51-9E3F-57CDC0D4627F}"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1478927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06A9DD-A4A2-4E51-9E3F-57CDC0D4627F}"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269571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06A9DD-A4A2-4E51-9E3F-57CDC0D4627F}"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91763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06A9DD-A4A2-4E51-9E3F-57CDC0D4627F}"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22147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6A9DD-A4A2-4E51-9E3F-57CDC0D4627F}"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236266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06A9DD-A4A2-4E51-9E3F-57CDC0D4627F}"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211819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06A9DD-A4A2-4E51-9E3F-57CDC0D4627F}"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13206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06A9DD-A4A2-4E51-9E3F-57CDC0D4627F}"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241385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06A9DD-A4A2-4E51-9E3F-57CDC0D4627F}"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30063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6A9DD-A4A2-4E51-9E3F-57CDC0D4627F}"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375837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6A9DD-A4A2-4E51-9E3F-57CDC0D4627F}"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24F06-F167-44A0-AB2B-0E911CF4B1E3}" type="slidenum">
              <a:rPr lang="en-US" smtClean="0"/>
              <a:t>‹#›</a:t>
            </a:fld>
            <a:endParaRPr lang="en-US"/>
          </a:p>
        </p:txBody>
      </p:sp>
    </p:spTree>
    <p:extLst>
      <p:ext uri="{BB962C8B-B14F-4D97-AF65-F5344CB8AC3E}">
        <p14:creationId xmlns:p14="http://schemas.microsoft.com/office/powerpoint/2010/main" val="17911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6A9DD-A4A2-4E51-9E3F-57CDC0D4627F}" type="datetimeFigureOut">
              <a:rPr lang="en-US" smtClean="0"/>
              <a:t>1/29/2018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24F06-F167-44A0-AB2B-0E911CF4B1E3}" type="slidenum">
              <a:rPr lang="en-US" smtClean="0"/>
              <a:t>‹#›</a:t>
            </a:fld>
            <a:endParaRPr lang="en-US"/>
          </a:p>
        </p:txBody>
      </p:sp>
    </p:spTree>
    <p:extLst>
      <p:ext uri="{BB962C8B-B14F-4D97-AF65-F5344CB8AC3E}">
        <p14:creationId xmlns:p14="http://schemas.microsoft.com/office/powerpoint/2010/main" val="3250280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q=http://www.republicansscnm.org/voters.php&amp;sa=U&amp;ei=jUIIVI2CMIbNggTZg4K4BQ&amp;ved=0CCYQ9QEwCA&amp;usg=AFQjCNHl19qYwtTUeKRp4DHuezJb6TbBjA" TargetMode="Externa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hyperlink" Target="http://www.google.com/url?q=http://www.outsidethebeltway.com/democrats-have-a-2014-voter-enthusiasm-problem/democrat-donkey-5/&amp;sa=U&amp;ei=s0IIVOKZKIu-ggT1r4CIDw&amp;ved=0CBgQ9QEwAQ&amp;usg=AFQjCNGha01th0HSJRiO4-bO5wgJFWF-0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b="1" u="sng" dirty="0" err="1" smtClean="0"/>
              <a:t>Bellringer</a:t>
            </a:r>
            <a:r>
              <a:rPr lang="en-US" sz="3200" b="1" u="sng" dirty="0" smtClean="0"/>
              <a:t> </a:t>
            </a:r>
            <a:r>
              <a:rPr lang="en-US" sz="3200" b="1" u="sng" dirty="0" smtClean="0"/>
              <a:t>Thursday February 1</a:t>
            </a:r>
            <a:r>
              <a:rPr lang="en-US" sz="3200" b="1" u="sng" baseline="30000" dirty="0" smtClean="0"/>
              <a:t>st</a:t>
            </a:r>
            <a:r>
              <a:rPr lang="en-US" sz="3200" b="1" u="sng" dirty="0" smtClean="0"/>
              <a:t/>
            </a:r>
            <a:br>
              <a:rPr lang="en-US" sz="3200" b="1" u="sng" dirty="0" smtClean="0"/>
            </a:br>
            <a:r>
              <a:rPr lang="en-US" sz="3200" b="1" u="sng" dirty="0" smtClean="0"/>
              <a:t>(Write these answers in your Notebook like you always do- use notes from yesterday and Tuesday to help)</a:t>
            </a:r>
            <a:endParaRPr lang="en-US" sz="3200" b="1" u="sng" dirty="0"/>
          </a:p>
        </p:txBody>
      </p:sp>
      <p:sp>
        <p:nvSpPr>
          <p:cNvPr id="4099" name="Content Placeholder 2"/>
          <p:cNvSpPr>
            <a:spLocks noGrp="1"/>
          </p:cNvSpPr>
          <p:nvPr>
            <p:ph idx="1"/>
          </p:nvPr>
        </p:nvSpPr>
        <p:spPr>
          <a:xfrm>
            <a:off x="1179882" y="1999781"/>
            <a:ext cx="8229600" cy="4495800"/>
          </a:xfrm>
        </p:spPr>
        <p:txBody>
          <a:bodyPr>
            <a:normAutofit/>
          </a:bodyPr>
          <a:lstStyle/>
          <a:p>
            <a:r>
              <a:rPr lang="en-US" altLang="en-US" sz="4000" dirty="0" smtClean="0"/>
              <a:t>1) What is assimilation?</a:t>
            </a:r>
          </a:p>
          <a:p>
            <a:r>
              <a:rPr lang="en-US" altLang="en-US" sz="4000" dirty="0" smtClean="0"/>
              <a:t>2) Give two examples of ways native Americans were assimilated during the late 1800s. </a:t>
            </a:r>
          </a:p>
          <a:p>
            <a:r>
              <a:rPr lang="en-US" altLang="en-US" sz="4000" dirty="0" smtClean="0"/>
              <a:t>3) What was the Dawes Act? </a:t>
            </a:r>
          </a:p>
          <a:p>
            <a:r>
              <a:rPr lang="en-US" altLang="en-US" sz="4000" dirty="0" smtClean="0"/>
              <a:t>4) Why did Chief Joseph say “I will fight no more, forever” ? </a:t>
            </a:r>
          </a:p>
        </p:txBody>
      </p:sp>
    </p:spTree>
    <p:extLst>
      <p:ext uri="{BB962C8B-B14F-4D97-AF65-F5344CB8AC3E}">
        <p14:creationId xmlns:p14="http://schemas.microsoft.com/office/powerpoint/2010/main" val="3373354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4000" b="1" dirty="0"/>
              <a:t>Farmers Organize to Fight Back!</a:t>
            </a:r>
          </a:p>
        </p:txBody>
      </p:sp>
      <p:sp>
        <p:nvSpPr>
          <p:cNvPr id="16387" name="Rectangle 3"/>
          <p:cNvSpPr>
            <a:spLocks noGrp="1" noChangeArrowheads="1"/>
          </p:cNvSpPr>
          <p:nvPr>
            <p:ph type="body" idx="1"/>
          </p:nvPr>
        </p:nvSpPr>
        <p:spPr>
          <a:xfrm>
            <a:off x="1638300" y="1219200"/>
            <a:ext cx="3276600" cy="5105400"/>
          </a:xfrm>
        </p:spPr>
        <p:txBody>
          <a:bodyPr/>
          <a:lstStyle/>
          <a:p>
            <a:pPr eaLnBrk="1" hangingPunct="1">
              <a:buFontTx/>
              <a:buNone/>
            </a:pPr>
            <a:r>
              <a:rPr lang="en-US" altLang="en-US" sz="4800" b="1" u="sng" dirty="0"/>
              <a:t>Farmers’ Alliances</a:t>
            </a:r>
          </a:p>
          <a:p>
            <a:pPr eaLnBrk="1" hangingPunct="1"/>
            <a:r>
              <a:rPr lang="en-US" altLang="en-US" sz="3600" b="1" dirty="0" smtClean="0"/>
              <a:t>Groups of farmers that continue to push for reform (change)</a:t>
            </a:r>
          </a:p>
          <a:p>
            <a:pPr eaLnBrk="1" hangingPunct="1"/>
            <a:endParaRPr lang="en-US" altLang="en-US" b="1" dirty="0" smtClean="0"/>
          </a:p>
          <a:p>
            <a:pPr eaLnBrk="1" hangingPunct="1"/>
            <a:endParaRPr lang="en-US" altLang="en-US" dirty="0" smtClean="0"/>
          </a:p>
        </p:txBody>
      </p:sp>
      <p:pic>
        <p:nvPicPr>
          <p:cNvPr id="16388" name="Picture 4" descr="i-feed-you-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794544"/>
            <a:ext cx="41910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5029200" y="4343400"/>
            <a:ext cx="54864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50000"/>
              </a:spcBef>
              <a:buClrTx/>
              <a:buFontTx/>
              <a:buNone/>
            </a:pPr>
            <a:r>
              <a:rPr lang="en-US" altLang="en-US" sz="1800" i="1">
                <a:solidFill>
                  <a:schemeClr val="hlink"/>
                </a:solidFill>
              </a:rPr>
              <a:t>“There are three great crops raised in Nebraska. One is the crop of corn, one a crop of freight rates and one a crop of interest. One is produced by farmers who sweat and toil to farm the land. The other is produced by men who sit in their offices and farm the farmers” – Farmers’ Alliance 1890. </a:t>
            </a:r>
          </a:p>
        </p:txBody>
      </p:sp>
    </p:spTree>
    <p:extLst>
      <p:ext uri="{BB962C8B-B14F-4D97-AF65-F5344CB8AC3E}">
        <p14:creationId xmlns:p14="http://schemas.microsoft.com/office/powerpoint/2010/main" val="3666644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dirty="0"/>
              <a:t>The Government Helps . . . Sort of</a:t>
            </a:r>
          </a:p>
        </p:txBody>
      </p:sp>
      <p:sp>
        <p:nvSpPr>
          <p:cNvPr id="26627" name="Rectangle 3"/>
          <p:cNvSpPr>
            <a:spLocks noGrp="1" noChangeArrowheads="1"/>
          </p:cNvSpPr>
          <p:nvPr>
            <p:ph type="body" idx="1"/>
          </p:nvPr>
        </p:nvSpPr>
        <p:spPr>
          <a:xfrm>
            <a:off x="1905000" y="1371600"/>
            <a:ext cx="4191000" cy="4419600"/>
          </a:xfrm>
        </p:spPr>
        <p:txBody>
          <a:bodyPr/>
          <a:lstStyle/>
          <a:p>
            <a:pPr eaLnBrk="1" hangingPunct="1">
              <a:buFont typeface="Wingdings" panose="05000000000000000000" pitchFamily="2" charset="2"/>
              <a:buChar char="Ø"/>
            </a:pPr>
            <a:r>
              <a:rPr lang="en-US" altLang="en-US" sz="4000" b="1" u="sng" dirty="0"/>
              <a:t>Interstate Commerce Commission</a:t>
            </a:r>
          </a:p>
          <a:p>
            <a:pPr lvl="1" eaLnBrk="1" hangingPunct="1">
              <a:buFont typeface="Wingdings" panose="05000000000000000000" pitchFamily="2" charset="2"/>
              <a:buChar char="Ø"/>
            </a:pPr>
            <a:r>
              <a:rPr lang="en-US" altLang="en-US" b="1" dirty="0" smtClean="0"/>
              <a:t>set up by government to regulate railroads</a:t>
            </a:r>
          </a:p>
          <a:p>
            <a:pPr eaLnBrk="1" hangingPunct="1">
              <a:buFontTx/>
              <a:buNone/>
            </a:pPr>
            <a:endParaRPr lang="en-US" altLang="en-US" dirty="0" smtClean="0"/>
          </a:p>
        </p:txBody>
      </p:sp>
      <p:sp>
        <p:nvSpPr>
          <p:cNvPr id="17412" name="AutoShape 4"/>
          <p:cNvSpPr>
            <a:spLocks noChangeArrowheads="1"/>
          </p:cNvSpPr>
          <p:nvPr/>
        </p:nvSpPr>
        <p:spPr bwMode="auto">
          <a:xfrm>
            <a:off x="5943600" y="3581400"/>
            <a:ext cx="4495800" cy="2895600"/>
          </a:xfrm>
          <a:prstGeom prst="cloudCallout">
            <a:avLst>
              <a:gd name="adj1" fmla="val -47139"/>
              <a:gd name="adj2" fmla="val 54713"/>
            </a:avLst>
          </a:prstGeom>
          <a:solidFill>
            <a:schemeClr val="accent1"/>
          </a:solidFill>
          <a:ln w="9525">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en-US" altLang="en-US" sz="2400" b="1"/>
              <a:t>What French word describes how the government usually dealt with business? (“Hands off”)</a:t>
            </a:r>
          </a:p>
        </p:txBody>
      </p:sp>
      <p:pic>
        <p:nvPicPr>
          <p:cNvPr id="17413" name="Picture 6" descr="us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1219200"/>
            <a:ext cx="21336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707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fade">
                                      <p:cBhvr>
                                        <p:cTn id="12" dur="2000"/>
                                        <p:tgtEl>
                                          <p:spTgt spid="266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fade">
                                      <p:cBhvr>
                                        <p:cTn id="15" dur="20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lowchart: Punched Tape 1"/>
          <p:cNvSpPr>
            <a:spLocks noChangeArrowheads="1"/>
          </p:cNvSpPr>
          <p:nvPr/>
        </p:nvSpPr>
        <p:spPr bwMode="auto">
          <a:xfrm>
            <a:off x="1905000" y="152400"/>
            <a:ext cx="7924800" cy="4495800"/>
          </a:xfrm>
          <a:prstGeom prst="flowChartPunchedTape">
            <a:avLst/>
          </a:prstGeom>
          <a:solidFill>
            <a:schemeClr val="accent1"/>
          </a:solidFill>
          <a:ln w="9525" algn="ctr">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en-US" altLang="en-US" sz="4000"/>
              <a:t>Farmers feel like the two major American political parties aren’t representing their interests, so they form their own! </a:t>
            </a:r>
          </a:p>
        </p:txBody>
      </p:sp>
      <p:pic>
        <p:nvPicPr>
          <p:cNvPr id="18435" name="Picture 2" descr="http://t0.gstatic.com/images?q=tbn:ANd9GcSRRaas2uOBrs-JxfLmpkkznbeTG0PdX5H3MQkkTDGB-GO4K9sCLqDWKj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419600"/>
            <a:ext cx="31051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descr="http://t1.gstatic.com/images?q=tbn:ANd9GcSlhFeNj_dO_u3I9TlCigZcVl8K27iVnSzPjxo35paw2kgGruyQfHahvKeD">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4267200"/>
            <a:ext cx="25146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0408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a:xfrm>
            <a:off x="1524000" y="1295401"/>
            <a:ext cx="8229600" cy="4830763"/>
          </a:xfrm>
        </p:spPr>
        <p:txBody>
          <a:bodyPr/>
          <a:lstStyle/>
          <a:p>
            <a:pPr eaLnBrk="1" hangingPunct="1">
              <a:buFontTx/>
              <a:buNone/>
            </a:pPr>
            <a:endParaRPr lang="en-US" altLang="en-US" smtClean="0"/>
          </a:p>
          <a:p>
            <a:pPr eaLnBrk="1" hangingPunct="1">
              <a:buFontTx/>
              <a:buNone/>
            </a:pPr>
            <a:endParaRPr lang="en-US" altLang="en-US" smtClean="0"/>
          </a:p>
          <a:p>
            <a:pPr eaLnBrk="1" hangingPunct="1"/>
            <a:endParaRPr lang="en-US" altLang="en-US" smtClean="0"/>
          </a:p>
          <a:p>
            <a:pPr eaLnBrk="1" hangingPunct="1"/>
            <a:endParaRPr lang="en-US" altLang="en-US" smtClean="0"/>
          </a:p>
          <a:p>
            <a:pPr eaLnBrk="1" hangingPunct="1">
              <a:buFontTx/>
              <a:buNone/>
            </a:pPr>
            <a:endParaRPr lang="en-US" altLang="en-US" smtClean="0"/>
          </a:p>
        </p:txBody>
      </p:sp>
      <p:sp>
        <p:nvSpPr>
          <p:cNvPr id="19459" name="Rectangle 4"/>
          <p:cNvSpPr>
            <a:spLocks noChangeArrowheads="1"/>
          </p:cNvSpPr>
          <p:nvPr/>
        </p:nvSpPr>
        <p:spPr bwMode="auto">
          <a:xfrm>
            <a:off x="2057400" y="152400"/>
            <a:ext cx="79248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r>
              <a:rPr lang="en-US" altLang="en-US" sz="4000" b="1"/>
              <a:t>The Populist (People’s) Party -</a:t>
            </a:r>
            <a:r>
              <a:rPr lang="en-US" altLang="en-US" sz="3600"/>
              <a:t> </a:t>
            </a:r>
          </a:p>
          <a:p>
            <a:pPr>
              <a:spcBef>
                <a:spcPct val="0"/>
              </a:spcBef>
              <a:buClrTx/>
              <a:buFontTx/>
              <a:buNone/>
            </a:pPr>
            <a:r>
              <a:rPr lang="en-US" altLang="en-US" sz="3600"/>
              <a:t>A political party formed by the</a:t>
            </a:r>
          </a:p>
          <a:p>
            <a:pPr>
              <a:spcBef>
                <a:spcPct val="0"/>
              </a:spcBef>
              <a:buClrTx/>
              <a:buFontTx/>
              <a:buNone/>
            </a:pPr>
            <a:r>
              <a:rPr lang="en-US" altLang="en-US" sz="3600"/>
              <a:t> Farmers’ Alliances to </a:t>
            </a:r>
          </a:p>
          <a:p>
            <a:pPr>
              <a:spcBef>
                <a:spcPct val="0"/>
              </a:spcBef>
              <a:buClrTx/>
              <a:buFontTx/>
              <a:buNone/>
            </a:pPr>
            <a:r>
              <a:rPr lang="en-US" altLang="en-US" sz="3600"/>
              <a:t>help farmers solve their problems</a:t>
            </a:r>
          </a:p>
        </p:txBody>
      </p:sp>
      <p:pic>
        <p:nvPicPr>
          <p:cNvPr id="19460" name="Picture 7" descr="0601_0303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819401"/>
            <a:ext cx="3810000" cy="207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8"/>
          <p:cNvSpPr txBox="1">
            <a:spLocks noChangeArrowheads="1"/>
          </p:cNvSpPr>
          <p:nvPr/>
        </p:nvSpPr>
        <p:spPr bwMode="auto">
          <a:xfrm>
            <a:off x="7010400" y="2819401"/>
            <a:ext cx="3124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50000"/>
              </a:spcBef>
              <a:buClrTx/>
            </a:pPr>
            <a:r>
              <a:rPr lang="en-US" altLang="en-US" sz="2400" b="1"/>
              <a:t>Original Members of the Populist Party</a:t>
            </a:r>
          </a:p>
          <a:p>
            <a:pPr>
              <a:spcBef>
                <a:spcPct val="50000"/>
              </a:spcBef>
              <a:buClrTx/>
            </a:pPr>
            <a:r>
              <a:rPr lang="en-US" altLang="en-US" sz="2400" b="1"/>
              <a:t>July 1892</a:t>
            </a:r>
          </a:p>
          <a:p>
            <a:pPr>
              <a:spcBef>
                <a:spcPct val="50000"/>
              </a:spcBef>
              <a:buClrTx/>
            </a:pPr>
            <a:r>
              <a:rPr lang="en-US" altLang="en-US" sz="2400" b="1"/>
              <a:t>Over 800 delegates from 69 Nebraska Counties met</a:t>
            </a:r>
          </a:p>
        </p:txBody>
      </p:sp>
      <p:pic>
        <p:nvPicPr>
          <p:cNvPr id="19462" name="Picture 10" descr="Alliance and Populist pos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419600"/>
            <a:ext cx="29527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0936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fade">
                                      <p:cBhvr>
                                        <p:cTn id="7" dur="2000"/>
                                        <p:tgtEl>
                                          <p:spTgt spid="71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pPr>
              <a:defRPr/>
            </a:pPr>
            <a:r>
              <a:rPr lang="en-US" dirty="0" smtClean="0"/>
              <a:t>The People’s Party</a:t>
            </a:r>
            <a:endParaRPr lang="en-US" dirty="0"/>
          </a:p>
        </p:txBody>
      </p:sp>
      <p:sp>
        <p:nvSpPr>
          <p:cNvPr id="20483" name="Content Placeholder 2"/>
          <p:cNvSpPr>
            <a:spLocks noGrp="1"/>
          </p:cNvSpPr>
          <p:nvPr>
            <p:ph idx="1"/>
          </p:nvPr>
        </p:nvSpPr>
        <p:spPr>
          <a:xfrm>
            <a:off x="512751" y="821029"/>
            <a:ext cx="8103215" cy="5943600"/>
          </a:xfrm>
        </p:spPr>
        <p:txBody>
          <a:bodyPr>
            <a:normAutofit/>
          </a:bodyPr>
          <a:lstStyle/>
          <a:p>
            <a:r>
              <a:rPr lang="en-US" altLang="en-US" dirty="0"/>
              <a:t>Farmers see the need to unify under a single party </a:t>
            </a:r>
          </a:p>
          <a:p>
            <a:r>
              <a:rPr lang="en-US" altLang="en-US" sz="3600" b="1" dirty="0"/>
              <a:t>Omaha </a:t>
            </a:r>
            <a:r>
              <a:rPr lang="en-US" altLang="en-US" sz="3600" b="1" dirty="0" smtClean="0"/>
              <a:t>Platform (write these next to 1-8)</a:t>
            </a:r>
            <a:endParaRPr lang="en-US" altLang="en-US" sz="3600" b="1" dirty="0"/>
          </a:p>
          <a:p>
            <a:pPr lvl="2"/>
            <a:r>
              <a:rPr lang="en-US" altLang="en-US" sz="2800" dirty="0" smtClean="0"/>
              <a:t>Direct </a:t>
            </a:r>
            <a:r>
              <a:rPr lang="en-US" altLang="en-US" sz="2800" dirty="0" smtClean="0"/>
              <a:t>election of senators </a:t>
            </a:r>
            <a:r>
              <a:rPr lang="en-US" altLang="en-US" sz="2800" dirty="0" smtClean="0"/>
              <a:t>(the people should get to pick their senator)</a:t>
            </a:r>
            <a:endParaRPr lang="en-US" altLang="en-US" sz="2800" dirty="0" smtClean="0"/>
          </a:p>
          <a:p>
            <a:pPr lvl="2"/>
            <a:r>
              <a:rPr lang="en-US" altLang="en-US" sz="2800" dirty="0" smtClean="0"/>
              <a:t>Secret ballot</a:t>
            </a:r>
          </a:p>
          <a:p>
            <a:pPr lvl="2"/>
            <a:r>
              <a:rPr lang="en-US" altLang="en-US" sz="2800" dirty="0" smtClean="0"/>
              <a:t>Bimetallism</a:t>
            </a:r>
            <a:r>
              <a:rPr lang="en-US" altLang="en-US" sz="2800" dirty="0" smtClean="0"/>
              <a:t>: (Using silver and gold to back money) </a:t>
            </a:r>
          </a:p>
          <a:p>
            <a:pPr lvl="2"/>
            <a:r>
              <a:rPr lang="en-US" altLang="en-US" sz="2800" dirty="0" smtClean="0"/>
              <a:t>Government </a:t>
            </a:r>
            <a:r>
              <a:rPr lang="en-US" altLang="en-US" sz="2800" dirty="0" smtClean="0"/>
              <a:t>Control of Railroads</a:t>
            </a:r>
          </a:p>
          <a:p>
            <a:pPr lvl="2"/>
            <a:r>
              <a:rPr lang="en-US" altLang="en-US" sz="2800" dirty="0" smtClean="0"/>
              <a:t>Graduated Income Tax </a:t>
            </a:r>
            <a:r>
              <a:rPr lang="en-US" altLang="en-US" sz="2800" dirty="0" smtClean="0"/>
              <a:t>(rich people pay more)</a:t>
            </a:r>
            <a:endParaRPr lang="en-US" altLang="en-US" sz="2800" dirty="0" smtClean="0"/>
          </a:p>
          <a:p>
            <a:pPr lvl="2"/>
            <a:r>
              <a:rPr lang="en-US" altLang="en-US" sz="2800" dirty="0" smtClean="0"/>
              <a:t>8 Hour Workday </a:t>
            </a:r>
            <a:endParaRPr lang="en-US" altLang="en-US" sz="2800" dirty="0" smtClean="0"/>
          </a:p>
          <a:p>
            <a:pPr lvl="2"/>
            <a:r>
              <a:rPr lang="en-US" altLang="en-US" sz="2800" dirty="0" smtClean="0"/>
              <a:t>Government Regulation of Banks</a:t>
            </a:r>
          </a:p>
          <a:p>
            <a:pPr lvl="2"/>
            <a:r>
              <a:rPr lang="en-US" altLang="en-US" sz="2800" dirty="0" smtClean="0"/>
              <a:t>Increase $$ in circulation</a:t>
            </a:r>
            <a:endParaRPr lang="en-US" altLang="en-US" sz="2800" dirty="0" smtClean="0"/>
          </a:p>
          <a:p>
            <a:pPr lvl="1">
              <a:buFontTx/>
              <a:buNone/>
            </a:pPr>
            <a:endParaRPr lang="en-US" altLang="en-US" sz="4000" dirty="0"/>
          </a:p>
        </p:txBody>
      </p:sp>
      <p:pic>
        <p:nvPicPr>
          <p:cNvPr id="20484" name="Picture 2" descr="http://1.bp.blogspot.com/-xUu6P57V0n0/UOmioPGhUSI/AAAAAAAAAGo/lVvRdg8ZPzw/s1600/populist+part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25" y="368809"/>
            <a:ext cx="3000375"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0597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The Election of 1896</a:t>
            </a:r>
          </a:p>
        </p:txBody>
      </p:sp>
      <p:sp>
        <p:nvSpPr>
          <p:cNvPr id="10243" name="Rectangle 3"/>
          <p:cNvSpPr>
            <a:spLocks noGrp="1" noChangeArrowheads="1"/>
          </p:cNvSpPr>
          <p:nvPr>
            <p:ph type="body" idx="1"/>
          </p:nvPr>
        </p:nvSpPr>
        <p:spPr>
          <a:xfrm>
            <a:off x="1219200" y="1493520"/>
            <a:ext cx="4687824" cy="4998720"/>
          </a:xfrm>
        </p:spPr>
        <p:txBody>
          <a:bodyPr>
            <a:normAutofit lnSpcReduction="10000"/>
          </a:bodyPr>
          <a:lstStyle/>
          <a:p>
            <a:pPr eaLnBrk="1" hangingPunct="1">
              <a:lnSpc>
                <a:spcPct val="80000"/>
              </a:lnSpc>
              <a:buFontTx/>
              <a:buNone/>
            </a:pPr>
            <a:r>
              <a:rPr lang="en-US" altLang="en-US" sz="3200" b="1" dirty="0"/>
              <a:t>William Jennings Bryan</a:t>
            </a:r>
            <a:r>
              <a:rPr lang="en-US" altLang="en-US" sz="3200" dirty="0"/>
              <a:t> (Democrat)</a:t>
            </a:r>
          </a:p>
          <a:p>
            <a:pPr eaLnBrk="1" hangingPunct="1">
              <a:lnSpc>
                <a:spcPct val="80000"/>
              </a:lnSpc>
            </a:pPr>
            <a:r>
              <a:rPr lang="en-US" altLang="en-US" sz="3200" dirty="0"/>
              <a:t>What was it about: </a:t>
            </a:r>
            <a:r>
              <a:rPr lang="en-US" altLang="en-US" sz="3200" u="sng" dirty="0"/>
              <a:t>“</a:t>
            </a:r>
            <a:r>
              <a:rPr lang="en-US" altLang="en-US" sz="3200" b="1" u="sng" dirty="0"/>
              <a:t>Cross of Gold</a:t>
            </a:r>
            <a:r>
              <a:rPr lang="en-US" altLang="en-US" sz="3200" u="sng" dirty="0"/>
              <a:t>” speech attacks those who oppose coining silver (</a:t>
            </a:r>
            <a:r>
              <a:rPr lang="en-US" altLang="en-US" sz="3200" u="sng" dirty="0" err="1"/>
              <a:t>goldbugs</a:t>
            </a:r>
            <a:r>
              <a:rPr lang="en-US" altLang="en-US" sz="3200" u="sng" dirty="0"/>
              <a:t>)</a:t>
            </a:r>
          </a:p>
          <a:p>
            <a:pPr eaLnBrk="1" hangingPunct="1">
              <a:lnSpc>
                <a:spcPct val="80000"/>
              </a:lnSpc>
            </a:pPr>
            <a:r>
              <a:rPr lang="en-US" altLang="en-US" sz="3200" dirty="0"/>
              <a:t>Populists decide to support him </a:t>
            </a:r>
          </a:p>
          <a:p>
            <a:pPr eaLnBrk="1" hangingPunct="1">
              <a:lnSpc>
                <a:spcPct val="80000"/>
              </a:lnSpc>
            </a:pPr>
            <a:r>
              <a:rPr lang="en-US" altLang="en-US" sz="3200" dirty="0"/>
              <a:t>Campaigns directly to the people, touring the country</a:t>
            </a:r>
          </a:p>
          <a:p>
            <a:pPr eaLnBrk="1" hangingPunct="1">
              <a:lnSpc>
                <a:spcPct val="80000"/>
              </a:lnSpc>
            </a:pPr>
            <a:endParaRPr lang="en-US" altLang="en-US" dirty="0"/>
          </a:p>
        </p:txBody>
      </p:sp>
      <p:pic>
        <p:nvPicPr>
          <p:cNvPr id="25604" name="Picture 4" descr="1896 political cartoon: William Jennings Bryan &amp; his &quot;cross of gold&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468" y="0"/>
            <a:ext cx="3732308" cy="467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5"/>
          <p:cNvSpPr txBox="1">
            <a:spLocks noChangeArrowheads="1"/>
          </p:cNvSpPr>
          <p:nvPr/>
        </p:nvSpPr>
        <p:spPr bwMode="auto">
          <a:xfrm>
            <a:off x="7777766" y="4676402"/>
            <a:ext cx="4038600"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50000"/>
              </a:spcBef>
              <a:buClrTx/>
              <a:buFontTx/>
              <a:buNone/>
            </a:pPr>
            <a:r>
              <a:rPr lang="en-US" altLang="en-US" sz="1800" i="1" dirty="0">
                <a:solidFill>
                  <a:schemeClr val="hlink"/>
                </a:solidFill>
              </a:rPr>
              <a:t>“You shall not press down upon the brow of labor this crown of thorns, you shall not crucify mankind upon a cross of gold”</a:t>
            </a:r>
          </a:p>
          <a:p>
            <a:pPr>
              <a:spcBef>
                <a:spcPct val="50000"/>
              </a:spcBef>
              <a:buClrTx/>
              <a:buFontTx/>
              <a:buNone/>
            </a:pPr>
            <a:r>
              <a:rPr lang="en-US" altLang="en-US" sz="1800" i="1" dirty="0">
                <a:solidFill>
                  <a:schemeClr val="hlink"/>
                </a:solidFill>
              </a:rPr>
              <a:t> – Cross of Gold Speech by William Jennings Bryan 1896</a:t>
            </a:r>
          </a:p>
        </p:txBody>
      </p:sp>
    </p:spTree>
    <p:extLst>
      <p:ext uri="{BB962C8B-B14F-4D97-AF65-F5344CB8AC3E}">
        <p14:creationId xmlns:p14="http://schemas.microsoft.com/office/powerpoint/2010/main" val="74183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1896 political cartoon: William Jennings Bryan &amp; his &quot;cross of gold&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9132" y="115911"/>
            <a:ext cx="5181600" cy="649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1048" y="1284856"/>
            <a:ext cx="5188383" cy="4154984"/>
          </a:xfrm>
          <a:prstGeom prst="rect">
            <a:avLst/>
          </a:prstGeom>
          <a:noFill/>
        </p:spPr>
        <p:txBody>
          <a:bodyPr wrap="square" rtlCol="0">
            <a:spAutoFit/>
          </a:bodyPr>
          <a:lstStyle/>
          <a:p>
            <a:pPr marL="342900" indent="-342900">
              <a:buAutoNum type="arabicPeriod"/>
            </a:pPr>
            <a:r>
              <a:rPr lang="en-US" sz="2400" b="1" dirty="0" smtClean="0"/>
              <a:t>What symbols do you see</a:t>
            </a:r>
            <a:r>
              <a:rPr lang="en-US" sz="2400" b="1" dirty="0" smtClean="0"/>
              <a:t>? (Cross, Crown of Thorns)</a:t>
            </a:r>
            <a:endParaRPr lang="en-US" sz="2400" b="1" dirty="0" smtClean="0"/>
          </a:p>
          <a:p>
            <a:pPr marL="342900" indent="-342900">
              <a:buAutoNum type="arabicPeriod"/>
            </a:pPr>
            <a:r>
              <a:rPr lang="en-US" sz="2400" b="1" dirty="0" smtClean="0"/>
              <a:t>What action is happening</a:t>
            </a:r>
            <a:r>
              <a:rPr lang="en-US" sz="2400" b="1" dirty="0" smtClean="0"/>
              <a:t>? (A man is standing on the Bible, holding a cross)</a:t>
            </a:r>
            <a:endParaRPr lang="en-US" sz="2400" b="1" dirty="0" smtClean="0"/>
          </a:p>
          <a:p>
            <a:pPr marL="342900" indent="-342900">
              <a:buAutoNum type="arabicPeriod"/>
            </a:pPr>
            <a:r>
              <a:rPr lang="en-US" sz="2400" b="1" dirty="0" smtClean="0"/>
              <a:t>What is the message? </a:t>
            </a:r>
            <a:r>
              <a:rPr lang="en-US" sz="2400" b="1" dirty="0" smtClean="0"/>
              <a:t>(William Jennings Bryan- man in cartoon thinks the common man (poor) are being “crucified”/killed by the rich because they are only allowing gold to be used to back $</a:t>
            </a:r>
            <a:endParaRPr lang="en-US" sz="2400" b="1" dirty="0"/>
          </a:p>
        </p:txBody>
      </p:sp>
    </p:spTree>
    <p:extLst>
      <p:ext uri="{BB962C8B-B14F-4D97-AF65-F5344CB8AC3E}">
        <p14:creationId xmlns:p14="http://schemas.microsoft.com/office/powerpoint/2010/main" val="4140805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finish!</a:t>
            </a:r>
            <a:endParaRPr lang="en-US" dirty="0"/>
          </a:p>
        </p:txBody>
      </p:sp>
      <p:sp>
        <p:nvSpPr>
          <p:cNvPr id="3" name="Content Placeholder 2"/>
          <p:cNvSpPr>
            <a:spLocks noGrp="1"/>
          </p:cNvSpPr>
          <p:nvPr>
            <p:ph idx="1"/>
          </p:nvPr>
        </p:nvSpPr>
        <p:spPr/>
        <p:txBody>
          <a:bodyPr>
            <a:normAutofit/>
          </a:bodyPr>
          <a:lstStyle/>
          <a:p>
            <a:r>
              <a:rPr lang="en-US" sz="3600" dirty="0" smtClean="0"/>
              <a:t>These notes are yours to keep.  Put them in your notebook at page 5.  When you finish, go get a copy of the Populism Reading from your substitute teacher.  Read and answer the questions.  Turn it in to him/her at the end of the block. </a:t>
            </a:r>
            <a:endParaRPr lang="en-US" sz="3600" dirty="0"/>
          </a:p>
        </p:txBody>
      </p:sp>
    </p:spTree>
    <p:extLst>
      <p:ext uri="{BB962C8B-B14F-4D97-AF65-F5344CB8AC3E}">
        <p14:creationId xmlns:p14="http://schemas.microsoft.com/office/powerpoint/2010/main" val="307217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idx="1"/>
          </p:nvPr>
        </p:nvSpPr>
        <p:spPr/>
        <p:txBody>
          <a:bodyPr>
            <a:normAutofit/>
          </a:bodyPr>
          <a:lstStyle/>
          <a:p>
            <a:r>
              <a:rPr lang="en-US" sz="4400" dirty="0" smtClean="0"/>
              <a:t>Unit 1 Test is </a:t>
            </a:r>
            <a:r>
              <a:rPr lang="en-US" sz="4400" dirty="0" smtClean="0"/>
              <a:t>Monday February 5th</a:t>
            </a:r>
            <a:endParaRPr lang="en-US" sz="4400" dirty="0" smtClean="0"/>
          </a:p>
          <a:p>
            <a:r>
              <a:rPr lang="en-US" sz="4400" dirty="0" smtClean="0"/>
              <a:t>Unit 1 Vocabulary due </a:t>
            </a:r>
            <a:r>
              <a:rPr lang="en-US" sz="4400" dirty="0" smtClean="0"/>
              <a:t>on 2/5 as well. </a:t>
            </a:r>
            <a:r>
              <a:rPr lang="en-US" sz="4400" dirty="0"/>
              <a:t>W</a:t>
            </a:r>
            <a:r>
              <a:rPr lang="en-US" sz="4400" dirty="0" smtClean="0"/>
              <a:t>ords </a:t>
            </a:r>
            <a:r>
              <a:rPr lang="en-US" sz="4400" dirty="0" smtClean="0"/>
              <a:t>are on the back of your unit outline.  Must be handwritten.  Extra credit if you do picture and sentence for each </a:t>
            </a:r>
            <a:r>
              <a:rPr lang="en-US" sz="4400" dirty="0" smtClean="0">
                <a:sym typeface="Wingdings" panose="05000000000000000000" pitchFamily="2" charset="2"/>
              </a:rPr>
              <a:t></a:t>
            </a:r>
            <a:endParaRPr lang="en-US" sz="4400" dirty="0"/>
          </a:p>
        </p:txBody>
      </p:sp>
    </p:spTree>
    <p:extLst>
      <p:ext uri="{BB962C8B-B14F-4D97-AF65-F5344CB8AC3E}">
        <p14:creationId xmlns:p14="http://schemas.microsoft.com/office/powerpoint/2010/main" val="1146397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3649800"/>
              </p:ext>
            </p:extLst>
          </p:nvPr>
        </p:nvGraphicFramePr>
        <p:xfrm>
          <a:off x="1727200" y="1024466"/>
          <a:ext cx="8127999" cy="2377440"/>
        </p:xfrm>
        <a:graphic>
          <a:graphicData uri="http://schemas.openxmlformats.org/drawingml/2006/table">
            <a:tbl>
              <a:tblPr firstRow="1" bandRow="1">
                <a:tableStyleId>{5C22544A-7EE6-4342-B048-85BDC9FD1C3A}</a:tableStyleId>
              </a:tblPr>
              <a:tblGrid>
                <a:gridCol w="2006600"/>
                <a:gridCol w="3412066"/>
                <a:gridCol w="2709333"/>
              </a:tblGrid>
              <a:tr h="370840">
                <a:tc>
                  <a:txBody>
                    <a:bodyPr/>
                    <a:lstStyle/>
                    <a:p>
                      <a:r>
                        <a:rPr lang="en-US" sz="3600" b="1" dirty="0" smtClean="0"/>
                        <a:t>Date</a:t>
                      </a:r>
                      <a:endParaRPr lang="en-US" sz="3600" b="1" dirty="0"/>
                    </a:p>
                  </a:txBody>
                  <a:tcPr/>
                </a:tc>
                <a:tc>
                  <a:txBody>
                    <a:bodyPr/>
                    <a:lstStyle/>
                    <a:p>
                      <a:r>
                        <a:rPr lang="en-US" sz="3600" b="1" dirty="0" smtClean="0"/>
                        <a:t>Topic</a:t>
                      </a:r>
                      <a:endParaRPr lang="en-US" sz="3600" b="1" dirty="0"/>
                    </a:p>
                  </a:txBody>
                  <a:tcPr/>
                </a:tc>
                <a:tc>
                  <a:txBody>
                    <a:bodyPr/>
                    <a:lstStyle/>
                    <a:p>
                      <a:r>
                        <a:rPr lang="en-US" sz="3600" b="1" dirty="0" smtClean="0"/>
                        <a:t>Page</a:t>
                      </a:r>
                      <a:endParaRPr lang="en-US" sz="3600" b="1" dirty="0"/>
                    </a:p>
                  </a:txBody>
                  <a:tcPr/>
                </a:tc>
              </a:tr>
              <a:tr h="370840">
                <a:tc>
                  <a:txBody>
                    <a:bodyPr/>
                    <a:lstStyle/>
                    <a:p>
                      <a:r>
                        <a:rPr lang="en-US" sz="3600" b="1" dirty="0" smtClean="0"/>
                        <a:t>2/1</a:t>
                      </a:r>
                      <a:endParaRPr lang="en-US" sz="3600" b="1" dirty="0"/>
                    </a:p>
                  </a:txBody>
                  <a:tcPr/>
                </a:tc>
                <a:tc>
                  <a:txBody>
                    <a:bodyPr/>
                    <a:lstStyle/>
                    <a:p>
                      <a:r>
                        <a:rPr lang="en-US" sz="3600" b="1" dirty="0" smtClean="0"/>
                        <a:t>Farmers and the</a:t>
                      </a:r>
                      <a:r>
                        <a:rPr lang="en-US" sz="3600" b="1" baseline="0" dirty="0" smtClean="0"/>
                        <a:t> Populist Movement</a:t>
                      </a:r>
                      <a:endParaRPr lang="en-US" sz="3600" b="1" dirty="0"/>
                    </a:p>
                  </a:txBody>
                  <a:tcPr/>
                </a:tc>
                <a:tc>
                  <a:txBody>
                    <a:bodyPr/>
                    <a:lstStyle/>
                    <a:p>
                      <a:r>
                        <a:rPr lang="en-US" sz="3600" b="1" dirty="0" smtClean="0"/>
                        <a:t>6</a:t>
                      </a:r>
                      <a:endParaRPr lang="en-US" sz="3600" b="1" dirty="0"/>
                    </a:p>
                  </a:txBody>
                  <a:tcPr/>
                </a:tc>
              </a:tr>
            </a:tbl>
          </a:graphicData>
        </a:graphic>
      </p:graphicFrame>
    </p:spTree>
    <p:extLst>
      <p:ext uri="{BB962C8B-B14F-4D97-AF65-F5344CB8AC3E}">
        <p14:creationId xmlns:p14="http://schemas.microsoft.com/office/powerpoint/2010/main" val="1215526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Autofit/>
          </a:bodyPr>
          <a:lstStyle/>
          <a:p>
            <a:pPr eaLnBrk="1" hangingPunct="1">
              <a:defRPr/>
            </a:pPr>
            <a:r>
              <a:rPr lang="en-US" sz="8800" b="1" dirty="0" smtClean="0"/>
              <a:t>Farmers and Populism</a:t>
            </a:r>
          </a:p>
        </p:txBody>
      </p:sp>
      <p:sp>
        <p:nvSpPr>
          <p:cNvPr id="3075" name="Rectangle 3"/>
          <p:cNvSpPr>
            <a:spLocks noGrp="1" noChangeArrowheads="1"/>
          </p:cNvSpPr>
          <p:nvPr>
            <p:ph type="subTitle" idx="1"/>
          </p:nvPr>
        </p:nvSpPr>
        <p:spPr/>
        <p:txBody>
          <a:bodyPr>
            <a:normAutofit/>
          </a:bodyPr>
          <a:lstStyle/>
          <a:p>
            <a:pPr eaLnBrk="1" hangingPunct="1">
              <a:defRPr/>
            </a:pPr>
            <a:r>
              <a:rPr lang="en-US" sz="3200" b="1" i="1" dirty="0" smtClean="0"/>
              <a:t>FOCUS QUESTION:  What led to the rise of the Populist movement, and what effect did it have?</a:t>
            </a:r>
          </a:p>
        </p:txBody>
      </p:sp>
    </p:spTree>
    <p:extLst>
      <p:ext uri="{BB962C8B-B14F-4D97-AF65-F5344CB8AC3E}">
        <p14:creationId xmlns:p14="http://schemas.microsoft.com/office/powerpoint/2010/main" val="575143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600" dirty="0"/>
              <a:t>Problems for Farmers</a:t>
            </a:r>
          </a:p>
        </p:txBody>
      </p:sp>
      <p:sp>
        <p:nvSpPr>
          <p:cNvPr id="4099" name="Rectangle 3"/>
          <p:cNvSpPr>
            <a:spLocks noGrp="1" noChangeArrowheads="1"/>
          </p:cNvSpPr>
          <p:nvPr>
            <p:ph type="body" idx="1"/>
          </p:nvPr>
        </p:nvSpPr>
        <p:spPr>
          <a:xfrm>
            <a:off x="4267200" y="1219200"/>
            <a:ext cx="5943600" cy="4572000"/>
          </a:xfrm>
        </p:spPr>
        <p:txBody>
          <a:bodyPr/>
          <a:lstStyle/>
          <a:p>
            <a:pPr eaLnBrk="1" hangingPunct="1">
              <a:lnSpc>
                <a:spcPct val="90000"/>
              </a:lnSpc>
              <a:buFontTx/>
              <a:buNone/>
            </a:pPr>
            <a:endParaRPr lang="en-US" altLang="en-US" sz="3200" b="1" dirty="0"/>
          </a:p>
          <a:p>
            <a:pPr eaLnBrk="1" hangingPunct="1">
              <a:lnSpc>
                <a:spcPct val="90000"/>
              </a:lnSpc>
              <a:buFontTx/>
              <a:buNone/>
            </a:pPr>
            <a:r>
              <a:rPr lang="en-US" altLang="en-US" sz="4000" b="1" dirty="0"/>
              <a:t>1. Price of Crops Goes </a:t>
            </a:r>
            <a:r>
              <a:rPr lang="en-US" altLang="en-US" sz="4000" b="1" u="sng" dirty="0"/>
              <a:t>Down</a:t>
            </a:r>
            <a:r>
              <a:rPr lang="en-US" altLang="en-US" sz="4000" b="1" dirty="0"/>
              <a:t> because of </a:t>
            </a:r>
            <a:r>
              <a:rPr lang="en-US" altLang="en-US" sz="4000" b="1" u="sng" dirty="0"/>
              <a:t>overproduction</a:t>
            </a:r>
            <a:r>
              <a:rPr lang="en-US" altLang="en-US" sz="4000" b="1" dirty="0"/>
              <a:t>!</a:t>
            </a:r>
          </a:p>
          <a:p>
            <a:pPr eaLnBrk="1" hangingPunct="1">
              <a:lnSpc>
                <a:spcPct val="90000"/>
              </a:lnSpc>
              <a:buFontTx/>
              <a:buNone/>
            </a:pPr>
            <a:r>
              <a:rPr lang="en-US" altLang="en-US" sz="3200" dirty="0"/>
              <a:t>-  </a:t>
            </a:r>
            <a:r>
              <a:rPr lang="en-US" altLang="en-US" sz="3200" dirty="0" smtClean="0"/>
              <a:t>Produce too many crops  (overproduction)</a:t>
            </a:r>
          </a:p>
          <a:p>
            <a:pPr eaLnBrk="1" hangingPunct="1">
              <a:lnSpc>
                <a:spcPct val="90000"/>
              </a:lnSpc>
              <a:buFontTx/>
              <a:buChar char="-"/>
            </a:pPr>
            <a:r>
              <a:rPr lang="en-US" altLang="en-US" sz="3200" dirty="0" smtClean="0"/>
              <a:t>Severe weather conditions/droughts</a:t>
            </a:r>
          </a:p>
          <a:p>
            <a:pPr eaLnBrk="1" hangingPunct="1">
              <a:lnSpc>
                <a:spcPct val="90000"/>
              </a:lnSpc>
              <a:buFontTx/>
              <a:buNone/>
            </a:pPr>
            <a:endParaRPr lang="en-US" altLang="en-US" b="1" dirty="0" smtClean="0"/>
          </a:p>
          <a:p>
            <a:pPr eaLnBrk="1" hangingPunct="1">
              <a:lnSpc>
                <a:spcPct val="90000"/>
              </a:lnSpc>
              <a:buFontTx/>
              <a:buNone/>
            </a:pPr>
            <a:endParaRPr lang="en-US" altLang="en-US" dirty="0" smtClean="0"/>
          </a:p>
          <a:p>
            <a:pPr eaLnBrk="1" hangingPunct="1">
              <a:lnSpc>
                <a:spcPct val="90000"/>
              </a:lnSpc>
              <a:buFontTx/>
              <a:buNone/>
            </a:pPr>
            <a:endParaRPr lang="en-US" altLang="en-US" dirty="0"/>
          </a:p>
        </p:txBody>
      </p:sp>
      <p:pic>
        <p:nvPicPr>
          <p:cNvPr id="7172" name="Picture 5" descr="diet-co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1371600"/>
            <a:ext cx="16478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6"/>
          <p:cNvSpPr txBox="1">
            <a:spLocks noChangeArrowheads="1"/>
          </p:cNvSpPr>
          <p:nvPr/>
        </p:nvSpPr>
        <p:spPr bwMode="auto">
          <a:xfrm>
            <a:off x="1828800" y="4495801"/>
            <a:ext cx="2286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50000"/>
              </a:spcBef>
              <a:buClrTx/>
              <a:buFontTx/>
              <a:buNone/>
            </a:pPr>
            <a:r>
              <a:rPr lang="en-US" altLang="en-US" sz="1800" b="1" i="1"/>
              <a:t>An example of overproduction? Consider Diet Coke. . . </a:t>
            </a:r>
          </a:p>
        </p:txBody>
      </p:sp>
    </p:spTree>
    <p:extLst>
      <p:ext uri="{BB962C8B-B14F-4D97-AF65-F5344CB8AC3E}">
        <p14:creationId xmlns:p14="http://schemas.microsoft.com/office/powerpoint/2010/main" val="4004772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2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dirty="0" smtClean="0"/>
              <a:t>Problems for Farmers</a:t>
            </a:r>
          </a:p>
        </p:txBody>
      </p:sp>
      <p:sp>
        <p:nvSpPr>
          <p:cNvPr id="24579" name="Rectangle 3"/>
          <p:cNvSpPr>
            <a:spLocks noGrp="1" noChangeArrowheads="1"/>
          </p:cNvSpPr>
          <p:nvPr>
            <p:ph type="body" idx="1"/>
          </p:nvPr>
        </p:nvSpPr>
        <p:spPr>
          <a:xfrm>
            <a:off x="1981200" y="1447800"/>
            <a:ext cx="6172200" cy="4648200"/>
          </a:xfrm>
        </p:spPr>
        <p:txBody>
          <a:bodyPr/>
          <a:lstStyle/>
          <a:p>
            <a:pPr eaLnBrk="1" hangingPunct="1">
              <a:buFontTx/>
              <a:buNone/>
            </a:pPr>
            <a:r>
              <a:rPr lang="en-US" altLang="en-US" sz="4000" b="1"/>
              <a:t>2. Rising </a:t>
            </a:r>
            <a:r>
              <a:rPr lang="en-US" altLang="en-US" sz="4000" b="1" u="sng"/>
              <a:t>Debt </a:t>
            </a:r>
            <a:r>
              <a:rPr lang="en-US" altLang="en-US" sz="4000" b="1"/>
              <a:t>(Farmers owe $$)</a:t>
            </a:r>
          </a:p>
          <a:p>
            <a:pPr eaLnBrk="1" hangingPunct="1">
              <a:buFontTx/>
              <a:buChar char="-"/>
            </a:pPr>
            <a:r>
              <a:rPr lang="en-US" altLang="en-US" sz="3600"/>
              <a:t>Take out big loans that have high interest rates to pay for new machinery, seed, animals etc.</a:t>
            </a:r>
          </a:p>
          <a:p>
            <a:pPr eaLnBrk="1" hangingPunct="1">
              <a:buFontTx/>
              <a:buNone/>
            </a:pPr>
            <a:endParaRPr lang="en-US" altLang="en-US" smtClean="0">
              <a:solidFill>
                <a:schemeClr val="hlink"/>
              </a:solidFill>
            </a:endParaRPr>
          </a:p>
        </p:txBody>
      </p:sp>
      <p:pic>
        <p:nvPicPr>
          <p:cNvPr id="8196" name="Picture 5" descr="deb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1" y="3633788"/>
            <a:ext cx="2384425" cy="322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185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2000"/>
                                        <p:tgtEl>
                                          <p:spTgt spid="24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fade">
                                      <p:cBhvr>
                                        <p:cTn id="17" dur="20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228601"/>
            <a:ext cx="8229600" cy="944563"/>
          </a:xfrm>
        </p:spPr>
        <p:txBody>
          <a:bodyPr/>
          <a:lstStyle/>
          <a:p>
            <a:pPr eaLnBrk="1" hangingPunct="1">
              <a:defRPr/>
            </a:pPr>
            <a:r>
              <a:rPr lang="en-US" sz="4000" dirty="0"/>
              <a:t>Problems for Farmers</a:t>
            </a:r>
          </a:p>
        </p:txBody>
      </p:sp>
      <p:sp>
        <p:nvSpPr>
          <p:cNvPr id="5123" name="Rectangle 3"/>
          <p:cNvSpPr>
            <a:spLocks noGrp="1" noChangeArrowheads="1"/>
          </p:cNvSpPr>
          <p:nvPr>
            <p:ph type="body" idx="1"/>
          </p:nvPr>
        </p:nvSpPr>
        <p:spPr>
          <a:xfrm>
            <a:off x="6553200" y="1066801"/>
            <a:ext cx="4114800" cy="5571743"/>
          </a:xfrm>
        </p:spPr>
        <p:txBody>
          <a:bodyPr>
            <a:normAutofit/>
          </a:bodyPr>
          <a:lstStyle/>
          <a:p>
            <a:pPr eaLnBrk="1" hangingPunct="1">
              <a:lnSpc>
                <a:spcPct val="90000"/>
              </a:lnSpc>
              <a:buFontTx/>
              <a:buNone/>
            </a:pPr>
            <a:r>
              <a:rPr lang="en-US" altLang="en-US" sz="3600" b="1" dirty="0" smtClean="0"/>
              <a:t>3</a:t>
            </a:r>
            <a:r>
              <a:rPr lang="en-US" altLang="en-US" sz="3600" b="1" u="sng" dirty="0" smtClean="0"/>
              <a:t>. Railroads </a:t>
            </a:r>
            <a:r>
              <a:rPr lang="en-US" altLang="en-US" sz="3600" b="1" dirty="0" smtClean="0"/>
              <a:t>are charging too much</a:t>
            </a:r>
          </a:p>
          <a:p>
            <a:pPr eaLnBrk="1" hangingPunct="1">
              <a:lnSpc>
                <a:spcPct val="90000"/>
              </a:lnSpc>
            </a:pPr>
            <a:r>
              <a:rPr lang="en-US" altLang="en-US" sz="3600" dirty="0" smtClean="0"/>
              <a:t>Railroad companies have no competition or regulation by the government</a:t>
            </a:r>
          </a:p>
          <a:p>
            <a:pPr eaLnBrk="1" hangingPunct="1">
              <a:lnSpc>
                <a:spcPct val="90000"/>
              </a:lnSpc>
            </a:pPr>
            <a:r>
              <a:rPr lang="en-US" altLang="en-US" sz="3600" dirty="0" smtClean="0"/>
              <a:t>Charge farmers very high rates to ship grain</a:t>
            </a:r>
          </a:p>
          <a:p>
            <a:pPr eaLnBrk="1" hangingPunct="1">
              <a:lnSpc>
                <a:spcPct val="90000"/>
              </a:lnSpc>
              <a:buFontTx/>
              <a:buNone/>
            </a:pPr>
            <a:endParaRPr lang="en-US" altLang="en-US" b="1" dirty="0" smtClean="0">
              <a:solidFill>
                <a:schemeClr val="hlink"/>
              </a:solidFill>
            </a:endParaRPr>
          </a:p>
          <a:p>
            <a:pPr eaLnBrk="1" hangingPunct="1">
              <a:lnSpc>
                <a:spcPct val="90000"/>
              </a:lnSpc>
              <a:buFontTx/>
              <a:buNone/>
            </a:pPr>
            <a:endParaRPr lang="en-US" altLang="en-US" dirty="0"/>
          </a:p>
          <a:p>
            <a:pPr eaLnBrk="1" hangingPunct="1">
              <a:lnSpc>
                <a:spcPct val="90000"/>
              </a:lnSpc>
            </a:pPr>
            <a:endParaRPr lang="en-US" altLang="en-US" dirty="0"/>
          </a:p>
          <a:p>
            <a:pPr eaLnBrk="1" hangingPunct="1">
              <a:lnSpc>
                <a:spcPct val="90000"/>
              </a:lnSpc>
              <a:buFontTx/>
              <a:buNone/>
            </a:pPr>
            <a:endParaRPr lang="en-US" altLang="en-US" dirty="0"/>
          </a:p>
          <a:p>
            <a:pPr eaLnBrk="1" hangingPunct="1">
              <a:lnSpc>
                <a:spcPct val="90000"/>
              </a:lnSpc>
              <a:buFontTx/>
              <a:buNone/>
            </a:pPr>
            <a:endParaRPr lang="en-US" altLang="en-US" sz="2400" dirty="0"/>
          </a:p>
        </p:txBody>
      </p:sp>
      <p:pic>
        <p:nvPicPr>
          <p:cNvPr id="12292" name="Picture 7" descr="rr%20transcon%20route%20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912" y="1173164"/>
            <a:ext cx="5961889" cy="4935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5063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fade">
                                      <p:cBhvr>
                                        <p:cTn id="17" dur="2000"/>
                                        <p:tgtEl>
                                          <p:spTgt spid="5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fade">
                                      <p:cBhvr>
                                        <p:cTn id="22"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i-feed-you-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74638"/>
            <a:ext cx="8305800" cy="636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698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b="1" dirty="0"/>
              <a:t>Farmers Organize to Fight Back !</a:t>
            </a:r>
          </a:p>
        </p:txBody>
      </p:sp>
      <p:sp>
        <p:nvSpPr>
          <p:cNvPr id="14339" name="Rectangle 3"/>
          <p:cNvSpPr>
            <a:spLocks noGrp="1" noChangeArrowheads="1"/>
          </p:cNvSpPr>
          <p:nvPr>
            <p:ph type="body" idx="1"/>
          </p:nvPr>
        </p:nvSpPr>
        <p:spPr>
          <a:xfrm>
            <a:off x="1752600" y="1066801"/>
            <a:ext cx="4572000" cy="4754563"/>
          </a:xfrm>
        </p:spPr>
        <p:txBody>
          <a:bodyPr/>
          <a:lstStyle/>
          <a:p>
            <a:pPr eaLnBrk="1" hangingPunct="1">
              <a:buFontTx/>
              <a:buNone/>
            </a:pPr>
            <a:endParaRPr lang="en-US" altLang="en-US" b="1" dirty="0" smtClean="0"/>
          </a:p>
          <a:p>
            <a:pPr eaLnBrk="1" hangingPunct="1">
              <a:buFontTx/>
              <a:buNone/>
            </a:pPr>
            <a:r>
              <a:rPr lang="en-US" altLang="en-US" sz="4800" b="1" u="sng" dirty="0"/>
              <a:t>The Grange </a:t>
            </a:r>
            <a:r>
              <a:rPr lang="en-US" altLang="en-US" sz="4800" b="1" dirty="0"/>
              <a:t>(1867-1870s)</a:t>
            </a:r>
          </a:p>
          <a:p>
            <a:pPr eaLnBrk="1" hangingPunct="1"/>
            <a:r>
              <a:rPr lang="en-US" altLang="en-US" sz="3600" b="1" dirty="0" smtClean="0"/>
              <a:t>Goals:  education about new farming techniques; fighting the new  railroad rates</a:t>
            </a:r>
          </a:p>
          <a:p>
            <a:pPr eaLnBrk="1" hangingPunct="1">
              <a:buFontTx/>
              <a:buNone/>
            </a:pPr>
            <a:endParaRPr lang="en-US" altLang="en-US" b="1" dirty="0" smtClean="0"/>
          </a:p>
          <a:p>
            <a:pPr eaLnBrk="1" hangingPunct="1"/>
            <a:endParaRPr lang="en-US" altLang="en-US" sz="3600" dirty="0"/>
          </a:p>
        </p:txBody>
      </p:sp>
      <p:pic>
        <p:nvPicPr>
          <p:cNvPr id="14340" name="Picture 5" descr="j01861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1936" y="139732"/>
            <a:ext cx="2721864" cy="3604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Cloud Callout 4"/>
          <p:cNvSpPr>
            <a:spLocks noChangeArrowheads="1"/>
          </p:cNvSpPr>
          <p:nvPr/>
        </p:nvSpPr>
        <p:spPr bwMode="auto">
          <a:xfrm>
            <a:off x="7391400" y="3886200"/>
            <a:ext cx="4221480" cy="2295144"/>
          </a:xfrm>
          <a:prstGeom prst="cloudCallout">
            <a:avLst>
              <a:gd name="adj1" fmla="val -20833"/>
              <a:gd name="adj2" fmla="val 62500"/>
            </a:avLst>
          </a:prstGeom>
          <a:solidFill>
            <a:schemeClr val="accent1"/>
          </a:solidFill>
          <a:ln w="9525" algn="ctr">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a:spcBef>
                <a:spcPct val="0"/>
              </a:spcBef>
              <a:buClrTx/>
              <a:buFontTx/>
              <a:buNone/>
            </a:pPr>
            <a:r>
              <a:rPr lang="en-US" altLang="en-US" b="1" i="1" dirty="0"/>
              <a:t>Why would farmers organize?</a:t>
            </a:r>
          </a:p>
        </p:txBody>
      </p:sp>
    </p:spTree>
    <p:extLst>
      <p:ext uri="{BB962C8B-B14F-4D97-AF65-F5344CB8AC3E}">
        <p14:creationId xmlns:p14="http://schemas.microsoft.com/office/powerpoint/2010/main" val="1342543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713</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Bellringer Thursday February 1st (Write these answers in your Notebook like you always do- use notes from yesterday and Tuesday to help)</vt:lpstr>
      <vt:lpstr>Don’t forget!</vt:lpstr>
      <vt:lpstr>PowerPoint Presentation</vt:lpstr>
      <vt:lpstr>Farmers and Populism</vt:lpstr>
      <vt:lpstr>Problems for Farmers</vt:lpstr>
      <vt:lpstr>Problems for Farmers</vt:lpstr>
      <vt:lpstr>Problems for Farmers</vt:lpstr>
      <vt:lpstr>PowerPoint Presentation</vt:lpstr>
      <vt:lpstr>Farmers Organize to Fight Back !</vt:lpstr>
      <vt:lpstr>Farmers Organize to Fight Back!</vt:lpstr>
      <vt:lpstr>The Government Helps . . . Sort of</vt:lpstr>
      <vt:lpstr>PowerPoint Presentation</vt:lpstr>
      <vt:lpstr>PowerPoint Presentation</vt:lpstr>
      <vt:lpstr>The People’s Party</vt:lpstr>
      <vt:lpstr>The Election of 1896</vt:lpstr>
      <vt:lpstr>PowerPoint Presentation</vt:lpstr>
      <vt:lpstr>When you finish!</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Heather M.</dc:creator>
  <cp:lastModifiedBy>Wilson, Heather M.</cp:lastModifiedBy>
  <cp:revision>10</cp:revision>
  <dcterms:created xsi:type="dcterms:W3CDTF">2017-02-01T17:58:46Z</dcterms:created>
  <dcterms:modified xsi:type="dcterms:W3CDTF">2018-01-29T18:40:48Z</dcterms:modified>
</cp:coreProperties>
</file>