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83AE-5445-4531-9843-D19D617FE51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1F27-91D0-4721-9C4B-A83FE5734F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54D1E86-9CE1-4D01-B153-F42E82607267}" type="slidenum">
              <a:rPr lang="en-US" altLang="en-US" sz="1200">
                <a:latin typeface="Times" panose="02020603050405020304" pitchFamily="18" charset="0"/>
              </a:rPr>
              <a:pPr eaLnBrk="1" hangingPunct="1"/>
              <a:t>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62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EC7921-5E2B-4DEA-89B8-81C447293E35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9134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EE4317-1809-4D56-8208-1D94FE50B03D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4841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42E60D-116B-42B2-9915-C08D75E13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426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7E20D1-9A69-4B6A-A1D2-05B75667D0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190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276064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4E993-ED0D-4879-86B4-E541B3D6981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EF2E-2832-4737-99ED-132FBD7B77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shows/america-the-story-of-us/videos/andrew-carnegi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The Wild West 1850-1890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69081"/>
            <a:ext cx="8172450" cy="2003577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Essential Questions: </a:t>
            </a:r>
            <a:r>
              <a:rPr lang="en-US" sz="2800" b="1" i="1" dirty="0" smtClean="0"/>
              <a:t>Why did many Americans move west in the mid to late 1800s? How did the settlement of the Western frontier shape American culture?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4241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mtClean="0"/>
              <a:t>Meeting at Promontory Point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617936" y="1056219"/>
            <a:ext cx="3321844" cy="46974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600" dirty="0"/>
              <a:t>Completed in 1869</a:t>
            </a:r>
          </a:p>
          <a:p>
            <a:pPr lvl="1"/>
            <a:r>
              <a:rPr lang="en-US" altLang="en-US" sz="3200" dirty="0"/>
              <a:t>Seven years earlier than expected</a:t>
            </a:r>
          </a:p>
          <a:p>
            <a:r>
              <a:rPr lang="en-US" altLang="en-US" sz="3600" dirty="0"/>
              <a:t>Met at Promontory Point, Utah</a:t>
            </a:r>
          </a:p>
          <a:p>
            <a:pPr lvl="1"/>
            <a:r>
              <a:rPr lang="en-US" altLang="en-US" sz="3200" dirty="0"/>
              <a:t>May 10, 1869</a:t>
            </a:r>
          </a:p>
          <a:p>
            <a:pPr lvl="2"/>
            <a:r>
              <a:rPr lang="en-US" altLang="en-US" sz="2800" dirty="0"/>
              <a:t>Chinese Workers carried in one rail</a:t>
            </a:r>
          </a:p>
          <a:p>
            <a:pPr lvl="2"/>
            <a:r>
              <a:rPr lang="en-US" altLang="en-US" sz="2800" dirty="0"/>
              <a:t>Irish carried in the other</a:t>
            </a:r>
          </a:p>
          <a:p>
            <a:r>
              <a:rPr lang="en-US" altLang="en-US" sz="3600" dirty="0"/>
              <a:t>It was a huge celebration</a:t>
            </a:r>
          </a:p>
        </p:txBody>
      </p:sp>
      <p:pic>
        <p:nvPicPr>
          <p:cNvPr id="17412" name="Picture 2" descr="http://www.accelerationwatch.com/images/golden%20spi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469" y="2428875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00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ds.yahoo.com/_ylt=A0WTefcNCY9LoDEAZ6yjzbkF/SIG=1350qmtd2/EXP=1267751565/**http%3a/cdis.missouri.edu/exec/data/courses/2286/public/lesson02/transrail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-171270"/>
            <a:ext cx="8477250" cy="670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29050" y="5334002"/>
            <a:ext cx="1714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1869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2800" y="5611000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http://www.history.com/shows/america-the-story-of-us/videos/andrew-carnegie#transcontinental-railroad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8546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[Graphic] Map 4 with link to higher quality ma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752327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29050" y="5486402"/>
            <a:ext cx="1714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xmlns="" val="12913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Woven mat"/>
          <p:cNvSpPr>
            <a:spLocks noChangeArrowheads="1" noChangeShapeType="1" noTextEdit="1"/>
          </p:cNvSpPr>
          <p:nvPr/>
        </p:nvSpPr>
        <p:spPr bwMode="auto">
          <a:xfrm>
            <a:off x="109105" y="644237"/>
            <a:ext cx="9034895" cy="4696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MINERS 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Those who go west looking for gold and silver</a:t>
            </a:r>
            <a:endParaRPr lang="en-US" sz="3600" kern="10" dirty="0">
              <a:ln w="19050">
                <a:solidFill>
                  <a:srgbClr val="4623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0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400300" y="228600"/>
            <a:ext cx="440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Prospecting</a:t>
            </a:r>
          </a:p>
        </p:txBody>
      </p:sp>
      <p:pic>
        <p:nvPicPr>
          <p:cNvPr id="22531" name="Picture 5" descr="Prospectors-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1" t="2768" r="1370" b="5882"/>
          <a:stretch>
            <a:fillRect/>
          </a:stretch>
        </p:blipFill>
        <p:spPr bwMode="auto">
          <a:xfrm>
            <a:off x="1371600" y="165735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Gold_Prospectors_Handbook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"/>
          <a:stretch>
            <a:fillRect/>
          </a:stretch>
        </p:blipFill>
        <p:spPr bwMode="auto">
          <a:xfrm>
            <a:off x="5218511" y="1295400"/>
            <a:ext cx="2496740" cy="5105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5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7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4333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5" descr="Woven mat"/>
          <p:cNvSpPr>
            <a:spLocks noChangeArrowheads="1" noChangeShapeType="1" noTextEdit="1"/>
          </p:cNvSpPr>
          <p:nvPr/>
        </p:nvSpPr>
        <p:spPr bwMode="auto">
          <a:xfrm>
            <a:off x="2400300" y="1524000"/>
            <a:ext cx="440055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WildWest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WildWest"/>
              </a:rPr>
              <a:t>cowboys</a:t>
            </a:r>
          </a:p>
        </p:txBody>
      </p:sp>
    </p:spTree>
    <p:extLst>
      <p:ext uri="{BB962C8B-B14F-4D97-AF65-F5344CB8AC3E}">
        <p14:creationId xmlns:p14="http://schemas.microsoft.com/office/powerpoint/2010/main" xmlns="" val="39471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5948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04800"/>
            <a:ext cx="4171950" cy="6324600"/>
          </a:xfrm>
          <a:prstGeom prst="rect">
            <a:avLst/>
          </a:prstGeom>
          <a:noFill/>
          <a:ln w="76200" cmpd="tri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486400" y="381001"/>
            <a:ext cx="3454400" cy="77436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Long Drives</a:t>
            </a:r>
            <a:r>
              <a:rPr lang="en-US" sz="3200" dirty="0">
                <a:cs typeface="Times New Roman" pitchFamily="18" charset="0"/>
              </a:rPr>
              <a:t> to </a:t>
            </a:r>
            <a:r>
              <a:rPr lang="en-US" sz="3200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Railheads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cs typeface="Times New Roman" pitchFamily="18" charset="0"/>
              </a:rPr>
              <a:t>Cattle shipped to slaughter houses on the 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Railroads (later we get refrigerated railroad cars) </a:t>
            </a:r>
            <a:endParaRPr lang="en-US" sz="3200" dirty="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cs typeface="Times New Roman" pitchFamily="18" charset="0"/>
              </a:rPr>
              <a:t>Rise of the beef and meatpacking industry.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cs typeface="Times New Roman" pitchFamily="18" charset="0"/>
              </a:rPr>
              <a:t>Development of the </a:t>
            </a:r>
            <a:r>
              <a:rPr lang="en-US" sz="3200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“Cowboy Culture</a:t>
            </a:r>
            <a:r>
              <a:rPr lang="en-US" sz="3200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”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Cattle Trails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sz="2800" i="1" u="sng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432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63436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Barbed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Wire- allows farmers to contain their herds. 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8915" name="Picture 4" descr="barbes wire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743542"/>
            <a:ext cx="2400300" cy="216058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6" descr="Glidden steel &amp; barbed wire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2857500" cy="29146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7" descr="Joseph Glidden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0932" y="1242436"/>
            <a:ext cx="169306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5486400" y="5257800"/>
            <a:ext cx="322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Joseph Glidden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Leads to the end of the Open Range System and the Fence Cutting Wars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2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 descr="Woven mat"/>
          <p:cNvSpPr>
            <a:spLocks noChangeArrowheads="1" noChangeShapeType="1" noTextEdit="1"/>
          </p:cNvSpPr>
          <p:nvPr/>
        </p:nvSpPr>
        <p:spPr bwMode="auto">
          <a:xfrm>
            <a:off x="2171700" y="1143000"/>
            <a:ext cx="474345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WildWest"/>
              </a:rPr>
              <a:t>Minority</a:t>
            </a:r>
          </a:p>
          <a:p>
            <a:pPr algn="ctr"/>
            <a:r>
              <a:rPr lang="en-US" sz="3600" kern="1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WildWest"/>
              </a:rPr>
              <a:t>groups</a:t>
            </a:r>
          </a:p>
          <a:p>
            <a:pPr algn="ctr"/>
            <a:r>
              <a:rPr lang="en-US" sz="3600" kern="1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WildWest"/>
              </a:rPr>
              <a:t>in the West</a:t>
            </a:r>
          </a:p>
        </p:txBody>
      </p:sp>
    </p:spTree>
    <p:extLst>
      <p:ext uri="{BB962C8B-B14F-4D97-AF65-F5344CB8AC3E}">
        <p14:creationId xmlns:p14="http://schemas.microsoft.com/office/powerpoint/2010/main" xmlns="" val="3234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yAbHLt6zUIE/TNbfDYbgFcI/AAAAAAAADBQ/XKpIBC95EMU/s1600/us+territorial+acquisi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54312" cy="84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0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029098" y="322793"/>
            <a:ext cx="6858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Exodusters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African American Homesteaders (People who moved west to escape discrimination) 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5059" name="Picture 3" descr="exoduster-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1" y="3107266"/>
            <a:ext cx="2045494" cy="3352800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exoduster ad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4" t="46875" r="15163" b="3125"/>
          <a:stretch>
            <a:fillRect/>
          </a:stretch>
        </p:blipFill>
        <p:spPr bwMode="auto">
          <a:xfrm>
            <a:off x="6730074" y="2573867"/>
            <a:ext cx="2309947" cy="428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63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od house"/>
          <p:cNvPicPr>
            <a:picLocks noChangeAspect="1" noChangeArrowheads="1"/>
          </p:cNvPicPr>
          <p:nvPr/>
        </p:nvPicPr>
        <p:blipFill>
          <a:blip r:embed="rId2" cstate="print">
            <a:lum bright="70000" contras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143000" y="822325"/>
            <a:ext cx="6858000" cy="69865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rgbClr val="A50021"/>
              </a:buClr>
              <a:buSzPct val="120000"/>
              <a:buFont typeface="Impact" pitchFamily="34" charset="0"/>
              <a:buChar char="§"/>
              <a:defRPr/>
            </a:pP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Homestead Act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was a law developed in 1862 by Congress to promote settlement of the Great Plains. 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(Definition)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  <a:buClr>
                <a:srgbClr val="A50021"/>
              </a:buClr>
              <a:buSzPct val="120000"/>
              <a:buFont typeface="Impact" pitchFamily="34" charset="0"/>
              <a:buChar char="§"/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</a:t>
            </a:r>
            <a:r>
              <a:rPr lang="en-US" sz="4800" dirty="0" smtClean="0"/>
              <a:t>or </a:t>
            </a:r>
            <a:r>
              <a:rPr lang="en-US" sz="4800" dirty="0"/>
              <a:t>approximately $10, settlers could have </a:t>
            </a:r>
            <a:r>
              <a:rPr lang="en-US" sz="4800" dirty="0">
                <a:solidFill>
                  <a:srgbClr val="C00000"/>
                </a:solidFill>
              </a:rPr>
              <a:t>160 acres </a:t>
            </a:r>
            <a:r>
              <a:rPr lang="en-US" sz="4800" dirty="0"/>
              <a:t>of western land, if they met certain </a:t>
            </a:r>
            <a:r>
              <a:rPr lang="en-US" sz="4800" dirty="0" smtClean="0"/>
              <a:t>criteria:</a:t>
            </a:r>
            <a:endParaRPr lang="en-US" sz="4800" dirty="0"/>
          </a:p>
          <a:p>
            <a:pPr algn="ctr" eaLnBrk="0" hangingPunct="0">
              <a:lnSpc>
                <a:spcPct val="80000"/>
              </a:lnSpc>
              <a:buClr>
                <a:srgbClr val="A50021"/>
              </a:buClr>
              <a:buSzPct val="120000"/>
              <a:buFont typeface="Impact" pitchFamily="34" charset="0"/>
              <a:buChar char="§"/>
              <a:defRPr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1428750" y="76200"/>
            <a:ext cx="61722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 panose="020B0806030902050204" pitchFamily="34" charset="0"/>
              </a:rPr>
              <a:t>HOMESTEAD ACT</a:t>
            </a:r>
          </a:p>
        </p:txBody>
      </p:sp>
    </p:spTree>
    <p:extLst>
      <p:ext uri="{BB962C8B-B14F-4D97-AF65-F5344CB8AC3E}">
        <p14:creationId xmlns:p14="http://schemas.microsoft.com/office/powerpoint/2010/main" xmlns="" val="354467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28600"/>
            <a:ext cx="6686550" cy="2971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lvl="2"/>
            <a:r>
              <a:rPr lang="en-US" altLang="en-US" sz="3200" b="1"/>
              <a:t>American citizens who were 21 years or older, or the head of a household</a:t>
            </a:r>
          </a:p>
          <a:p>
            <a:pPr lvl="2"/>
            <a:r>
              <a:rPr lang="en-US" altLang="en-US" sz="3200" b="1"/>
              <a:t>Built a home on their lot, and lived in it  at least 6 mos. of the year</a:t>
            </a:r>
          </a:p>
          <a:p>
            <a:pPr lvl="2"/>
            <a:r>
              <a:rPr lang="en-US" altLang="en-US" sz="3200" b="1"/>
              <a:t>Farmed the land for 5 years or more</a:t>
            </a:r>
          </a:p>
          <a:p>
            <a:endParaRPr lang="en-US" altLang="en-US" b="1" smtClean="0"/>
          </a:p>
        </p:txBody>
      </p:sp>
      <p:pic>
        <p:nvPicPr>
          <p:cNvPr id="58371" name="Picture 5" descr="1850homest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5"/>
          <a:stretch>
            <a:fillRect/>
          </a:stretch>
        </p:blipFill>
        <p:spPr bwMode="auto">
          <a:xfrm>
            <a:off x="4177145" y="3086785"/>
            <a:ext cx="3932960" cy="35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51460" y="3108960"/>
            <a:ext cx="3234690" cy="2971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/>
              <a:t>What is the government’s motive?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26144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314" y="1527048"/>
            <a:ext cx="3374136" cy="4572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Morrill Land Grant Act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Federal Government provides funding for agricultural colleges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Attempt to encourage farming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6741" y="3995678"/>
            <a:ext cx="3028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/>
              <a:t>Auburn		- LSU		</a:t>
            </a:r>
          </a:p>
          <a:p>
            <a:pPr>
              <a:buFontTx/>
              <a:buChar char="-"/>
            </a:pPr>
            <a:r>
              <a:rPr lang="en-US" dirty="0"/>
              <a:t>Arizona		- Michigan State	</a:t>
            </a:r>
          </a:p>
          <a:p>
            <a:pPr>
              <a:buFontTx/>
              <a:buChar char="-"/>
            </a:pPr>
            <a:r>
              <a:rPr lang="en-US" dirty="0"/>
              <a:t>Connecticut	- Nebraska</a:t>
            </a:r>
          </a:p>
          <a:p>
            <a:pPr>
              <a:buFontTx/>
              <a:buChar char="-"/>
            </a:pPr>
            <a:r>
              <a:rPr lang="en-US" dirty="0"/>
              <a:t>Florida		-Rutgers</a:t>
            </a:r>
          </a:p>
          <a:p>
            <a:pPr>
              <a:buFontTx/>
              <a:buChar char="-"/>
            </a:pPr>
            <a:r>
              <a:rPr lang="en-US" dirty="0"/>
              <a:t>Texas A&amp;M	-Tennessee</a:t>
            </a:r>
          </a:p>
          <a:p>
            <a:pPr>
              <a:buFontTx/>
              <a:buChar char="-"/>
            </a:pPr>
            <a:r>
              <a:rPr lang="en-US" dirty="0"/>
              <a:t>Hawaii		-NC State</a:t>
            </a:r>
          </a:p>
          <a:p>
            <a:pPr>
              <a:buFontTx/>
              <a:buChar char="-"/>
            </a:pPr>
            <a:r>
              <a:rPr lang="en-US" dirty="0"/>
              <a:t>Purdue		-NC A&amp;T</a:t>
            </a:r>
          </a:p>
          <a:p>
            <a:pPr>
              <a:buFontTx/>
              <a:buChar char="-"/>
            </a:pPr>
            <a:r>
              <a:rPr lang="en-US" dirty="0"/>
              <a:t>Iowa State 	-Ohio State</a:t>
            </a:r>
          </a:p>
          <a:p>
            <a:pPr>
              <a:buFontTx/>
              <a:buChar char="-"/>
            </a:pPr>
            <a:r>
              <a:rPr lang="en-US" dirty="0"/>
              <a:t>Kansas State	-Oregon State</a:t>
            </a:r>
          </a:p>
          <a:p>
            <a:r>
              <a:rPr lang="en-US" dirty="0"/>
              <a:t>- Clemson	-West Virginia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2286001"/>
            <a:ext cx="3000375" cy="330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700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685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Pioneer’s Sod House, SD</a:t>
            </a:r>
          </a:p>
        </p:txBody>
      </p:sp>
      <p:pic>
        <p:nvPicPr>
          <p:cNvPr id="61443" name="Picture 4" descr="SOd House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7" t="1593" r="1137" b="2853"/>
          <a:stretch>
            <a:fillRect/>
          </a:stretch>
        </p:blipFill>
        <p:spPr bwMode="auto">
          <a:xfrm>
            <a:off x="1943100" y="1371600"/>
            <a:ext cx="5372100" cy="49974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13351" y="4303455"/>
            <a:ext cx="3257550" cy="255454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Soddy: house made out of grass/sod and dirt.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omesteading_famil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368301" y="1456268"/>
            <a:ext cx="7632700" cy="91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75000"/>
              </a:spcBef>
              <a:buFontTx/>
              <a:buChar char="•"/>
            </a:pPr>
            <a:r>
              <a:rPr lang="en-US" altLang="en-US" sz="4400" b="1" dirty="0">
                <a:latin typeface="Arial Black" panose="020B0A04020102020204" pitchFamily="34" charset="0"/>
              </a:rPr>
              <a:t>Settlers adapted to the </a:t>
            </a:r>
            <a:r>
              <a:rPr lang="en-US" altLang="en-US" sz="4400" b="1" u="sng" dirty="0">
                <a:solidFill>
                  <a:srgbClr val="0000CC"/>
                </a:solidFill>
                <a:latin typeface="Arial Black" panose="020B0A04020102020204" pitchFamily="34" charset="0"/>
              </a:rPr>
              <a:t>difficult lifestyle of living</a:t>
            </a:r>
            <a:r>
              <a:rPr lang="en-US" altLang="en-US" sz="4400" b="1" dirty="0">
                <a:latin typeface="Arial Black" panose="020B0A04020102020204" pitchFamily="34" charset="0"/>
              </a:rPr>
              <a:t> on the Great Plains. </a:t>
            </a:r>
          </a:p>
          <a:p>
            <a:pPr algn="ctr">
              <a:lnSpc>
                <a:spcPct val="80000"/>
              </a:lnSpc>
              <a:spcBef>
                <a:spcPct val="75000"/>
              </a:spcBef>
              <a:buFontTx/>
              <a:buChar char="•"/>
            </a:pPr>
            <a:r>
              <a:rPr lang="en-US" altLang="en-US" sz="4400" b="1" dirty="0">
                <a:latin typeface="Arial Black" panose="020B0A04020102020204" pitchFamily="34" charset="0"/>
              </a:rPr>
              <a:t>Newer advancements in </a:t>
            </a:r>
            <a:r>
              <a:rPr lang="en-US" altLang="en-US" sz="4400" b="1" u="sng" dirty="0">
                <a:solidFill>
                  <a:srgbClr val="A50021"/>
                </a:solidFill>
                <a:latin typeface="Arial Black" panose="020B0A04020102020204" pitchFamily="34" charset="0"/>
              </a:rPr>
              <a:t>agricultural technology</a:t>
            </a:r>
            <a:r>
              <a:rPr lang="en-US" altLang="en-US" sz="4400" b="1" dirty="0">
                <a:latin typeface="Arial Black" panose="020B0A04020102020204" pitchFamily="34" charset="0"/>
              </a:rPr>
              <a:t> helped settle the Plains</a:t>
            </a:r>
            <a:r>
              <a:rPr lang="en-US" altLang="en-US" sz="4400" b="1" dirty="0" smtClean="0">
                <a:latin typeface="Arial Black" panose="020B0A04020102020204" pitchFamily="34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75000"/>
              </a:spcBef>
              <a:buFontTx/>
              <a:buChar char="•"/>
            </a:pPr>
            <a:r>
              <a:rPr lang="en-US" altLang="en-US" sz="4400" b="1" dirty="0" smtClean="0">
                <a:latin typeface="Arial Black" panose="020B0A04020102020204" pitchFamily="34" charset="0"/>
              </a:rPr>
              <a:t>More Gender Equality out west (Women treated more as equals)  </a:t>
            </a:r>
            <a:endParaRPr lang="en-US" altLang="en-US" sz="4400" b="1" dirty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spcBef>
                <a:spcPct val="75000"/>
              </a:spcBef>
              <a:buFontTx/>
              <a:buChar char="•"/>
            </a:pPr>
            <a:endParaRPr lang="en-US" altLang="en-US" sz="4400" b="1" u="sng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spcBef>
                <a:spcPct val="75000"/>
              </a:spcBef>
              <a:buFontTx/>
              <a:buChar char="•"/>
            </a:pPr>
            <a:endParaRPr lang="en-US" alt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428750" y="228600"/>
            <a:ext cx="6457950" cy="5715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>
                <a:ln w="222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Impact" panose="020B0806030902050204" pitchFamily="34" charset="0"/>
              </a:rPr>
              <a:t>LIFE ON THE GREAT PLAINS</a:t>
            </a:r>
          </a:p>
        </p:txBody>
      </p:sp>
    </p:spTree>
    <p:extLst>
      <p:ext uri="{BB962C8B-B14F-4D97-AF65-F5344CB8AC3E}">
        <p14:creationId xmlns:p14="http://schemas.microsoft.com/office/powerpoint/2010/main" xmlns="" val="1147734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215900" y="762001"/>
            <a:ext cx="7385050" cy="92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en-US" sz="3200" b="1" dirty="0">
                <a:solidFill>
                  <a:srgbClr val="000000"/>
                </a:solidFill>
              </a:rPr>
              <a:t>With Indians on the reservation by 1890, the </a:t>
            </a:r>
            <a:r>
              <a:rPr kumimoji="1" lang="en-US" altLang="en-US" sz="3200" b="1" u="sng" dirty="0">
                <a:solidFill>
                  <a:srgbClr val="0000CC"/>
                </a:solidFill>
              </a:rPr>
              <a:t>United States Census Bureau</a:t>
            </a:r>
            <a:r>
              <a:rPr kumimoji="1" lang="en-US" altLang="en-US" sz="3200" b="1" dirty="0">
                <a:solidFill>
                  <a:srgbClr val="000000"/>
                </a:solidFill>
              </a:rPr>
              <a:t> announced the official end of the frontier. 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en-US" sz="3200" b="1" dirty="0">
                <a:solidFill>
                  <a:srgbClr val="000000"/>
                </a:solidFill>
              </a:rPr>
              <a:t>The population in the West had become dense, and the days of free western land had come to an end.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en-US" sz="3200" b="1" dirty="0">
                <a:solidFill>
                  <a:srgbClr val="000000"/>
                </a:solidFill>
              </a:rPr>
              <a:t>In 1893, historian </a:t>
            </a:r>
            <a:r>
              <a:rPr kumimoji="1" lang="en-US" altLang="en-US" sz="3200" b="1" dirty="0">
                <a:solidFill>
                  <a:srgbClr val="C00000"/>
                </a:solidFill>
              </a:rPr>
              <a:t>Frederick Jackson Turner </a:t>
            </a:r>
            <a:r>
              <a:rPr kumimoji="1" lang="en-US" altLang="en-US" sz="3200" b="1" dirty="0">
                <a:solidFill>
                  <a:srgbClr val="000000"/>
                </a:solidFill>
              </a:rPr>
              <a:t>claimed that </a:t>
            </a:r>
            <a:r>
              <a:rPr kumimoji="1" lang="en-US" altLang="en-US" sz="3200" b="1" dirty="0" smtClean="0">
                <a:solidFill>
                  <a:srgbClr val="000000"/>
                </a:solidFill>
              </a:rPr>
              <a:t>300 years of the </a:t>
            </a:r>
            <a:r>
              <a:rPr kumimoji="1" lang="en-US" altLang="en-US" sz="3200" b="1" dirty="0">
                <a:solidFill>
                  <a:srgbClr val="000000"/>
                </a:solidFill>
              </a:rPr>
              <a:t>frontier had played a key role in forming the </a:t>
            </a:r>
            <a:r>
              <a:rPr kumimoji="1" lang="en-US" altLang="en-US" sz="3200" b="1" dirty="0">
                <a:solidFill>
                  <a:srgbClr val="FF0000"/>
                </a:solidFill>
              </a:rPr>
              <a:t>American character. </a:t>
            </a:r>
            <a:endParaRPr kumimoji="1" lang="en-US" altLang="en-US" sz="32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en-US" sz="3200" b="1" dirty="0" smtClean="0"/>
              <a:t>Frontier was a </a:t>
            </a:r>
            <a:r>
              <a:rPr kumimoji="1" lang="en-US" altLang="en-US" sz="3200" b="1" dirty="0" smtClean="0">
                <a:solidFill>
                  <a:srgbClr val="FF0000"/>
                </a:solidFill>
              </a:rPr>
              <a:t>safety valve </a:t>
            </a:r>
            <a:r>
              <a:rPr kumimoji="1" lang="en-US" altLang="en-US" sz="3200" b="1" dirty="0" smtClean="0"/>
              <a:t>to let off pressure. </a:t>
            </a:r>
            <a:endParaRPr kumimoji="1" lang="en-US" altLang="en-US" sz="3200" b="1" dirty="0"/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en-US" sz="3200" b="1" dirty="0">
                <a:solidFill>
                  <a:srgbClr val="000000"/>
                </a:solidFill>
              </a:rPr>
              <a:t>The </a:t>
            </a:r>
            <a:r>
              <a:rPr kumimoji="1" lang="en-US" altLang="en-US" sz="3200" b="1" u="sng" dirty="0">
                <a:solidFill>
                  <a:srgbClr val="0000CC"/>
                </a:solidFill>
              </a:rPr>
              <a:t>Turner Thesis</a:t>
            </a:r>
            <a:r>
              <a:rPr kumimoji="1" lang="en-US" altLang="en-US" sz="3200" b="1" dirty="0">
                <a:solidFill>
                  <a:srgbClr val="000000"/>
                </a:solidFill>
              </a:rPr>
              <a:t>, stated that frontier life created Americans who were socially mobile, ready for adventure, bent on individual self-improvement, committed to democracy </a:t>
            </a:r>
            <a:r>
              <a:rPr lang="en-US" altLang="en-US" sz="3200" b="1" dirty="0"/>
              <a:t>and able to withstand difficult times to accomplish the American Dream…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endParaRPr kumimoji="1" lang="en-US" altLang="en-US" sz="32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  <a:buClr>
                <a:srgbClr val="0000CC"/>
              </a:buClr>
              <a:buSzPct val="80000"/>
              <a:buFont typeface="Impact" panose="020B0806030902050204" pitchFamily="34" charset="0"/>
              <a:buChar char="v"/>
            </a:pPr>
            <a:endParaRPr lang="en-US" altLang="en-US" sz="3200" dirty="0"/>
          </a:p>
        </p:txBody>
      </p:sp>
      <p:pic>
        <p:nvPicPr>
          <p:cNvPr id="67587" name="Picture 3" descr="fjtu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6851" y="914401"/>
            <a:ext cx="1229915" cy="18288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1428750" y="152400"/>
            <a:ext cx="6172200" cy="457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80322" dir="9693903" algn="ctr" rotWithShape="0">
                    <a:schemeClr val="tx1"/>
                  </a:outerShdw>
                </a:effectLst>
                <a:latin typeface="Impact" panose="020B0806030902050204" pitchFamily="34" charset="0"/>
              </a:rPr>
              <a:t>TURNER THESIS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7717433" y="2946450"/>
            <a:ext cx="142875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latin typeface="Arial Black" panose="020B0A04020102020204" pitchFamily="34" charset="0"/>
              </a:rPr>
              <a:t>Frederick Jackson Turner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74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c.usf.edu/maps/pages/7400/7492/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5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mtClean="0"/>
              <a:t>Push – Pull Factors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49300" y="1420813"/>
            <a:ext cx="3898900" cy="54371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People decide to migrate because of push factors and pull factors.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C00000"/>
                </a:solidFill>
              </a:rPr>
              <a:t>push factor induces people to move out of their present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C00000"/>
                </a:solidFill>
              </a:rPr>
              <a:t>pull factor induces people to move into a new location.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Both push and pull factors typically play a role in human migration.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7172" name="Picture 9" descr="MCj0105204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81202"/>
            <a:ext cx="2800350" cy="1489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MCj0105206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267200"/>
            <a:ext cx="2914650" cy="1543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74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Push Factors to the West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1447800"/>
            <a:ext cx="5772150" cy="5257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</a:rPr>
              <a:t>Overcrowding (you </a:t>
            </a:r>
            <a:r>
              <a:rPr lang="en-US" altLang="en-US" sz="4000" u="sng" dirty="0">
                <a:solidFill>
                  <a:srgbClr val="C00000"/>
                </a:solidFill>
              </a:rPr>
              <a:t>need</a:t>
            </a:r>
            <a:r>
              <a:rPr lang="en-US" altLang="en-US" sz="4000" dirty="0">
                <a:solidFill>
                  <a:srgbClr val="C00000"/>
                </a:solidFill>
              </a:rPr>
              <a:t> a new place to live)</a:t>
            </a:r>
          </a:p>
          <a:p>
            <a:pPr>
              <a:buFontTx/>
              <a:buNone/>
            </a:pPr>
            <a:endParaRPr lang="en-US" altLang="en-US" sz="800" dirty="0">
              <a:solidFill>
                <a:srgbClr val="C00000"/>
              </a:solidFill>
            </a:endParaRPr>
          </a:p>
          <a:p>
            <a:r>
              <a:rPr lang="en-US" altLang="en-US" sz="4000" dirty="0">
                <a:solidFill>
                  <a:srgbClr val="C00000"/>
                </a:solidFill>
              </a:rPr>
              <a:t>Need for jobs (displaced workers)</a:t>
            </a:r>
          </a:p>
          <a:p>
            <a:pPr>
              <a:buFontTx/>
              <a:buNone/>
            </a:pPr>
            <a:endParaRPr lang="en-US" altLang="en-US" sz="800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US" altLang="en-US" sz="800" dirty="0">
              <a:solidFill>
                <a:srgbClr val="C00000"/>
              </a:solidFill>
            </a:endParaRPr>
          </a:p>
          <a:p>
            <a:r>
              <a:rPr lang="en-US" altLang="en-US" sz="4000" dirty="0">
                <a:solidFill>
                  <a:srgbClr val="C00000"/>
                </a:solidFill>
              </a:rPr>
              <a:t>Ethnic/Religious repression</a:t>
            </a:r>
          </a:p>
          <a:p>
            <a:pPr>
              <a:buFontTx/>
              <a:buNone/>
            </a:pPr>
            <a:endParaRPr lang="en-US" altLang="en-US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035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219200"/>
            <a:ext cx="58293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4400" dirty="0">
                <a:solidFill>
                  <a:srgbClr val="C00000"/>
                </a:solidFill>
              </a:rPr>
              <a:t>Land (cheap and plentiful)</a:t>
            </a:r>
          </a:p>
          <a:p>
            <a:r>
              <a:rPr lang="en-US" altLang="en-US" sz="4400" dirty="0">
                <a:solidFill>
                  <a:srgbClr val="C00000"/>
                </a:solidFill>
              </a:rPr>
              <a:t>Riches (gold, silver, later oil)</a:t>
            </a:r>
          </a:p>
          <a:p>
            <a:r>
              <a:rPr lang="en-US" altLang="en-US" sz="4400" dirty="0">
                <a:solidFill>
                  <a:srgbClr val="C00000"/>
                </a:solidFill>
              </a:rPr>
              <a:t>Freedom of religion/beliefs</a:t>
            </a:r>
          </a:p>
          <a:p>
            <a:endParaRPr lang="en-US" altLang="en-US" sz="4400" dirty="0"/>
          </a:p>
        </p:txBody>
      </p:sp>
      <p:pic>
        <p:nvPicPr>
          <p:cNvPr id="9219" name="Picture 5" descr="westward-expansion-category"/>
          <p:cNvPicPr>
            <a:picLocks noChangeAspect="1" noChangeArrowheads="1"/>
          </p:cNvPicPr>
          <p:nvPr/>
        </p:nvPicPr>
        <p:blipFill>
          <a:blip r:embed="rId3" cstate="print">
            <a:lum bright="8000" contrast="-2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20"/>
          <a:stretch>
            <a:fillRect/>
          </a:stretch>
        </p:blipFill>
        <p:spPr bwMode="auto">
          <a:xfrm>
            <a:off x="4514850" y="3657600"/>
            <a:ext cx="3486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1828800" y="3657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en-US" altLang="en-US" sz="4400" dirty="0">
                <a:solidFill>
                  <a:srgbClr val="C00000"/>
                </a:solidFill>
              </a:rPr>
              <a:t>Family </a:t>
            </a:r>
            <a:r>
              <a:rPr lang="en-US" altLang="en-US" sz="4400" dirty="0" smtClean="0">
                <a:solidFill>
                  <a:srgbClr val="C00000"/>
                </a:solidFill>
              </a:rPr>
              <a:t>connections</a:t>
            </a:r>
            <a:endParaRPr lang="en-US" altLang="en-US" sz="4400" dirty="0">
              <a:solidFill>
                <a:srgbClr val="C00000"/>
              </a:solidFill>
            </a:endParaRP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943100" y="152400"/>
            <a:ext cx="58293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mtClean="0"/>
              <a:t>Pull Factors to the West</a:t>
            </a:r>
          </a:p>
        </p:txBody>
      </p:sp>
    </p:spTree>
    <p:extLst>
      <p:ext uri="{BB962C8B-B14F-4D97-AF65-F5344CB8AC3E}">
        <p14:creationId xmlns:p14="http://schemas.microsoft.com/office/powerpoint/2010/main" xmlns="" val="931442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  <p:bldP spid="126982" grpId="0" build="p"/>
      <p:bldP spid="1269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 descr="Woven mat"/>
          <p:cNvSpPr>
            <a:spLocks noChangeArrowheads="1" noChangeShapeType="1" noTextEdit="1"/>
          </p:cNvSpPr>
          <p:nvPr/>
        </p:nvSpPr>
        <p:spPr bwMode="auto">
          <a:xfrm>
            <a:off x="2343150" y="1066800"/>
            <a:ext cx="531495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WildWest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WildWest"/>
              </a:rPr>
              <a:t>Transcontinental Railroad</a:t>
            </a:r>
          </a:p>
        </p:txBody>
      </p:sp>
    </p:spTree>
    <p:extLst>
      <p:ext uri="{BB962C8B-B14F-4D97-AF65-F5344CB8AC3E}">
        <p14:creationId xmlns:p14="http://schemas.microsoft.com/office/powerpoint/2010/main" xmlns="" val="14851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RR Land Grants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050" y="762000"/>
            <a:ext cx="6057900" cy="52466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028950" y="5638802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228850" y="5943602"/>
            <a:ext cx="4857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United States </a:t>
            </a:r>
            <a:r>
              <a:rPr lang="en-US" altLang="en-US" b="1">
                <a:solidFill>
                  <a:srgbClr val="C00000"/>
                </a:solidFill>
              </a:rPr>
              <a:t>land grants </a:t>
            </a:r>
            <a:r>
              <a:rPr lang="en-US" altLang="en-US" b="1"/>
              <a:t>issued to railroads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1" y="2514600"/>
            <a:ext cx="1987748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eaLnBrk="1" hangingPunct="1"/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10 square miles on either side of each track</a:t>
            </a:r>
          </a:p>
          <a:p>
            <a:pPr marL="0" lvl="1" eaLnBrk="1" hangingPunct="1"/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they laid to the west in a checkerboard</a:t>
            </a:r>
          </a:p>
          <a:p>
            <a:pPr marL="0" lvl="1" eaLnBrk="1" hangingPunct="1"/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pattern. Railroad links east and west. </a:t>
            </a: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7206712" y="371959"/>
            <a:ext cx="1937288" cy="17203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What is the government’s motive?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1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mtClean="0"/>
              <a:t>The Central Pacific Railroad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768096" y="1473200"/>
            <a:ext cx="3727704" cy="538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altLang="en-US" sz="3200" dirty="0"/>
              <a:t>Began in California</a:t>
            </a:r>
          </a:p>
          <a:p>
            <a:pPr lvl="1"/>
            <a:r>
              <a:rPr lang="en-US" altLang="en-US" sz="2800" dirty="0"/>
              <a:t>Workers were hard to find</a:t>
            </a:r>
          </a:p>
          <a:p>
            <a:pPr lvl="1"/>
            <a:r>
              <a:rPr lang="en-US" altLang="en-US" sz="2800" dirty="0"/>
              <a:t>All wanted to work in the gold mines</a:t>
            </a:r>
          </a:p>
          <a:p>
            <a:pPr lvl="1"/>
            <a:r>
              <a:rPr lang="en-US" altLang="en-US" sz="2800" dirty="0"/>
              <a:t>Wanted to build quickly so they could earn more money</a:t>
            </a:r>
          </a:p>
          <a:p>
            <a:r>
              <a:rPr lang="en-US" altLang="en-US" sz="3200" dirty="0">
                <a:solidFill>
                  <a:srgbClr val="FF0000"/>
                </a:solidFill>
              </a:rPr>
              <a:t>Chinese</a:t>
            </a:r>
            <a:r>
              <a:rPr lang="en-US" altLang="en-US" sz="3200" dirty="0"/>
              <a:t> Immigrants worked for the Central Pacific</a:t>
            </a:r>
          </a:p>
          <a:p>
            <a:pPr lvl="1"/>
            <a:r>
              <a:rPr lang="en-US" altLang="en-US" sz="2800" dirty="0"/>
              <a:t>They blasted through the Sierra Nevada Mountains</a:t>
            </a:r>
          </a:p>
          <a:p>
            <a:endParaRPr lang="en-US" altLang="en-US" dirty="0" smtClean="0"/>
          </a:p>
        </p:txBody>
      </p:sp>
      <p:pic>
        <p:nvPicPr>
          <p:cNvPr id="15364" name="Picture 2" descr="http://media-2.web.britannica.com/eb-media/19/62119-004-6F7472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578" y="1857377"/>
            <a:ext cx="30813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51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650</Words>
  <Application>Microsoft Office PowerPoint</Application>
  <PresentationFormat>On-screen Show (4:3)</PresentationFormat>
  <Paragraphs>99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Wild West 1850-1890</vt:lpstr>
      <vt:lpstr>Slide 2</vt:lpstr>
      <vt:lpstr>Slide 3</vt:lpstr>
      <vt:lpstr>Push – Pull Factors</vt:lpstr>
      <vt:lpstr>Push Factors to the West</vt:lpstr>
      <vt:lpstr>Pull Factors to the West</vt:lpstr>
      <vt:lpstr>Slide 7</vt:lpstr>
      <vt:lpstr>Slide 8</vt:lpstr>
      <vt:lpstr>The Central Pacific Railroad</vt:lpstr>
      <vt:lpstr>Meeting at Promontory Point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Agricultural Education</vt:lpstr>
      <vt:lpstr>Slide 24</vt:lpstr>
      <vt:lpstr>Slide 25</vt:lpstr>
      <vt:lpstr>Slide 26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Wild West 1850-1890</dc:title>
  <dc:creator>heatherm.wilson</dc:creator>
  <cp:lastModifiedBy>heatherm.wilson</cp:lastModifiedBy>
  <cp:revision>1</cp:revision>
  <dcterms:created xsi:type="dcterms:W3CDTF">2015-08-27T11:28:32Z</dcterms:created>
  <dcterms:modified xsi:type="dcterms:W3CDTF">2015-08-27T11:30:03Z</dcterms:modified>
</cp:coreProperties>
</file>